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6" r:id="rId5"/>
    <p:sldId id="267" r:id="rId6"/>
    <p:sldId id="268" r:id="rId7"/>
    <p:sldId id="269" r:id="rId8"/>
    <p:sldId id="264" r:id="rId9"/>
    <p:sldId id="263" r:id="rId10"/>
    <p:sldId id="265" r:id="rId11"/>
    <p:sldId id="259" r:id="rId12"/>
    <p:sldId id="270" r:id="rId13"/>
    <p:sldId id="260" r:id="rId14"/>
    <p:sldId id="261" r:id="rId15"/>
    <p:sldId id="271" r:id="rId16"/>
    <p:sldId id="272" r:id="rId17"/>
    <p:sldId id="273" r:id="rId18"/>
    <p:sldId id="278" r:id="rId19"/>
    <p:sldId id="277" r:id="rId20"/>
    <p:sldId id="276" r:id="rId21"/>
    <p:sldId id="279" r:id="rId22"/>
    <p:sldId id="258" r:id="rId23"/>
  </p:sldIdLst>
  <p:sldSz cx="18288000" cy="10287000"/>
  <p:notesSz cx="6858000" cy="9144000"/>
  <p:embeddedFontLst>
    <p:embeddedFont>
      <p:font typeface="Canva Sans" panose="020B0604020202020204" charset="0"/>
      <p:regular r:id="rId24"/>
    </p:embeddedFont>
    <p:embeddedFont>
      <p:font typeface="Canva Sans Bold" panose="020B0604020202020204" charset="0"/>
      <p:regular r:id="rId25"/>
    </p:embeddedFont>
    <p:embeddedFont>
      <p:font typeface="Codec Pro ExtraBold" panose="020B0604020202020204" charset="0"/>
      <p:regular r:id="rId26"/>
    </p:embeddedFont>
    <p:embeddedFont>
      <p:font typeface="Glacial Indifference Bold" panose="020B0604020202020204" charset="0"/>
      <p:regular r:id="rId27"/>
    </p:embeddedFont>
    <p:embeddedFont>
      <p:font typeface="Tabarra Sans" panose="020B0604020202020204" charset="0"/>
      <p:regular r:id="rId28"/>
    </p:embeddedFont>
    <p:embeddedFont>
      <p:font typeface="Tabarra Sans Heavy"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6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svg"/><Relationship Id="rId7"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7.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9.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svg"/><Relationship Id="rId7" Type="http://schemas.openxmlformats.org/officeDocument/2006/relationships/image" Target="../media/image53.svg"/><Relationship Id="rId12"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4.svg"/><Relationship Id="rId5" Type="http://schemas.openxmlformats.org/officeDocument/2006/relationships/image" Target="../media/image51.svg"/><Relationship Id="rId10" Type="http://schemas.openxmlformats.org/officeDocument/2006/relationships/image" Target="../media/image3.png"/><Relationship Id="rId4" Type="http://schemas.openxmlformats.org/officeDocument/2006/relationships/image" Target="../media/image50.png"/><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sv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3.svg"/><Relationship Id="rId10" Type="http://schemas.openxmlformats.org/officeDocument/2006/relationships/image" Target="../media/image22.jpeg"/><Relationship Id="rId4" Type="http://schemas.openxmlformats.org/officeDocument/2006/relationships/image" Target="../media/image12.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1.sv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svg"/><Relationship Id="rId7"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722956" y="6564251"/>
            <a:ext cx="8883055" cy="695325"/>
          </a:xfrm>
          <a:prstGeom prst="rect">
            <a:avLst/>
          </a:prstGeom>
        </p:spPr>
        <p:txBody>
          <a:bodyPr lIns="0" tIns="0" rIns="0" bIns="0" rtlCol="0" anchor="t">
            <a:spAutoFit/>
          </a:bodyPr>
          <a:lstStyle/>
          <a:p>
            <a:pPr algn="l">
              <a:lnSpc>
                <a:spcPts val="5076"/>
              </a:lnSpc>
            </a:pPr>
            <a:r>
              <a:rPr lang="en-US" sz="4230" spc="287">
                <a:solidFill>
                  <a:srgbClr val="0C3E5B"/>
                </a:solidFill>
                <a:latin typeface="Codec Pro ExtraBold"/>
              </a:rPr>
              <a:t>Jubcor Presentation </a:t>
            </a:r>
          </a:p>
        </p:txBody>
      </p:sp>
      <p:grpSp>
        <p:nvGrpSpPr>
          <p:cNvPr id="7" name="Group 7"/>
          <p:cNvGrpSpPr/>
          <p:nvPr/>
        </p:nvGrpSpPr>
        <p:grpSpPr>
          <a:xfrm>
            <a:off x="2086517" y="7412516"/>
            <a:ext cx="7725844" cy="2683635"/>
            <a:chOff x="0" y="0"/>
            <a:chExt cx="1342999" cy="135928"/>
          </a:xfrm>
        </p:grpSpPr>
        <p:sp>
          <p:nvSpPr>
            <p:cNvPr id="8" name="Freeform 8"/>
            <p:cNvSpPr/>
            <p:nvPr/>
          </p:nvSpPr>
          <p:spPr>
            <a:xfrm>
              <a:off x="0" y="0"/>
              <a:ext cx="1342999" cy="135928"/>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sp>
        <p:sp>
          <p:nvSpPr>
            <p:cNvPr id="9" name="TextBox 9"/>
            <p:cNvSpPr txBox="1"/>
            <p:nvPr/>
          </p:nvSpPr>
          <p:spPr>
            <a:xfrm>
              <a:off x="0" y="-19050"/>
              <a:ext cx="1342999" cy="154978"/>
            </a:xfrm>
            <a:prstGeom prst="rect">
              <a:avLst/>
            </a:prstGeom>
          </p:spPr>
          <p:txBody>
            <a:bodyPr lIns="68744" tIns="68744" rIns="68744" bIns="68744" rtlCol="0" anchor="ctr"/>
            <a:lstStyle/>
            <a:p>
              <a:pPr algn="r">
                <a:lnSpc>
                  <a:spcPts val="2730"/>
                </a:lnSpc>
              </a:pPr>
              <a:r>
                <a:rPr lang="en-US" sz="2800" spc="119" dirty="0">
                  <a:solidFill>
                    <a:srgbClr val="E28126"/>
                  </a:solidFill>
                  <a:latin typeface="Canva Sans"/>
                </a:rPr>
                <a:t>Innovative Real-Time Pit Detection and Artificial Intelligence Electrical Resistance Corrosion Monitoring Systems</a:t>
              </a:r>
            </a:p>
            <a:p>
              <a:pPr algn="r">
                <a:lnSpc>
                  <a:spcPts val="2730"/>
                </a:lnSpc>
              </a:pPr>
              <a:endParaRPr lang="en-US" sz="2800" spc="119" dirty="0">
                <a:solidFill>
                  <a:srgbClr val="E28126"/>
                </a:solidFill>
                <a:latin typeface="Canva Sans"/>
              </a:endParaRPr>
            </a:p>
            <a:p>
              <a:pPr algn="r">
                <a:lnSpc>
                  <a:spcPts val="2730"/>
                </a:lnSpc>
              </a:pPr>
              <a:r>
                <a:rPr lang="en-US" sz="2800" spc="119" dirty="0">
                  <a:solidFill>
                    <a:srgbClr val="E28126"/>
                  </a:solidFill>
                  <a:latin typeface="Canva Sans"/>
                </a:rPr>
                <a:t>NEXCORR, USA</a:t>
              </a:r>
            </a:p>
          </p:txBody>
        </p:sp>
      </p:grpSp>
      <p:sp>
        <p:nvSpPr>
          <p:cNvPr id="10" name="Freeform 10"/>
          <p:cNvSpPr/>
          <p:nvPr/>
        </p:nvSpPr>
        <p:spPr>
          <a:xfrm>
            <a:off x="1857742" y="7412516"/>
            <a:ext cx="457550" cy="457550"/>
          </a:xfrm>
          <a:custGeom>
            <a:avLst/>
            <a:gdLst/>
            <a:ahLst/>
            <a:cxnLst/>
            <a:rect l="l" t="t" r="r" b="b"/>
            <a:pathLst>
              <a:path w="457550" h="457550">
                <a:moveTo>
                  <a:pt x="0" y="0"/>
                </a:moveTo>
                <a:lnTo>
                  <a:pt x="457550" y="0"/>
                </a:lnTo>
                <a:lnTo>
                  <a:pt x="457550" y="457550"/>
                </a:lnTo>
                <a:lnTo>
                  <a:pt x="0" y="457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12777643" y="6226555"/>
            <a:ext cx="4481657" cy="2069028"/>
          </a:xfrm>
          <a:prstGeom prst="rect">
            <a:avLst/>
          </a:prstGeom>
        </p:spPr>
        <p:txBody>
          <a:bodyPr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Cheolho Kang (CK)</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pic>
        <p:nvPicPr>
          <p:cNvPr id="23" name="Picture 22">
            <a:extLst>
              <a:ext uri="{FF2B5EF4-FFF2-40B4-BE49-F238E27FC236}">
                <a16:creationId xmlns:a16="http://schemas.microsoft.com/office/drawing/2014/main" id="{83ED0C50-2287-8504-46C2-B7E83E07F71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2494670" y="1031918"/>
            <a:ext cx="5400436" cy="1270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392912D1-A960-4C4C-6E81-774684D0A177}"/>
              </a:ext>
            </a:extLst>
          </p:cNvPr>
          <p:cNvSpPr txBox="1"/>
          <p:nvPr/>
        </p:nvSpPr>
        <p:spPr>
          <a:xfrm>
            <a:off x="1066800" y="613201"/>
            <a:ext cx="16306800"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Multi-functional System (MFS): </a:t>
            </a:r>
            <a:r>
              <a:rPr lang="en-US" sz="4000" b="1" dirty="0">
                <a:solidFill>
                  <a:srgbClr val="FF9900"/>
                </a:solidFill>
                <a:latin typeface="Arial" panose="020B0604020202020204" pitchFamily="34" charset="0"/>
                <a:cs typeface="Arial" panose="020B0604020202020204" pitchFamily="34" charset="0"/>
              </a:rPr>
              <a:t>USA Patent Pending</a:t>
            </a:r>
          </a:p>
        </p:txBody>
      </p:sp>
      <p:pic>
        <p:nvPicPr>
          <p:cNvPr id="5" name="Picture 4">
            <a:extLst>
              <a:ext uri="{FF2B5EF4-FFF2-40B4-BE49-F238E27FC236}">
                <a16:creationId xmlns:a16="http://schemas.microsoft.com/office/drawing/2014/main" id="{9749D003-788B-6C1B-7EFE-1F1F13305D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25600" y="3009900"/>
            <a:ext cx="2876326" cy="3835101"/>
          </a:xfrm>
          <a:prstGeom prst="rect">
            <a:avLst/>
          </a:prstGeom>
        </p:spPr>
      </p:pic>
      <p:sp>
        <p:nvSpPr>
          <p:cNvPr id="6" name="Content Placeholder 1">
            <a:extLst>
              <a:ext uri="{FF2B5EF4-FFF2-40B4-BE49-F238E27FC236}">
                <a16:creationId xmlns:a16="http://schemas.microsoft.com/office/drawing/2014/main" id="{72B981BE-810F-7066-53C4-F882A0AB61B0}"/>
              </a:ext>
            </a:extLst>
          </p:cNvPr>
          <p:cNvSpPr txBox="1">
            <a:spLocks/>
          </p:cNvSpPr>
          <p:nvPr/>
        </p:nvSpPr>
        <p:spPr>
          <a:xfrm>
            <a:off x="1219200" y="1880234"/>
            <a:ext cx="12877800" cy="49600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latin typeface="Arial" panose="020B0604020202020204" pitchFamily="34" charset="0"/>
                <a:cs typeface="Arial" panose="020B0604020202020204" pitchFamily="34" charset="0"/>
              </a:rPr>
              <a:t>MFS: Combination of PDS + </a:t>
            </a:r>
            <a:r>
              <a:rPr lang="en-US" sz="2800" b="1" dirty="0" err="1">
                <a:latin typeface="Arial" panose="020B0604020202020204" pitchFamily="34" charset="0"/>
                <a:cs typeface="Arial" panose="020B0604020202020204" pitchFamily="34" charset="0"/>
              </a:rPr>
              <a:t>i</a:t>
            </a:r>
            <a:r>
              <a:rPr lang="en-US" sz="2800" b="1" dirty="0">
                <a:latin typeface="Arial" panose="020B0604020202020204" pitchFamily="34" charset="0"/>
                <a:cs typeface="Arial" panose="020B0604020202020204" pitchFamily="34" charset="0"/>
              </a:rPr>
              <a:t>-ER</a:t>
            </a:r>
          </a:p>
          <a:p>
            <a:pPr marL="0" indent="0">
              <a:buFont typeface="Arial" pitchFamily="34" charset="0"/>
              <a:buNone/>
            </a:pPr>
            <a:endParaRPr lang="en-US" sz="2800" b="1" dirty="0">
              <a:latin typeface="Arial" panose="020B0604020202020204" pitchFamily="34" charset="0"/>
              <a:cs typeface="Arial" panose="020B0604020202020204" pitchFamily="34" charset="0"/>
            </a:endParaRPr>
          </a:p>
          <a:p>
            <a:pPr marL="0" indent="0">
              <a:buFont typeface="Arial" pitchFamily="34" charset="0"/>
              <a:buNone/>
            </a:pPr>
            <a:r>
              <a:rPr lang="en-US" sz="2800" b="1" dirty="0">
                <a:latin typeface="Arial" panose="020B0604020202020204" pitchFamily="34" charset="0"/>
                <a:cs typeface="Arial" panose="020B0604020202020204" pitchFamily="34" charset="0"/>
              </a:rPr>
              <a:t>Advantages:</a:t>
            </a:r>
          </a:p>
          <a:p>
            <a:r>
              <a:rPr lang="en-US" sz="2800" dirty="0">
                <a:latin typeface="Arial" panose="020B0604020202020204" pitchFamily="34" charset="0"/>
                <a:cs typeface="Arial" panose="020B0604020202020204" pitchFamily="34" charset="0"/>
              </a:rPr>
              <a:t>Usable in any environmental conditions</a:t>
            </a:r>
          </a:p>
          <a:p>
            <a:r>
              <a:rPr lang="en-US" sz="2800" b="1" dirty="0">
                <a:latin typeface="Arial" panose="020B0604020202020204" pitchFamily="34" charset="0"/>
                <a:cs typeface="Arial" panose="020B0604020202020204" pitchFamily="34" charset="0"/>
              </a:rPr>
              <a:t>No modification of the port </a:t>
            </a:r>
            <a:r>
              <a:rPr lang="en-US" sz="2800" dirty="0">
                <a:latin typeface="Arial" panose="020B0604020202020204" pitchFamily="34" charset="0"/>
                <a:cs typeface="Arial" panose="020B0604020202020204" pitchFamily="34" charset="0"/>
              </a:rPr>
              <a:t>is necessary because MFS probe can be installed at the “existing port for ER or weight loss coupon”.</a:t>
            </a:r>
          </a:p>
          <a:p>
            <a:r>
              <a:rPr lang="en-US" sz="2800" b="1" dirty="0">
                <a:latin typeface="Arial" panose="020B0604020202020204" pitchFamily="34" charset="0"/>
                <a:cs typeface="Arial" panose="020B0604020202020204" pitchFamily="34" charset="0"/>
              </a:rPr>
              <a:t>Real-time</a:t>
            </a:r>
            <a:r>
              <a:rPr lang="en-US" sz="2800" dirty="0">
                <a:latin typeface="Arial" panose="020B0604020202020204" pitchFamily="34" charset="0"/>
                <a:cs typeface="Arial" panose="020B0604020202020204" pitchFamily="34" charset="0"/>
              </a:rPr>
              <a:t> pit detection and general corrosion rate monitoring</a:t>
            </a:r>
          </a:p>
          <a:p>
            <a:r>
              <a:rPr lang="en-US" sz="2800" b="1" dirty="0">
                <a:latin typeface="Arial" panose="020B0604020202020204" pitchFamily="34" charset="0"/>
                <a:cs typeface="Arial" panose="020B0604020202020204" pitchFamily="34" charset="0"/>
              </a:rPr>
              <a:t>The pit penetration rate </a:t>
            </a:r>
            <a:r>
              <a:rPr lang="en-US" sz="2800" dirty="0">
                <a:latin typeface="Arial" panose="020B0604020202020204" pitchFamily="34" charset="0"/>
                <a:cs typeface="Arial" panose="020B0604020202020204" pitchFamily="34" charset="0"/>
              </a:rPr>
              <a:t>can be easily monitored.</a:t>
            </a:r>
          </a:p>
          <a:p>
            <a:r>
              <a:rPr lang="en-US" sz="2800" dirty="0">
                <a:latin typeface="Arial" panose="020B0604020202020204" pitchFamily="34" charset="0"/>
                <a:cs typeface="Arial" panose="020B0604020202020204" pitchFamily="34" charset="0"/>
              </a:rPr>
              <a:t>Any change in field conditions during the monitoring does not have any problems.</a:t>
            </a:r>
          </a:p>
          <a:p>
            <a:pPr marL="0" indent="0">
              <a:buFont typeface="Arial" pitchFamily="34" charset="0"/>
              <a:buNone/>
            </a:pP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724C566-7407-4CB3-5ABA-9416320B29B0}"/>
              </a:ext>
            </a:extLst>
          </p:cNvPr>
          <p:cNvSpPr txBox="1"/>
          <p:nvPr/>
        </p:nvSpPr>
        <p:spPr>
          <a:xfrm>
            <a:off x="1752600" y="7581900"/>
            <a:ext cx="14490873" cy="107721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The multi-functional Probe System (MFS) can monitor pit detection using PDS (pit detection) and general corrosion rates using electrical resistance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-ER).</a:t>
            </a:r>
          </a:p>
        </p:txBody>
      </p:sp>
    </p:spTree>
    <p:extLst>
      <p:ext uri="{BB962C8B-B14F-4D97-AF65-F5344CB8AC3E}">
        <p14:creationId xmlns:p14="http://schemas.microsoft.com/office/powerpoint/2010/main" val="157159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C7098DDD-43EE-DFD2-8FDA-87921F21A9D0}"/>
              </a:ext>
            </a:extLst>
          </p:cNvPr>
          <p:cNvSpPr txBox="1"/>
          <p:nvPr/>
        </p:nvSpPr>
        <p:spPr>
          <a:xfrm>
            <a:off x="1066800" y="613201"/>
            <a:ext cx="13182600"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Transmitter</a:t>
            </a:r>
          </a:p>
        </p:txBody>
      </p:sp>
      <p:sp>
        <p:nvSpPr>
          <p:cNvPr id="5" name="Content Placeholder 2">
            <a:extLst>
              <a:ext uri="{FF2B5EF4-FFF2-40B4-BE49-F238E27FC236}">
                <a16:creationId xmlns:a16="http://schemas.microsoft.com/office/drawing/2014/main" id="{7DEFA2FD-9DD3-3A3E-2D36-62A4AE62C86F}"/>
              </a:ext>
            </a:extLst>
          </p:cNvPr>
          <p:cNvSpPr txBox="1">
            <a:spLocks/>
          </p:cNvSpPr>
          <p:nvPr/>
        </p:nvSpPr>
        <p:spPr>
          <a:xfrm>
            <a:off x="1066800" y="1818943"/>
            <a:ext cx="12496800" cy="797275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a:latin typeface="Arial" panose="020B0604020202020204" pitchFamily="34" charset="0"/>
                <a:cs typeface="Arial" panose="020B0604020202020204" pitchFamily="34" charset="0"/>
              </a:rPr>
              <a:t>The all-in-one transmitter was designed to use PDS, </a:t>
            </a:r>
            <a:r>
              <a:rPr lang="en-US" sz="2800" dirty="0" err="1">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-ER, and MFS. </a:t>
            </a:r>
          </a:p>
          <a:p>
            <a:pPr marL="0" indent="0">
              <a:buFont typeface="Arial" pitchFamily="34" charset="0"/>
              <a:buNone/>
            </a:pPr>
            <a:endParaRPr lang="en-US" sz="2800" dirty="0">
              <a:latin typeface="Arial" panose="020B0604020202020204" pitchFamily="34" charset="0"/>
              <a:cs typeface="Arial" panose="020B0604020202020204" pitchFamily="34" charset="0"/>
            </a:endParaRPr>
          </a:p>
          <a:p>
            <a:pPr marL="0" indent="0">
              <a:buFont typeface="Arial" pitchFamily="34" charset="0"/>
              <a:buNone/>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high-resolution</a:t>
            </a:r>
            <a:r>
              <a:rPr lang="en-US" sz="2800" dirty="0">
                <a:latin typeface="Arial" panose="020B0604020202020204" pitchFamily="34" charset="0"/>
                <a:cs typeface="Arial" panose="020B0604020202020204" pitchFamily="34" charset="0"/>
              </a:rPr>
              <a:t> transmitter has a </a:t>
            </a:r>
            <a:r>
              <a:rPr lang="en-US" sz="2800" b="1" dirty="0">
                <a:latin typeface="Arial" panose="020B0604020202020204" pitchFamily="34" charset="0"/>
                <a:cs typeface="Arial" panose="020B0604020202020204" pitchFamily="34" charset="0"/>
              </a:rPr>
              <a:t>self-diagnosis function </a:t>
            </a:r>
            <a:r>
              <a:rPr lang="en-US" sz="2800" dirty="0">
                <a:latin typeface="Arial" panose="020B0604020202020204" pitchFamily="34" charset="0"/>
                <a:cs typeface="Arial" panose="020B0604020202020204" pitchFamily="34" charset="0"/>
              </a:rPr>
              <a:t>regarding abnormal voltage and temperature. </a:t>
            </a:r>
          </a:p>
          <a:p>
            <a:pPr marL="0" indent="0">
              <a:buFont typeface="Arial" pitchFamily="34" charse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Transmitter </a:t>
            </a:r>
            <a:r>
              <a:rPr lang="en-US" sz="2800" b="1" dirty="0">
                <a:latin typeface="Arial" panose="020B0604020202020204" pitchFamily="34" charset="0"/>
                <a:cs typeface="Arial" panose="020B0604020202020204" pitchFamily="34" charset="0"/>
              </a:rPr>
              <a:t>electricity sensor</a:t>
            </a:r>
            <a:r>
              <a:rPr lang="en-US" sz="2800" dirty="0">
                <a:latin typeface="Arial" panose="020B0604020202020204" pitchFamily="34" charset="0"/>
                <a:cs typeface="Arial" panose="020B0604020202020204" pitchFamily="34" charset="0"/>
              </a:rPr>
              <a:t>: overvoltage/low-voltage detection and error signal</a:t>
            </a:r>
          </a:p>
          <a:p>
            <a:r>
              <a:rPr lang="en-US" sz="2800" dirty="0">
                <a:latin typeface="Arial" panose="020B0604020202020204" pitchFamily="34" charset="0"/>
                <a:cs typeface="Arial" panose="020B0604020202020204" pitchFamily="34" charset="0"/>
              </a:rPr>
              <a:t>Transmitter </a:t>
            </a:r>
            <a:r>
              <a:rPr lang="en-US" sz="2800" b="1" dirty="0">
                <a:latin typeface="Arial" panose="020B0604020202020204" pitchFamily="34" charset="0"/>
                <a:cs typeface="Arial" panose="020B0604020202020204" pitchFamily="34" charset="0"/>
              </a:rPr>
              <a:t>temperature sensor</a:t>
            </a:r>
            <a:r>
              <a:rPr lang="en-US" sz="2800" dirty="0">
                <a:latin typeface="Arial" panose="020B0604020202020204" pitchFamily="34" charset="0"/>
                <a:cs typeface="Arial" panose="020B0604020202020204" pitchFamily="34" charset="0"/>
              </a:rPr>
              <a:t>: temperature monitoring and error signal</a:t>
            </a:r>
          </a:p>
          <a:p>
            <a:r>
              <a:rPr lang="en-US" sz="2800" dirty="0">
                <a:latin typeface="Arial" panose="020B0604020202020204" pitchFamily="34" charset="0"/>
                <a:cs typeface="Arial" panose="020B0604020202020204" pitchFamily="34" charset="0"/>
              </a:rPr>
              <a:t>Transmitter </a:t>
            </a:r>
            <a:r>
              <a:rPr lang="en-US" sz="2800" b="1" dirty="0">
                <a:latin typeface="Arial" panose="020B0604020202020204" pitchFamily="34" charset="0"/>
                <a:cs typeface="Arial" panose="020B0604020202020204" pitchFamily="34" charset="0"/>
              </a:rPr>
              <a:t>temperature sensor</a:t>
            </a:r>
            <a:r>
              <a:rPr lang="en-US" sz="2800" dirty="0">
                <a:latin typeface="Arial" panose="020B0604020202020204" pitchFamily="34" charset="0"/>
                <a:cs typeface="Arial" panose="020B0604020202020204" pitchFamily="34" charset="0"/>
              </a:rPr>
              <a:t>: temperature monitoring and error signal</a:t>
            </a:r>
          </a:p>
          <a:p>
            <a:pPr marL="0" indent="0">
              <a:buNone/>
            </a:pPr>
            <a:r>
              <a:rPr lang="en-US" sz="2800" dirty="0">
                <a:latin typeface="Arial" panose="020B0604020202020204" pitchFamily="34" charset="0"/>
                <a:cs typeface="Arial" panose="020B0604020202020204" pitchFamily="34" charset="0"/>
              </a:rPr>
              <a:t>    The software will show a reset message if the transmitter needs to reset </a:t>
            </a:r>
          </a:p>
          <a:p>
            <a:pPr marL="0" indent="0">
              <a:buNone/>
            </a:pPr>
            <a:r>
              <a:rPr lang="en-US" sz="2800" dirty="0">
                <a:latin typeface="Arial" panose="020B0604020202020204" pitchFamily="34" charset="0"/>
                <a:cs typeface="Arial" panose="020B0604020202020204" pitchFamily="34" charset="0"/>
              </a:rPr>
              <a:t>    due to a problem. This will lead to reliable PDS, </a:t>
            </a:r>
            <a:r>
              <a:rPr lang="en-US" sz="2800" dirty="0" err="1">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-ER, and MFS data</a:t>
            </a:r>
          </a:p>
          <a:p>
            <a:pPr marL="0" indent="0">
              <a:buNone/>
            </a:pPr>
            <a:r>
              <a:rPr lang="en-US" sz="2800" dirty="0">
                <a:latin typeface="Arial" panose="020B0604020202020204" pitchFamily="34" charset="0"/>
                <a:cs typeface="Arial" panose="020B0604020202020204" pitchFamily="34" charset="0"/>
              </a:rPr>
              <a:t>    collection. </a:t>
            </a:r>
          </a:p>
          <a:p>
            <a:r>
              <a:rPr lang="en-US" sz="2800" b="1" dirty="0">
                <a:latin typeface="Arial" panose="020B0604020202020204" pitchFamily="34" charset="0"/>
                <a:cs typeface="Arial" panose="020B0604020202020204" pitchFamily="34" charset="0"/>
              </a:rPr>
              <a:t>Heat shield Protection</a:t>
            </a:r>
            <a:r>
              <a:rPr lang="en-US" sz="2800" dirty="0">
                <a:latin typeface="Arial" panose="020B0604020202020204" pitchFamily="34" charset="0"/>
                <a:cs typeface="Arial" panose="020B0604020202020204" pitchFamily="34" charset="0"/>
              </a:rPr>
              <a:t>: The transmitter can withstand rapid changes in external temperature up to 70C.</a:t>
            </a:r>
          </a:p>
        </p:txBody>
      </p:sp>
      <p:pic>
        <p:nvPicPr>
          <p:cNvPr id="6" name="Picture 5">
            <a:extLst>
              <a:ext uri="{FF2B5EF4-FFF2-40B4-BE49-F238E27FC236}">
                <a16:creationId xmlns:a16="http://schemas.microsoft.com/office/drawing/2014/main" id="{9EBC5B66-57B3-1A94-5752-1EE26C10CED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811250" y="2182500"/>
            <a:ext cx="3211040" cy="2961000"/>
          </a:xfrm>
          <a:prstGeom prst="rect">
            <a:avLst/>
          </a:prstGeom>
        </p:spPr>
      </p:pic>
      <p:sp>
        <p:nvSpPr>
          <p:cNvPr id="7" name="TextBox 6">
            <a:extLst>
              <a:ext uri="{FF2B5EF4-FFF2-40B4-BE49-F238E27FC236}">
                <a16:creationId xmlns:a16="http://schemas.microsoft.com/office/drawing/2014/main" id="{6018BBE3-3BE1-78E2-EA03-6D969ED55A67}"/>
              </a:ext>
            </a:extLst>
          </p:cNvPr>
          <p:cNvSpPr txBox="1"/>
          <p:nvPr/>
        </p:nvSpPr>
        <p:spPr>
          <a:xfrm>
            <a:off x="14464210" y="8452101"/>
            <a:ext cx="1905119" cy="523220"/>
          </a:xfrm>
          <a:prstGeom prst="rect">
            <a:avLst/>
          </a:prstGeom>
          <a:noFill/>
        </p:spPr>
        <p:txBody>
          <a:bodyPr wrap="square" rtlCol="0">
            <a:spAutoFit/>
          </a:bodyPr>
          <a:lstStyle/>
          <a:p>
            <a:r>
              <a:rPr lang="en-US" sz="2800" dirty="0"/>
              <a:t>Transmitter</a:t>
            </a:r>
          </a:p>
        </p:txBody>
      </p:sp>
      <p:pic>
        <p:nvPicPr>
          <p:cNvPr id="8" name="Picture 7">
            <a:extLst>
              <a:ext uri="{FF2B5EF4-FFF2-40B4-BE49-F238E27FC236}">
                <a16:creationId xmlns:a16="http://schemas.microsoft.com/office/drawing/2014/main" id="{E743A59C-3C1A-AEF8-944F-F01745BCEC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830299" y="5487008"/>
            <a:ext cx="3090621" cy="2960999"/>
          </a:xfrm>
          <a:prstGeom prst="rect">
            <a:avLst/>
          </a:prstGeom>
        </p:spPr>
      </p:pic>
    </p:spTree>
    <p:extLst>
      <p:ext uri="{BB962C8B-B14F-4D97-AF65-F5344CB8AC3E}">
        <p14:creationId xmlns:p14="http://schemas.microsoft.com/office/powerpoint/2010/main" val="217828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C7098DDD-43EE-DFD2-8FDA-87921F21A9D0}"/>
              </a:ext>
            </a:extLst>
          </p:cNvPr>
          <p:cNvSpPr txBox="1"/>
          <p:nvPr/>
        </p:nvSpPr>
        <p:spPr>
          <a:xfrm>
            <a:off x="1066800" y="613201"/>
            <a:ext cx="13182600"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Transmitter Heat shield Protection: </a:t>
            </a:r>
          </a:p>
        </p:txBody>
      </p:sp>
      <p:pic>
        <p:nvPicPr>
          <p:cNvPr id="10" name="Picture 9">
            <a:extLst>
              <a:ext uri="{FF2B5EF4-FFF2-40B4-BE49-F238E27FC236}">
                <a16:creationId xmlns:a16="http://schemas.microsoft.com/office/drawing/2014/main" id="{5D9ACE87-0B37-DA57-CA0C-CF12FE80F5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05350" y="2095500"/>
            <a:ext cx="4419600" cy="3314700"/>
          </a:xfrm>
          <a:prstGeom prst="rect">
            <a:avLst/>
          </a:prstGeom>
        </p:spPr>
      </p:pic>
      <p:pic>
        <p:nvPicPr>
          <p:cNvPr id="12" name="Picture 11">
            <a:extLst>
              <a:ext uri="{FF2B5EF4-FFF2-40B4-BE49-F238E27FC236}">
                <a16:creationId xmlns:a16="http://schemas.microsoft.com/office/drawing/2014/main" id="{AF72B380-688D-C2F2-5332-FA182D94023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05351" y="5751837"/>
            <a:ext cx="4419600" cy="3314700"/>
          </a:xfrm>
          <a:prstGeom prst="rect">
            <a:avLst/>
          </a:prstGeom>
        </p:spPr>
      </p:pic>
      <p:pic>
        <p:nvPicPr>
          <p:cNvPr id="16" name="Picture 15">
            <a:extLst>
              <a:ext uri="{FF2B5EF4-FFF2-40B4-BE49-F238E27FC236}">
                <a16:creationId xmlns:a16="http://schemas.microsoft.com/office/drawing/2014/main" id="{CB91C22B-D3A7-83A9-435C-01525DAADDD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66800" y="2266318"/>
            <a:ext cx="12039847" cy="6971037"/>
          </a:xfrm>
          <a:prstGeom prst="rect">
            <a:avLst/>
          </a:prstGeom>
        </p:spPr>
      </p:pic>
    </p:spTree>
    <p:extLst>
      <p:ext uri="{BB962C8B-B14F-4D97-AF65-F5344CB8AC3E}">
        <p14:creationId xmlns:p14="http://schemas.microsoft.com/office/powerpoint/2010/main" val="137735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BFDD1959-02A4-C46D-9F37-F27F088A51E0}"/>
              </a:ext>
            </a:extLst>
          </p:cNvPr>
          <p:cNvSpPr txBox="1"/>
          <p:nvPr/>
        </p:nvSpPr>
        <p:spPr>
          <a:xfrm>
            <a:off x="1066800" y="723900"/>
            <a:ext cx="9751218" cy="830997"/>
          </a:xfrm>
          <a:prstGeom prst="rect">
            <a:avLst/>
          </a:prstGeom>
          <a:noFill/>
        </p:spPr>
        <p:txBody>
          <a:bodyPr wrap="square">
            <a:spAutoFit/>
          </a:bodyPr>
          <a:lstStyle/>
          <a:p>
            <a:r>
              <a:rPr lang="en-US" sz="4800" b="1" dirty="0">
                <a:solidFill>
                  <a:schemeClr val="accent6">
                    <a:lumMod val="75000"/>
                  </a:schemeClr>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Software</a:t>
            </a:r>
          </a:p>
        </p:txBody>
      </p:sp>
      <p:sp>
        <p:nvSpPr>
          <p:cNvPr id="6" name="TextBox 5">
            <a:extLst>
              <a:ext uri="{FF2B5EF4-FFF2-40B4-BE49-F238E27FC236}">
                <a16:creationId xmlns:a16="http://schemas.microsoft.com/office/drawing/2014/main" id="{1DA92FCF-F403-5277-5104-1B0283CB8537}"/>
              </a:ext>
            </a:extLst>
          </p:cNvPr>
          <p:cNvSpPr txBox="1"/>
          <p:nvPr/>
        </p:nvSpPr>
        <p:spPr>
          <a:xfrm>
            <a:off x="1047750" y="1790700"/>
            <a:ext cx="8248650" cy="74026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a:t>User-friendly software</a:t>
            </a:r>
          </a:p>
          <a:p>
            <a:pPr marL="285750" indent="-285750">
              <a:lnSpc>
                <a:spcPct val="150000"/>
              </a:lnSpc>
              <a:buFont typeface="Arial" panose="020B0604020202020204" pitchFamily="34" charset="0"/>
              <a:buChar char="•"/>
            </a:pPr>
            <a:r>
              <a:rPr lang="en-US" sz="3200" dirty="0"/>
              <a:t>All-in-one software for PDS, MFS and i-ER</a:t>
            </a:r>
          </a:p>
          <a:p>
            <a:pPr marL="285750" indent="-285750">
              <a:lnSpc>
                <a:spcPct val="150000"/>
              </a:lnSpc>
              <a:buFont typeface="Arial" panose="020B0604020202020204" pitchFamily="34" charset="0"/>
              <a:buChar char="•"/>
            </a:pPr>
            <a:r>
              <a:rPr lang="en-US" sz="3200" dirty="0"/>
              <a:t>Software is designed to detect the type probe (PDS, i-ER and MFS) automatically. No manual input is necessary.</a:t>
            </a:r>
          </a:p>
          <a:p>
            <a:pPr marL="285750" indent="-285750">
              <a:lnSpc>
                <a:spcPct val="150000"/>
              </a:lnSpc>
              <a:buFont typeface="Arial" panose="020B0604020202020204" pitchFamily="34" charset="0"/>
              <a:buChar char="•"/>
            </a:pPr>
            <a:r>
              <a:rPr lang="en-US" sz="3200" dirty="0"/>
              <a:t>Warning signal with pitting corrosion</a:t>
            </a:r>
          </a:p>
          <a:p>
            <a:pPr marL="285750" indent="-285750">
              <a:lnSpc>
                <a:spcPct val="150000"/>
              </a:lnSpc>
              <a:buFont typeface="Arial" panose="020B0604020202020204" pitchFamily="34" charset="0"/>
              <a:buChar char="•"/>
            </a:pPr>
            <a:r>
              <a:rPr lang="en-US" sz="3200" dirty="0"/>
              <a:t>ER probe life signal</a:t>
            </a:r>
          </a:p>
          <a:p>
            <a:pPr marL="285750" indent="-285750">
              <a:lnSpc>
                <a:spcPct val="150000"/>
              </a:lnSpc>
              <a:buFont typeface="Arial" panose="020B0604020202020204" pitchFamily="34" charset="0"/>
              <a:buChar char="•"/>
            </a:pPr>
            <a:r>
              <a:rPr lang="en-US" sz="3200" dirty="0"/>
              <a:t>Software will be periodically upgraded using AI according to ER and weight-loss coupon data collection.</a:t>
            </a:r>
          </a:p>
        </p:txBody>
      </p:sp>
      <p:pic>
        <p:nvPicPr>
          <p:cNvPr id="4" name="Picture 3">
            <a:extLst>
              <a:ext uri="{FF2B5EF4-FFF2-40B4-BE49-F238E27FC236}">
                <a16:creationId xmlns:a16="http://schemas.microsoft.com/office/drawing/2014/main" id="{D93EFC12-3914-ACF3-3A6D-8F9BF81BD1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92640" y="985248"/>
            <a:ext cx="8046720" cy="4473448"/>
          </a:xfrm>
          <a:prstGeom prst="rect">
            <a:avLst/>
          </a:prstGeom>
        </p:spPr>
      </p:pic>
      <p:pic>
        <p:nvPicPr>
          <p:cNvPr id="10" name="Picture 9">
            <a:extLst>
              <a:ext uri="{FF2B5EF4-FFF2-40B4-BE49-F238E27FC236}">
                <a16:creationId xmlns:a16="http://schemas.microsoft.com/office/drawing/2014/main" id="{EB3D7E85-F33C-DA7F-0F95-45A120C7B8B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92640" y="5482509"/>
            <a:ext cx="8046720" cy="4191000"/>
          </a:xfrm>
          <a:prstGeom prst="rect">
            <a:avLst/>
          </a:prstGeom>
        </p:spPr>
      </p:pic>
    </p:spTree>
    <p:extLst>
      <p:ext uri="{BB962C8B-B14F-4D97-AF65-F5344CB8AC3E}">
        <p14:creationId xmlns:p14="http://schemas.microsoft.com/office/powerpoint/2010/main" val="362391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9C5353F1-6B46-5E71-D730-1CD568340A50}"/>
              </a:ext>
            </a:extLst>
          </p:cNvPr>
          <p:cNvSpPr txBox="1"/>
          <p:nvPr/>
        </p:nvSpPr>
        <p:spPr>
          <a:xfrm>
            <a:off x="1066800" y="723900"/>
            <a:ext cx="9751218" cy="830997"/>
          </a:xfrm>
          <a:prstGeom prst="rect">
            <a:avLst/>
          </a:prstGeom>
          <a:noFill/>
        </p:spPr>
        <p:txBody>
          <a:bodyPr wrap="square">
            <a:spAutoFit/>
          </a:bodyPr>
          <a:lstStyle/>
          <a:p>
            <a:r>
              <a:rPr lang="en-US" sz="4800" b="1" dirty="0">
                <a:solidFill>
                  <a:schemeClr val="accent6">
                    <a:lumMod val="75000"/>
                  </a:schemeClr>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Portable Data Logger</a:t>
            </a:r>
          </a:p>
        </p:txBody>
      </p:sp>
      <p:sp>
        <p:nvSpPr>
          <p:cNvPr id="5" name="TextBox 4">
            <a:extLst>
              <a:ext uri="{FF2B5EF4-FFF2-40B4-BE49-F238E27FC236}">
                <a16:creationId xmlns:a16="http://schemas.microsoft.com/office/drawing/2014/main" id="{B009587A-BA8C-22CB-8FE3-15D09F3D5542}"/>
              </a:ext>
            </a:extLst>
          </p:cNvPr>
          <p:cNvSpPr txBox="1"/>
          <p:nvPr/>
        </p:nvSpPr>
        <p:spPr>
          <a:xfrm>
            <a:off x="1038224" y="1866900"/>
            <a:ext cx="9553576" cy="649408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Tablet-type portable data logger </a:t>
            </a:r>
            <a:r>
              <a:rPr lang="en-US" sz="3200" dirty="0">
                <a:latin typeface="Arial" panose="020B0604020202020204" pitchFamily="34" charset="0"/>
                <a:cs typeface="Arial" panose="020B0604020202020204" pitchFamily="34" charset="0"/>
              </a:rPr>
              <a:t>to collect data from PDS, i-ER and MFS.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Features</a:t>
            </a:r>
          </a:p>
          <a:p>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Firmware Tablet</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Automatic data collection and stored data </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Easy data transfer to PC</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Display system map</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Corrosion rate results and graph display on Tablet</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High-resolution, rapid response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Easy to upgrade a software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Multilingual capability </a:t>
            </a:r>
          </a:p>
        </p:txBody>
      </p:sp>
      <p:pic>
        <p:nvPicPr>
          <p:cNvPr id="6" name="Picture 5">
            <a:extLst>
              <a:ext uri="{FF2B5EF4-FFF2-40B4-BE49-F238E27FC236}">
                <a16:creationId xmlns:a16="http://schemas.microsoft.com/office/drawing/2014/main" id="{C7FAF11D-42DF-9CA8-133D-3BCCA994C2D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1201400" y="3543300"/>
            <a:ext cx="5029200" cy="3276600"/>
          </a:xfrm>
          <a:prstGeom prst="rect">
            <a:avLst/>
          </a:prstGeom>
        </p:spPr>
      </p:pic>
      <p:sp>
        <p:nvSpPr>
          <p:cNvPr id="8" name="TextBox 7">
            <a:extLst>
              <a:ext uri="{FF2B5EF4-FFF2-40B4-BE49-F238E27FC236}">
                <a16:creationId xmlns:a16="http://schemas.microsoft.com/office/drawing/2014/main" id="{8B52F678-7006-8234-A42F-9A72EC2648CD}"/>
              </a:ext>
            </a:extLst>
          </p:cNvPr>
          <p:cNvSpPr txBox="1"/>
          <p:nvPr/>
        </p:nvSpPr>
        <p:spPr>
          <a:xfrm>
            <a:off x="12306300" y="6885967"/>
            <a:ext cx="2819400"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Industrial Tablet</a:t>
            </a:r>
          </a:p>
        </p:txBody>
      </p:sp>
    </p:spTree>
    <p:extLst>
      <p:ext uri="{BB962C8B-B14F-4D97-AF65-F5344CB8AC3E}">
        <p14:creationId xmlns:p14="http://schemas.microsoft.com/office/powerpoint/2010/main" val="30894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C7098DDD-43EE-DFD2-8FDA-87921F21A9D0}"/>
              </a:ext>
            </a:extLst>
          </p:cNvPr>
          <p:cNvSpPr txBox="1"/>
          <p:nvPr/>
        </p:nvSpPr>
        <p:spPr>
          <a:xfrm>
            <a:off x="1066800" y="613201"/>
            <a:ext cx="13182600"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Test Results of </a:t>
            </a:r>
            <a:r>
              <a:rPr lang="en-US" sz="4800" b="1" dirty="0" err="1">
                <a:solidFill>
                  <a:srgbClr val="FF9900"/>
                </a:solidFill>
                <a:latin typeface="Arial" panose="020B0604020202020204" pitchFamily="34" charset="0"/>
                <a:cs typeface="Arial" panose="020B0604020202020204" pitchFamily="34" charset="0"/>
              </a:rPr>
              <a:t>i</a:t>
            </a:r>
            <a:r>
              <a:rPr lang="en-US" sz="4800" b="1" dirty="0">
                <a:solidFill>
                  <a:srgbClr val="FF9900"/>
                </a:solidFill>
                <a:latin typeface="Arial" panose="020B0604020202020204" pitchFamily="34" charset="0"/>
                <a:cs typeface="Arial" panose="020B0604020202020204" pitchFamily="34" charset="0"/>
              </a:rPr>
              <a:t>-ER</a:t>
            </a:r>
          </a:p>
        </p:txBody>
      </p:sp>
      <p:sp>
        <p:nvSpPr>
          <p:cNvPr id="10" name="TextBox 9">
            <a:extLst>
              <a:ext uri="{FF2B5EF4-FFF2-40B4-BE49-F238E27FC236}">
                <a16:creationId xmlns:a16="http://schemas.microsoft.com/office/drawing/2014/main" id="{B2C9DCE9-23AB-95CD-081E-979132A2FB35}"/>
              </a:ext>
            </a:extLst>
          </p:cNvPr>
          <p:cNvSpPr txBox="1"/>
          <p:nvPr/>
        </p:nvSpPr>
        <p:spPr>
          <a:xfrm>
            <a:off x="1905000" y="7864107"/>
            <a:ext cx="731668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Multiphase Flow, Corrosion Loop System</a:t>
            </a:r>
          </a:p>
        </p:txBody>
      </p:sp>
      <p:grpSp>
        <p:nvGrpSpPr>
          <p:cNvPr id="16" name="Group 15">
            <a:extLst>
              <a:ext uri="{FF2B5EF4-FFF2-40B4-BE49-F238E27FC236}">
                <a16:creationId xmlns:a16="http://schemas.microsoft.com/office/drawing/2014/main" id="{E50DBCCE-22E2-88CB-9706-C5FCD65D1FFA}"/>
              </a:ext>
            </a:extLst>
          </p:cNvPr>
          <p:cNvGrpSpPr/>
          <p:nvPr/>
        </p:nvGrpSpPr>
        <p:grpSpPr>
          <a:xfrm>
            <a:off x="609600" y="1983634"/>
            <a:ext cx="11734799" cy="7212827"/>
            <a:chOff x="1447800" y="1983634"/>
            <a:chExt cx="7961428" cy="4847224"/>
          </a:xfrm>
        </p:grpSpPr>
        <p:pic>
          <p:nvPicPr>
            <p:cNvPr id="9" name="그림 12">
              <a:extLst>
                <a:ext uri="{FF2B5EF4-FFF2-40B4-BE49-F238E27FC236}">
                  <a16:creationId xmlns:a16="http://schemas.microsoft.com/office/drawing/2014/main" id="{F23FF1CA-6951-CC30-E67E-E0660A04C9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63857" y="5619128"/>
              <a:ext cx="956548" cy="933614"/>
            </a:xfrm>
            <a:prstGeom prst="rect">
              <a:avLst/>
            </a:prstGeom>
          </p:spPr>
        </p:pic>
        <p:sp>
          <p:nvSpPr>
            <p:cNvPr id="11" name="TextBox 10">
              <a:extLst>
                <a:ext uri="{FF2B5EF4-FFF2-40B4-BE49-F238E27FC236}">
                  <a16:creationId xmlns:a16="http://schemas.microsoft.com/office/drawing/2014/main" id="{CDCADB1F-E44F-587C-D057-260B8AA410F7}"/>
                </a:ext>
              </a:extLst>
            </p:cNvPr>
            <p:cNvSpPr txBox="1"/>
            <p:nvPr/>
          </p:nvSpPr>
          <p:spPr>
            <a:xfrm>
              <a:off x="7677246" y="6561973"/>
              <a:ext cx="1731982" cy="268885"/>
            </a:xfrm>
            <a:prstGeom prst="rect">
              <a:avLst/>
            </a:prstGeom>
            <a:noFill/>
          </p:spPr>
          <p:txBody>
            <a:bodyPr wrap="square" rtlCol="0">
              <a:spAutoFit/>
            </a:bodyPr>
            <a:lstStyle/>
            <a:p>
              <a:r>
                <a:rPr lang="en-US" sz="2000" dirty="0">
                  <a:solidFill>
                    <a:schemeClr val="bg1"/>
                  </a:solidFill>
                  <a:highlight>
                    <a:srgbClr val="0000FF"/>
                  </a:highlight>
                  <a:latin typeface="Times New Roman" panose="02020603050405020304" pitchFamily="18" charset="0"/>
                  <a:cs typeface="Times New Roman" panose="02020603050405020304" pitchFamily="18" charset="0"/>
                </a:rPr>
                <a:t>Weight-Loss Coupon</a:t>
              </a:r>
            </a:p>
          </p:txBody>
        </p:sp>
        <p:pic>
          <p:nvPicPr>
            <p:cNvPr id="12" name="Picture 1">
              <a:extLst>
                <a:ext uri="{FF2B5EF4-FFF2-40B4-BE49-F238E27FC236}">
                  <a16:creationId xmlns:a16="http://schemas.microsoft.com/office/drawing/2014/main" id="{D2FBCC18-85FD-4A70-0645-46654EB1281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47800" y="1983634"/>
              <a:ext cx="6917421" cy="35893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170D05-329B-09D9-26F3-9B608030C6A3}"/>
                </a:ext>
              </a:extLst>
            </p:cNvPr>
            <p:cNvSpPr txBox="1"/>
            <p:nvPr/>
          </p:nvSpPr>
          <p:spPr>
            <a:xfrm>
              <a:off x="7290636" y="5265185"/>
              <a:ext cx="556793" cy="268885"/>
            </a:xfrm>
            <a:prstGeom prst="rect">
              <a:avLst/>
            </a:prstGeom>
            <a:noFill/>
          </p:spPr>
          <p:txBody>
            <a:bodyPr wrap="square" rtlCol="0">
              <a:spAutoFit/>
            </a:bodyPr>
            <a:lstStyle/>
            <a:p>
              <a:r>
                <a:rPr lang="en-US" sz="2000" dirty="0">
                  <a:solidFill>
                    <a:schemeClr val="bg1"/>
                  </a:solidFill>
                  <a:highlight>
                    <a:srgbClr val="0000FF"/>
                  </a:highlight>
                  <a:latin typeface="Times New Roman" panose="02020603050405020304" pitchFamily="18" charset="0"/>
                  <a:cs typeface="Times New Roman" panose="02020603050405020304" pitchFamily="18" charset="0"/>
                </a:rPr>
                <a:t>i-ER</a:t>
              </a:r>
            </a:p>
          </p:txBody>
        </p:sp>
      </p:grpSp>
      <p:cxnSp>
        <p:nvCxnSpPr>
          <p:cNvPr id="14" name="Straight Arrow Connector 13">
            <a:extLst>
              <a:ext uri="{FF2B5EF4-FFF2-40B4-BE49-F238E27FC236}">
                <a16:creationId xmlns:a16="http://schemas.microsoft.com/office/drawing/2014/main" id="{1635DD39-D3A9-0937-886E-8D670872FBD5}"/>
              </a:ext>
            </a:extLst>
          </p:cNvPr>
          <p:cNvCxnSpPr>
            <a:cxnSpLocks/>
          </p:cNvCxnSpPr>
          <p:nvPr/>
        </p:nvCxnSpPr>
        <p:spPr>
          <a:xfrm flipV="1">
            <a:off x="8129186" y="3342891"/>
            <a:ext cx="118018" cy="223007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8AEE3C-AC6E-2688-9827-C5076D56F6D9}"/>
              </a:ext>
            </a:extLst>
          </p:cNvPr>
          <p:cNvSpPr txBox="1"/>
          <p:nvPr/>
        </p:nvSpPr>
        <p:spPr>
          <a:xfrm>
            <a:off x="2557131" y="8825288"/>
            <a:ext cx="551688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(Courtesy by Unicoh Specialty Chemicals)</a:t>
            </a:r>
          </a:p>
        </p:txBody>
      </p:sp>
      <p:graphicFrame>
        <p:nvGraphicFramePr>
          <p:cNvPr id="17" name="Table 16">
            <a:extLst>
              <a:ext uri="{FF2B5EF4-FFF2-40B4-BE49-F238E27FC236}">
                <a16:creationId xmlns:a16="http://schemas.microsoft.com/office/drawing/2014/main" id="{42D38C8F-4B8C-A0CC-F3A6-7B94D2A44884}"/>
              </a:ext>
            </a:extLst>
          </p:cNvPr>
          <p:cNvGraphicFramePr>
            <a:graphicFrameLocks noGrp="1"/>
          </p:cNvGraphicFramePr>
          <p:nvPr>
            <p:extLst>
              <p:ext uri="{D42A27DB-BD31-4B8C-83A1-F6EECF244321}">
                <p14:modId xmlns:p14="http://schemas.microsoft.com/office/powerpoint/2010/main" val="332965372"/>
              </p:ext>
            </p:extLst>
          </p:nvPr>
        </p:nvGraphicFramePr>
        <p:xfrm>
          <a:off x="11326989" y="1983634"/>
          <a:ext cx="5970411" cy="4403292"/>
        </p:xfrm>
        <a:graphic>
          <a:graphicData uri="http://schemas.openxmlformats.org/drawingml/2006/table">
            <a:tbl>
              <a:tblPr firstRow="1" firstCol="1" bandRow="1">
                <a:tableStyleId>{5C22544A-7EE6-4342-B048-85BDC9FD1C3A}</a:tableStyleId>
              </a:tblPr>
              <a:tblGrid>
                <a:gridCol w="3409774">
                  <a:extLst>
                    <a:ext uri="{9D8B030D-6E8A-4147-A177-3AD203B41FA5}">
                      <a16:colId xmlns:a16="http://schemas.microsoft.com/office/drawing/2014/main" val="1416839636"/>
                    </a:ext>
                  </a:extLst>
                </a:gridCol>
                <a:gridCol w="2560637">
                  <a:extLst>
                    <a:ext uri="{9D8B030D-6E8A-4147-A177-3AD203B41FA5}">
                      <a16:colId xmlns:a16="http://schemas.microsoft.com/office/drawing/2014/main" val="955422780"/>
                    </a:ext>
                  </a:extLst>
                </a:gridCol>
              </a:tblGrid>
              <a:tr h="562305">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Parameter</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2400" dirty="0">
                          <a:effectLst/>
                          <a:latin typeface="Arial" panose="020B0604020202020204" pitchFamily="34" charset="0"/>
                          <a:cs typeface="Arial" panose="020B0604020202020204" pitchFamily="34" charset="0"/>
                        </a:rPr>
                        <a:t>Conditions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60614007"/>
                  </a:ext>
                </a:extLst>
              </a:tr>
              <a:tr h="562305">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CO</a:t>
                      </a:r>
                      <a:r>
                        <a:rPr lang="en-US" sz="2400" baseline="-25000">
                          <a:effectLst/>
                          <a:latin typeface="Arial" panose="020B0604020202020204" pitchFamily="34" charset="0"/>
                          <a:cs typeface="Arial" panose="020B0604020202020204" pitchFamily="34" charset="0"/>
                        </a:rPr>
                        <a:t>2</a:t>
                      </a:r>
                      <a:r>
                        <a:rPr lang="en-US" sz="2400">
                          <a:effectLst/>
                          <a:latin typeface="Arial" panose="020B0604020202020204" pitchFamily="34" charset="0"/>
                          <a:cs typeface="Arial" panose="020B0604020202020204" pitchFamily="34" charset="0"/>
                        </a:rPr>
                        <a:t> Pressure, MPa </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0.69</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95030809"/>
                  </a:ext>
                </a:extLst>
              </a:tr>
              <a:tr h="562305">
                <a:tc>
                  <a:txBody>
                    <a:bodyPr/>
                    <a:lstStyle/>
                    <a:p>
                      <a:pPr marL="0" marR="0" algn="ctr">
                        <a:lnSpc>
                          <a:spcPct val="150000"/>
                        </a:lnSpc>
                        <a:spcBef>
                          <a:spcPts val="0"/>
                        </a:spcBef>
                        <a:spcAft>
                          <a:spcPts val="0"/>
                        </a:spcAft>
                      </a:pPr>
                      <a:r>
                        <a:rPr lang="en-US" sz="2400" dirty="0">
                          <a:effectLst/>
                          <a:latin typeface="Arial" panose="020B0604020202020204" pitchFamily="34" charset="0"/>
                          <a:cs typeface="Arial" panose="020B0604020202020204" pitchFamily="34" charset="0"/>
                        </a:rPr>
                        <a:t>Temperature, </a:t>
                      </a:r>
                      <a:r>
                        <a:rPr lang="en-US" sz="2400" baseline="30000" dirty="0" err="1">
                          <a:effectLst/>
                          <a:latin typeface="Arial" panose="020B0604020202020204" pitchFamily="34" charset="0"/>
                          <a:cs typeface="Arial" panose="020B0604020202020204" pitchFamily="34" charset="0"/>
                        </a:rPr>
                        <a:t>o</a:t>
                      </a:r>
                      <a:r>
                        <a:rPr lang="en-US" sz="2400" dirty="0" err="1">
                          <a:effectLst/>
                          <a:latin typeface="Arial" panose="020B0604020202020204" pitchFamily="34" charset="0"/>
                          <a:cs typeface="Arial" panose="020B0604020202020204" pitchFamily="34" charset="0"/>
                        </a:rPr>
                        <a:t>C</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90</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58352998"/>
                  </a:ext>
                </a:extLst>
              </a:tr>
              <a:tr h="929035">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Chloride Concentration, mg/L</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80,000</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08372281"/>
                  </a:ext>
                </a:extLst>
              </a:tr>
              <a:tr h="562305">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Liquid Velocity, m/s</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1.5</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35627846"/>
                  </a:ext>
                </a:extLst>
              </a:tr>
              <a:tr h="562305">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Water Cut, %</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100</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73782240"/>
                  </a:ext>
                </a:extLst>
              </a:tr>
              <a:tr h="562305">
                <a:tc>
                  <a:txBody>
                    <a:bodyPr/>
                    <a:lstStyle/>
                    <a:p>
                      <a:pPr marL="0" marR="0" algn="ctr">
                        <a:lnSpc>
                          <a:spcPct val="150000"/>
                        </a:lnSpc>
                        <a:spcBef>
                          <a:spcPts val="0"/>
                        </a:spcBef>
                        <a:spcAft>
                          <a:spcPts val="0"/>
                        </a:spcAft>
                      </a:pPr>
                      <a:r>
                        <a:rPr lang="en-US" sz="2400">
                          <a:effectLst/>
                          <a:latin typeface="Arial" panose="020B0604020202020204" pitchFamily="34" charset="0"/>
                          <a:cs typeface="Arial" panose="020B0604020202020204" pitchFamily="34" charset="0"/>
                        </a:rPr>
                        <a:t>Duration, hour</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2400" dirty="0">
                          <a:effectLst/>
                          <a:latin typeface="Arial" panose="020B0604020202020204" pitchFamily="34" charset="0"/>
                          <a:cs typeface="Arial" panose="020B0604020202020204" pitchFamily="34" charset="0"/>
                        </a:rPr>
                        <a:t>9.5</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24446971"/>
                  </a:ext>
                </a:extLst>
              </a:tr>
            </a:tbl>
          </a:graphicData>
        </a:graphic>
      </p:graphicFrame>
    </p:spTree>
    <p:extLst>
      <p:ext uri="{BB962C8B-B14F-4D97-AF65-F5344CB8AC3E}">
        <p14:creationId xmlns:p14="http://schemas.microsoft.com/office/powerpoint/2010/main" val="259612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0CB08B05-E73D-CD4B-639F-D1BF10C089FA}"/>
              </a:ext>
            </a:extLst>
          </p:cNvPr>
          <p:cNvSpPr txBox="1"/>
          <p:nvPr/>
        </p:nvSpPr>
        <p:spPr>
          <a:xfrm>
            <a:off x="1881224" y="2124975"/>
            <a:ext cx="13511176" cy="584775"/>
          </a:xfrm>
          <a:prstGeom prst="rect">
            <a:avLst/>
          </a:prstGeom>
          <a:noFill/>
        </p:spPr>
        <p:txBody>
          <a:bodyPr wrap="square">
            <a:spAutoFit/>
          </a:bodyPr>
          <a:lstStyle/>
          <a:p>
            <a:r>
              <a:rPr lang="en-GB" sz="3200" b="1" dirty="0">
                <a:solidFill>
                  <a:srgbClr val="000000"/>
                </a:solidFill>
                <a:effectLst/>
                <a:latin typeface="Arial" panose="020B0604020202020204" pitchFamily="34" charset="0"/>
                <a:ea typeface="Batang" panose="02030600000101010101" pitchFamily="18" charset="-127"/>
                <a:cs typeface="Arial" panose="020B0604020202020204" pitchFamily="34" charset="0"/>
              </a:rPr>
              <a:t>Comparison Results Between Weight-Loss Coupons and i-ER Probe</a:t>
            </a:r>
            <a:endParaRPr lang="en-US" sz="3200" b="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B7F6EE6-FD86-BE0D-B408-A647AD057E3F}"/>
              </a:ext>
            </a:extLst>
          </p:cNvPr>
          <p:cNvGraphicFramePr>
            <a:graphicFrameLocks noGrp="1"/>
          </p:cNvGraphicFramePr>
          <p:nvPr>
            <p:extLst>
              <p:ext uri="{D42A27DB-BD31-4B8C-83A1-F6EECF244321}">
                <p14:modId xmlns:p14="http://schemas.microsoft.com/office/powerpoint/2010/main" val="1099928200"/>
              </p:ext>
            </p:extLst>
          </p:nvPr>
        </p:nvGraphicFramePr>
        <p:xfrm>
          <a:off x="1881224" y="2911150"/>
          <a:ext cx="13944601" cy="2699004"/>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4144120691"/>
                    </a:ext>
                  </a:extLst>
                </a:gridCol>
                <a:gridCol w="4217800">
                  <a:extLst>
                    <a:ext uri="{9D8B030D-6E8A-4147-A177-3AD203B41FA5}">
                      <a16:colId xmlns:a16="http://schemas.microsoft.com/office/drawing/2014/main" val="874667967"/>
                    </a:ext>
                  </a:extLst>
                </a:gridCol>
                <a:gridCol w="2918696">
                  <a:extLst>
                    <a:ext uri="{9D8B030D-6E8A-4147-A177-3AD203B41FA5}">
                      <a16:colId xmlns:a16="http://schemas.microsoft.com/office/drawing/2014/main" val="4016913334"/>
                    </a:ext>
                  </a:extLst>
                </a:gridCol>
                <a:gridCol w="2615718">
                  <a:extLst>
                    <a:ext uri="{9D8B030D-6E8A-4147-A177-3AD203B41FA5}">
                      <a16:colId xmlns:a16="http://schemas.microsoft.com/office/drawing/2014/main" val="2209845705"/>
                    </a:ext>
                  </a:extLst>
                </a:gridCol>
                <a:gridCol w="2515987">
                  <a:extLst>
                    <a:ext uri="{9D8B030D-6E8A-4147-A177-3AD203B41FA5}">
                      <a16:colId xmlns:a16="http://schemas.microsoft.com/office/drawing/2014/main" val="1959570437"/>
                    </a:ext>
                  </a:extLst>
                </a:gridCol>
              </a:tblGrid>
              <a:tr h="111760">
                <a:tc rowSpan="2">
                  <a:txBody>
                    <a:bodyPr/>
                    <a:lstStyle/>
                    <a:p>
                      <a:pPr marL="0" marR="0" algn="ctr">
                        <a:lnSpc>
                          <a:spcPct val="200000"/>
                        </a:lnSpc>
                        <a:spcBef>
                          <a:spcPts val="0"/>
                        </a:spcBef>
                        <a:spcAft>
                          <a:spcPts val="60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rowSpan="2">
                  <a:txBody>
                    <a:bodyPr/>
                    <a:lstStyle/>
                    <a:p>
                      <a:pPr marL="0" marR="0" algn="ctr">
                        <a:lnSpc>
                          <a:spcPct val="200000"/>
                        </a:lnSpc>
                        <a:spcBef>
                          <a:spcPts val="0"/>
                        </a:spcBef>
                        <a:spcAft>
                          <a:spcPts val="600"/>
                        </a:spcAft>
                      </a:pPr>
                      <a:r>
                        <a:rPr lang="en-US" sz="2400">
                          <a:effectLst/>
                          <a:latin typeface="Arial" panose="020B0604020202020204" pitchFamily="34" charset="0"/>
                          <a:cs typeface="Arial" panose="020B0604020202020204" pitchFamily="34" charset="0"/>
                        </a:rPr>
                        <a:t>Testing Description</a:t>
                      </a:r>
                      <a:endParaRPr lang="en-US" sz="240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gridSpan="3">
                  <a:txBody>
                    <a:bodyPr/>
                    <a:lstStyle/>
                    <a:p>
                      <a:pPr marL="0" marR="0" algn="ctr">
                        <a:lnSpc>
                          <a:spcPct val="200000"/>
                        </a:lnSpc>
                        <a:spcBef>
                          <a:spcPts val="0"/>
                        </a:spcBef>
                        <a:spcAft>
                          <a:spcPts val="600"/>
                        </a:spcAft>
                      </a:pPr>
                      <a:r>
                        <a:rPr lang="en-US" sz="2400" dirty="0">
                          <a:effectLst/>
                          <a:latin typeface="Arial" panose="020B0604020202020204" pitchFamily="34" charset="0"/>
                          <a:cs typeface="Arial" panose="020B0604020202020204" pitchFamily="34" charset="0"/>
                        </a:rPr>
                        <a:t>Corrosion Rate, mm/</a:t>
                      </a:r>
                      <a:r>
                        <a:rPr lang="en-US" sz="2400" dirty="0" err="1">
                          <a:effectLst/>
                          <a:latin typeface="Arial" panose="020B0604020202020204" pitchFamily="34" charset="0"/>
                          <a:cs typeface="Arial" panose="020B0604020202020204" pitchFamily="34" charset="0"/>
                        </a:rPr>
                        <a:t>yr</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752650"/>
                  </a:ext>
                </a:extLst>
              </a:tr>
              <a:tr h="111125">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600"/>
                        </a:spcAft>
                      </a:pPr>
                      <a:r>
                        <a:rPr lang="en-US" sz="2400" dirty="0">
                          <a:effectLst/>
                          <a:latin typeface="Arial" panose="020B0604020202020204" pitchFamily="34" charset="0"/>
                          <a:cs typeface="Arial" panose="020B0604020202020204" pitchFamily="34" charset="0"/>
                        </a:rPr>
                        <a:t>Weight-Loss Coupon</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a:effectLst/>
                          <a:latin typeface="Arial" panose="020B0604020202020204" pitchFamily="34" charset="0"/>
                          <a:cs typeface="Arial" panose="020B0604020202020204" pitchFamily="34" charset="0"/>
                        </a:rPr>
                        <a:t>i-ER Probe</a:t>
                      </a:r>
                      <a:endParaRPr lang="en-US" sz="240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a:effectLst/>
                          <a:latin typeface="Arial" panose="020B0604020202020204" pitchFamily="34" charset="0"/>
                          <a:cs typeface="Arial" panose="020B0604020202020204" pitchFamily="34" charset="0"/>
                        </a:rPr>
                        <a:t>% Difference</a:t>
                      </a:r>
                      <a:endParaRPr lang="en-US" sz="240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1869926936"/>
                  </a:ext>
                </a:extLst>
              </a:tr>
              <a:tr h="0">
                <a:tc>
                  <a:txBody>
                    <a:bodyPr/>
                    <a:lstStyle/>
                    <a:p>
                      <a:pPr marL="0" marR="0" algn="ctr">
                        <a:lnSpc>
                          <a:spcPct val="200000"/>
                        </a:lnSpc>
                        <a:spcBef>
                          <a:spcPts val="0"/>
                        </a:spcBef>
                        <a:spcAft>
                          <a:spcPts val="600"/>
                        </a:spcAft>
                      </a:pPr>
                      <a:r>
                        <a:rPr lang="en-US" sz="2400" dirty="0">
                          <a:effectLst/>
                          <a:latin typeface="Arial" panose="020B0604020202020204" pitchFamily="34" charset="0"/>
                          <a:cs typeface="Arial" panose="020B0604020202020204" pitchFamily="34" charset="0"/>
                        </a:rPr>
                        <a:t>Test 1</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dirty="0">
                          <a:effectLst/>
                          <a:latin typeface="Arial" panose="020B0604020202020204" pitchFamily="34" charset="0"/>
                          <a:cs typeface="Arial" panose="020B0604020202020204" pitchFamily="34" charset="0"/>
                        </a:rPr>
                        <a:t>Baseline Corrosion</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a:effectLst/>
                          <a:latin typeface="Arial" panose="020B0604020202020204" pitchFamily="34" charset="0"/>
                          <a:cs typeface="Arial" panose="020B0604020202020204" pitchFamily="34" charset="0"/>
                        </a:rPr>
                        <a:t>6.42</a:t>
                      </a:r>
                      <a:endParaRPr lang="en-US" sz="240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a:effectLst/>
                          <a:latin typeface="Arial" panose="020B0604020202020204" pitchFamily="34" charset="0"/>
                          <a:cs typeface="Arial" panose="020B0604020202020204" pitchFamily="34" charset="0"/>
                        </a:rPr>
                        <a:t>5.75</a:t>
                      </a:r>
                      <a:endParaRPr lang="en-US" sz="240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dirty="0">
                          <a:effectLst/>
                          <a:latin typeface="Arial" panose="020B0604020202020204" pitchFamily="34" charset="0"/>
                          <a:cs typeface="Arial" panose="020B0604020202020204" pitchFamily="34" charset="0"/>
                        </a:rPr>
                        <a:t>10.4</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1609024427"/>
                  </a:ext>
                </a:extLst>
              </a:tr>
              <a:tr h="0">
                <a:tc>
                  <a:txBody>
                    <a:bodyPr/>
                    <a:lstStyle/>
                    <a:p>
                      <a:pPr marL="0" marR="0" algn="ctr">
                        <a:lnSpc>
                          <a:spcPct val="100000"/>
                        </a:lnSpc>
                        <a:spcBef>
                          <a:spcPts val="0"/>
                        </a:spcBef>
                        <a:spcAft>
                          <a:spcPts val="600"/>
                        </a:spcAft>
                      </a:pPr>
                      <a:r>
                        <a:rPr lang="en-US" sz="2400" dirty="0">
                          <a:effectLst/>
                          <a:latin typeface="Arial" panose="020B0604020202020204" pitchFamily="34" charset="0"/>
                          <a:cs typeface="Arial" panose="020B0604020202020204" pitchFamily="34" charset="0"/>
                        </a:rPr>
                        <a:t>Test 2</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100000"/>
                        </a:lnSpc>
                        <a:spcBef>
                          <a:spcPts val="0"/>
                        </a:spcBef>
                        <a:spcAft>
                          <a:spcPts val="600"/>
                        </a:spcAft>
                      </a:pPr>
                      <a:r>
                        <a:rPr lang="en-US" sz="2400" dirty="0">
                          <a:effectLst/>
                          <a:latin typeface="Arial" panose="020B0604020202020204" pitchFamily="34" charset="0"/>
                          <a:cs typeface="Arial" panose="020B0604020202020204" pitchFamily="34" charset="0"/>
                        </a:rPr>
                        <a:t> Corrosion Inhibitor of 150 ppm</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dirty="0">
                          <a:effectLst/>
                          <a:latin typeface="Arial" panose="020B0604020202020204" pitchFamily="34" charset="0"/>
                          <a:cs typeface="Arial" panose="020B0604020202020204" pitchFamily="34" charset="0"/>
                        </a:rPr>
                        <a:t>0.093</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dirty="0">
                          <a:effectLst/>
                          <a:latin typeface="Arial" panose="020B0604020202020204" pitchFamily="34" charset="0"/>
                          <a:cs typeface="Arial" panose="020B0604020202020204" pitchFamily="34" charset="0"/>
                        </a:rPr>
                        <a:t>0.102</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600"/>
                        </a:spcAft>
                      </a:pPr>
                      <a:r>
                        <a:rPr lang="en-US" sz="2400" dirty="0">
                          <a:effectLst/>
                          <a:latin typeface="Arial" panose="020B0604020202020204" pitchFamily="34" charset="0"/>
                          <a:cs typeface="Arial" panose="020B0604020202020204" pitchFamily="34" charset="0"/>
                        </a:rPr>
                        <a:t>9.7</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3710762125"/>
                  </a:ext>
                </a:extLst>
              </a:tr>
            </a:tbl>
          </a:graphicData>
        </a:graphic>
      </p:graphicFrame>
      <p:pic>
        <p:nvPicPr>
          <p:cNvPr id="7" name="Picture 9">
            <a:extLst>
              <a:ext uri="{FF2B5EF4-FFF2-40B4-BE49-F238E27FC236}">
                <a16:creationId xmlns:a16="http://schemas.microsoft.com/office/drawing/2014/main" id="{6A55944E-ACA0-11F9-60AA-8DB7538F1AF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849168" y="5996988"/>
            <a:ext cx="2492758" cy="250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39DC866C-D3EE-3C69-820E-ED9C1F02376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144000" y="6003541"/>
            <a:ext cx="2613462" cy="24927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6C0C71A-6C60-DCF2-411C-F6EDA52232D5}"/>
              </a:ext>
            </a:extLst>
          </p:cNvPr>
          <p:cNvSpPr txBox="1"/>
          <p:nvPr/>
        </p:nvSpPr>
        <p:spPr>
          <a:xfrm>
            <a:off x="4267200" y="8496300"/>
            <a:ext cx="7924800" cy="461665"/>
          </a:xfrm>
          <a:prstGeom prst="rect">
            <a:avLst/>
          </a:prstGeom>
          <a:noFill/>
        </p:spPr>
        <p:txBody>
          <a:bodyPr wrap="square">
            <a:spAutoFit/>
          </a:bodyPr>
          <a:lstStyle/>
          <a:p>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i</a:t>
            </a:r>
            <a:r>
              <a:rPr lang="en-US" sz="2400" b="1" dirty="0">
                <a:effectLst/>
                <a:latin typeface="Arial" panose="020B0604020202020204" pitchFamily="34" charset="0"/>
                <a:ea typeface="Times New Roman" panose="02020603050405020304" pitchFamily="18" charset="0"/>
              </a:rPr>
              <a:t>-ER Probe           Weight-Loss Coupon    </a:t>
            </a:r>
            <a:endParaRPr lang="en-US" sz="2400" dirty="0"/>
          </a:p>
        </p:txBody>
      </p:sp>
      <p:sp>
        <p:nvSpPr>
          <p:cNvPr id="11" name="TextBox 10">
            <a:extLst>
              <a:ext uri="{FF2B5EF4-FFF2-40B4-BE49-F238E27FC236}">
                <a16:creationId xmlns:a16="http://schemas.microsoft.com/office/drawing/2014/main" id="{24F964C9-8AE9-3798-B853-2D8E9E33C0E6}"/>
              </a:ext>
            </a:extLst>
          </p:cNvPr>
          <p:cNvSpPr txBox="1"/>
          <p:nvPr/>
        </p:nvSpPr>
        <p:spPr>
          <a:xfrm>
            <a:off x="3266134" y="8957965"/>
            <a:ext cx="10959151" cy="830997"/>
          </a:xfrm>
          <a:prstGeom prst="rect">
            <a:avLst/>
          </a:prstGeom>
          <a:noFill/>
        </p:spPr>
        <p:txBody>
          <a:bodyPr wrap="square">
            <a:spAutoFit/>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Photos of i-ER Probe and Weight-Loss Coupon After the Flow Loop Test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Liquid Velocity = 1.5 m/s, 150 ppm of corrosion inhibitor</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CBA3AFF5-98E8-3FDD-5793-76A81AA3CB08}"/>
              </a:ext>
            </a:extLst>
          </p:cNvPr>
          <p:cNvSpPr txBox="1"/>
          <p:nvPr/>
        </p:nvSpPr>
        <p:spPr>
          <a:xfrm>
            <a:off x="1066800" y="613201"/>
            <a:ext cx="13182600"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Test Results of </a:t>
            </a:r>
            <a:r>
              <a:rPr lang="en-US" sz="4800" b="1" dirty="0" err="1">
                <a:solidFill>
                  <a:srgbClr val="FF9900"/>
                </a:solidFill>
                <a:latin typeface="Arial" panose="020B0604020202020204" pitchFamily="34" charset="0"/>
                <a:cs typeface="Arial" panose="020B0604020202020204" pitchFamily="34" charset="0"/>
              </a:rPr>
              <a:t>i</a:t>
            </a:r>
            <a:r>
              <a:rPr lang="en-US" sz="4800" b="1" dirty="0">
                <a:solidFill>
                  <a:srgbClr val="FF9900"/>
                </a:solidFill>
                <a:latin typeface="Arial" panose="020B0604020202020204" pitchFamily="34" charset="0"/>
                <a:cs typeface="Arial" panose="020B0604020202020204" pitchFamily="34" charset="0"/>
              </a:rPr>
              <a:t>-ER</a:t>
            </a:r>
          </a:p>
        </p:txBody>
      </p:sp>
    </p:spTree>
    <p:extLst>
      <p:ext uri="{BB962C8B-B14F-4D97-AF65-F5344CB8AC3E}">
        <p14:creationId xmlns:p14="http://schemas.microsoft.com/office/powerpoint/2010/main" val="295432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F0864CCE-A102-73E3-26C0-20A89E5F7464}"/>
              </a:ext>
            </a:extLst>
          </p:cNvPr>
          <p:cNvSpPr txBox="1"/>
          <p:nvPr/>
        </p:nvSpPr>
        <p:spPr>
          <a:xfrm>
            <a:off x="1066800" y="613201"/>
            <a:ext cx="13182600"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Test Results of </a:t>
            </a:r>
            <a:r>
              <a:rPr lang="en-US" sz="4800" b="1" dirty="0" err="1">
                <a:solidFill>
                  <a:srgbClr val="FF9900"/>
                </a:solidFill>
                <a:latin typeface="Arial" panose="020B0604020202020204" pitchFamily="34" charset="0"/>
                <a:cs typeface="Arial" panose="020B0604020202020204" pitchFamily="34" charset="0"/>
              </a:rPr>
              <a:t>i</a:t>
            </a:r>
            <a:r>
              <a:rPr lang="en-US" sz="4800" b="1" dirty="0">
                <a:solidFill>
                  <a:srgbClr val="FF9900"/>
                </a:solidFill>
                <a:latin typeface="Arial" panose="020B0604020202020204" pitchFamily="34" charset="0"/>
                <a:cs typeface="Arial" panose="020B0604020202020204" pitchFamily="34" charset="0"/>
              </a:rPr>
              <a:t>-ER</a:t>
            </a:r>
          </a:p>
        </p:txBody>
      </p:sp>
      <p:pic>
        <p:nvPicPr>
          <p:cNvPr id="8" name="Picture 1">
            <a:extLst>
              <a:ext uri="{FF2B5EF4-FFF2-40B4-BE49-F238E27FC236}">
                <a16:creationId xmlns:a16="http://schemas.microsoft.com/office/drawing/2014/main" id="{01C8FEEC-6904-88D4-EBC6-1A296CD317F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33600" y="1790700"/>
            <a:ext cx="13030200" cy="69588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69A735-2C4A-D75D-B231-72C9E51DB1F3}"/>
              </a:ext>
            </a:extLst>
          </p:cNvPr>
          <p:cNvSpPr txBox="1"/>
          <p:nvPr/>
        </p:nvSpPr>
        <p:spPr>
          <a:xfrm>
            <a:off x="4114800" y="8888413"/>
            <a:ext cx="10134600" cy="830997"/>
          </a:xfrm>
          <a:prstGeom prst="rect">
            <a:avLst/>
          </a:prstGeom>
          <a:noFill/>
        </p:spPr>
        <p:txBody>
          <a:bodyPr wrap="square">
            <a:spAutoFit/>
          </a:bodyPr>
          <a:lstStyle/>
          <a:p>
            <a:pPr marL="0" marR="0" algn="ctr">
              <a:spcBef>
                <a:spcPts val="0"/>
              </a:spcBef>
              <a:spcAft>
                <a:spcPts val="0"/>
              </a:spcAft>
            </a:pPr>
            <a:r>
              <a:rPr lang="en-US" sz="2400" b="1" dirty="0">
                <a:effectLst/>
                <a:latin typeface="Arial" panose="020B0604020202020204" pitchFamily="34" charset="0"/>
                <a:ea typeface="Batang" panose="02030600000101010101" pitchFamily="18" charset="-127"/>
                <a:cs typeface="Arial" panose="020B0604020202020204" pitchFamily="34" charset="0"/>
              </a:rPr>
              <a:t>Corrosion Rate Variation of i-ER Probe, Liquid Velocity = 1.5 m/s Baseline (No Corrosion Inhibitor)</a:t>
            </a:r>
          </a:p>
        </p:txBody>
      </p:sp>
    </p:spTree>
    <p:extLst>
      <p:ext uri="{BB962C8B-B14F-4D97-AF65-F5344CB8AC3E}">
        <p14:creationId xmlns:p14="http://schemas.microsoft.com/office/powerpoint/2010/main" val="231644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9C5353F1-6B46-5E71-D730-1CD568340A50}"/>
              </a:ext>
            </a:extLst>
          </p:cNvPr>
          <p:cNvSpPr txBox="1"/>
          <p:nvPr/>
        </p:nvSpPr>
        <p:spPr>
          <a:xfrm>
            <a:off x="990600" y="723900"/>
            <a:ext cx="9751218" cy="830997"/>
          </a:xfrm>
          <a:prstGeom prst="rect">
            <a:avLst/>
          </a:prstGeom>
          <a:noFill/>
        </p:spPr>
        <p:txBody>
          <a:bodyPr wrap="square">
            <a:spAutoFit/>
          </a:bodyPr>
          <a:lstStyle/>
          <a:p>
            <a:r>
              <a:rPr lang="en-US" sz="4800" b="1" dirty="0">
                <a:solidFill>
                  <a:schemeClr val="accent6">
                    <a:lumMod val="75000"/>
                  </a:schemeClr>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Test Results of MFS</a:t>
            </a:r>
          </a:p>
        </p:txBody>
      </p:sp>
      <p:pic>
        <p:nvPicPr>
          <p:cNvPr id="5" name="그림 9">
            <a:extLst>
              <a:ext uri="{FF2B5EF4-FFF2-40B4-BE49-F238E27FC236}">
                <a16:creationId xmlns:a16="http://schemas.microsoft.com/office/drawing/2014/main" id="{1C3658AD-E976-B494-0029-2AD7EA823A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9200" y="1873214"/>
            <a:ext cx="9318657" cy="6013486"/>
          </a:xfrm>
          <a:prstGeom prst="rect">
            <a:avLst/>
          </a:prstGeom>
        </p:spPr>
      </p:pic>
      <p:sp>
        <p:nvSpPr>
          <p:cNvPr id="6" name="TextBox 5">
            <a:extLst>
              <a:ext uri="{FF2B5EF4-FFF2-40B4-BE49-F238E27FC236}">
                <a16:creationId xmlns:a16="http://schemas.microsoft.com/office/drawing/2014/main" id="{ED7E2379-1E97-0EDF-38EC-C7310278F4FC}"/>
              </a:ext>
            </a:extLst>
          </p:cNvPr>
          <p:cNvSpPr txBox="1"/>
          <p:nvPr/>
        </p:nvSpPr>
        <p:spPr>
          <a:xfrm>
            <a:off x="4419600" y="7958729"/>
            <a:ext cx="3581400" cy="523220"/>
          </a:xfrm>
          <a:prstGeom prst="rect">
            <a:avLst/>
          </a:prstGeom>
          <a:noFill/>
        </p:spPr>
        <p:txBody>
          <a:bodyPr wrap="square">
            <a:spAutoFit/>
          </a:bodyPr>
          <a:lstStyle/>
          <a:p>
            <a:r>
              <a:rPr lang="en-US" sz="2800" b="1" dirty="0">
                <a:effectLst/>
                <a:latin typeface="Times New Roman" panose="02020603050405020304" pitchFamily="18" charset="0"/>
                <a:ea typeface="Batang" panose="02030600000101010101" pitchFamily="18" charset="-127"/>
              </a:rPr>
              <a:t>Testing Pipe System </a:t>
            </a:r>
            <a:endParaRPr lang="en-US" sz="2800" b="1" dirty="0"/>
          </a:p>
        </p:txBody>
      </p:sp>
      <p:graphicFrame>
        <p:nvGraphicFramePr>
          <p:cNvPr id="7" name="Table 6">
            <a:extLst>
              <a:ext uri="{FF2B5EF4-FFF2-40B4-BE49-F238E27FC236}">
                <a16:creationId xmlns:a16="http://schemas.microsoft.com/office/drawing/2014/main" id="{F803B696-6FC6-141B-1148-5C839D256B47}"/>
              </a:ext>
            </a:extLst>
          </p:cNvPr>
          <p:cNvGraphicFramePr>
            <a:graphicFrameLocks noGrp="1"/>
          </p:cNvGraphicFramePr>
          <p:nvPr>
            <p:extLst>
              <p:ext uri="{D42A27DB-BD31-4B8C-83A1-F6EECF244321}">
                <p14:modId xmlns:p14="http://schemas.microsoft.com/office/powerpoint/2010/main" val="3201872625"/>
              </p:ext>
            </p:extLst>
          </p:nvPr>
        </p:nvGraphicFramePr>
        <p:xfrm>
          <a:off x="10765630" y="2007870"/>
          <a:ext cx="6400800" cy="4439412"/>
        </p:xfrm>
        <a:graphic>
          <a:graphicData uri="http://schemas.openxmlformats.org/drawingml/2006/table">
            <a:tbl>
              <a:tblPr firstRow="1" firstCol="1" bandRow="1">
                <a:tableStyleId>{5C22544A-7EE6-4342-B048-85BDC9FD1C3A}</a:tableStyleId>
              </a:tblPr>
              <a:tblGrid>
                <a:gridCol w="3199911">
                  <a:extLst>
                    <a:ext uri="{9D8B030D-6E8A-4147-A177-3AD203B41FA5}">
                      <a16:colId xmlns:a16="http://schemas.microsoft.com/office/drawing/2014/main" val="3215106788"/>
                    </a:ext>
                  </a:extLst>
                </a:gridCol>
                <a:gridCol w="3200889">
                  <a:extLst>
                    <a:ext uri="{9D8B030D-6E8A-4147-A177-3AD203B41FA5}">
                      <a16:colId xmlns:a16="http://schemas.microsoft.com/office/drawing/2014/main" val="1804204576"/>
                    </a:ext>
                  </a:extLst>
                </a:gridCol>
              </a:tblGrid>
              <a:tr h="422315">
                <a:tc>
                  <a:txBody>
                    <a:bodyPr/>
                    <a:lstStyle/>
                    <a:p>
                      <a:pPr marL="0" marR="0" algn="ctr">
                        <a:lnSpc>
                          <a:spcPct val="200000"/>
                        </a:lnSpc>
                        <a:spcBef>
                          <a:spcPts val="0"/>
                        </a:spcBef>
                        <a:spcAft>
                          <a:spcPts val="0"/>
                        </a:spcAft>
                      </a:pPr>
                      <a:r>
                        <a:rPr lang="fr-FR" sz="2400" dirty="0" err="1">
                          <a:effectLst/>
                          <a:latin typeface="Arial" panose="020B0604020202020204" pitchFamily="34" charset="0"/>
                          <a:cs typeface="Arial" panose="020B0604020202020204" pitchFamily="34" charset="0"/>
                        </a:rPr>
                        <a:t>Parameters</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fr-FR" sz="2400" dirty="0">
                          <a:effectLst/>
                          <a:latin typeface="Arial" panose="020B0604020202020204" pitchFamily="34" charset="0"/>
                          <a:cs typeface="Arial" panose="020B0604020202020204" pitchFamily="34" charset="0"/>
                        </a:rPr>
                        <a:t>Test Conditions</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3025724768"/>
                  </a:ext>
                </a:extLst>
              </a:tr>
              <a:tr h="347089">
                <a:tc>
                  <a:txBody>
                    <a:bodyPr/>
                    <a:lstStyle/>
                    <a:p>
                      <a:pPr marL="0" marR="0" algn="ctr">
                        <a:lnSpc>
                          <a:spcPct val="200000"/>
                        </a:lnSpc>
                        <a:spcBef>
                          <a:spcPts val="0"/>
                        </a:spcBef>
                        <a:spcAft>
                          <a:spcPts val="0"/>
                        </a:spcAft>
                      </a:pPr>
                      <a:r>
                        <a:rPr lang="fr-FR" sz="2400" dirty="0">
                          <a:effectLst/>
                          <a:latin typeface="Arial" panose="020B0604020202020204" pitchFamily="34" charset="0"/>
                          <a:cs typeface="Arial" panose="020B0604020202020204" pitchFamily="34" charset="0"/>
                        </a:rPr>
                        <a:t>CO</a:t>
                      </a:r>
                      <a:r>
                        <a:rPr lang="fr-FR" sz="2400" baseline="-25000" dirty="0">
                          <a:effectLst/>
                          <a:latin typeface="Arial" panose="020B0604020202020204" pitchFamily="34" charset="0"/>
                          <a:cs typeface="Arial" panose="020B0604020202020204" pitchFamily="34" charset="0"/>
                        </a:rPr>
                        <a:t>2</a:t>
                      </a:r>
                      <a:r>
                        <a:rPr lang="fr-FR" sz="2400" dirty="0">
                          <a:effectLst/>
                          <a:latin typeface="Arial" panose="020B0604020202020204" pitchFamily="34" charset="0"/>
                          <a:cs typeface="Arial" panose="020B0604020202020204" pitchFamily="34" charset="0"/>
                        </a:rPr>
                        <a:t> Pressure, MPa </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fr-FR" sz="2400">
                          <a:effectLst/>
                          <a:latin typeface="Arial" panose="020B0604020202020204" pitchFamily="34" charset="0"/>
                          <a:cs typeface="Arial" panose="020B0604020202020204" pitchFamily="34" charset="0"/>
                        </a:rPr>
                        <a:t>6.0</a:t>
                      </a:r>
                      <a:endParaRPr lang="en-US" sz="240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907310502"/>
                  </a:ext>
                </a:extLst>
              </a:tr>
              <a:tr h="347089">
                <a:tc>
                  <a:txBody>
                    <a:bodyPr/>
                    <a:lstStyle/>
                    <a:p>
                      <a:pPr marL="0" marR="0" algn="ctr">
                        <a:lnSpc>
                          <a:spcPct val="200000"/>
                        </a:lnSpc>
                        <a:spcBef>
                          <a:spcPts val="0"/>
                        </a:spcBef>
                        <a:spcAft>
                          <a:spcPts val="0"/>
                        </a:spcAft>
                      </a:pPr>
                      <a:r>
                        <a:rPr lang="fr-FR" sz="2400" dirty="0" err="1">
                          <a:effectLst/>
                          <a:latin typeface="Arial" panose="020B0604020202020204" pitchFamily="34" charset="0"/>
                          <a:cs typeface="Arial" panose="020B0604020202020204" pitchFamily="34" charset="0"/>
                        </a:rPr>
                        <a:t>Temperature</a:t>
                      </a:r>
                      <a:r>
                        <a:rPr lang="fr-FR" sz="2400" dirty="0">
                          <a:effectLst/>
                          <a:latin typeface="Arial" panose="020B0604020202020204" pitchFamily="34" charset="0"/>
                          <a:cs typeface="Arial" panose="020B0604020202020204" pitchFamily="34" charset="0"/>
                        </a:rPr>
                        <a:t>, </a:t>
                      </a:r>
                      <a:r>
                        <a:rPr lang="fr-FR" sz="2400" baseline="30000" dirty="0" err="1">
                          <a:effectLst/>
                          <a:latin typeface="Arial" panose="020B0604020202020204" pitchFamily="34" charset="0"/>
                          <a:cs typeface="Arial" panose="020B0604020202020204" pitchFamily="34" charset="0"/>
                        </a:rPr>
                        <a:t>o</a:t>
                      </a:r>
                      <a:r>
                        <a:rPr lang="fr-FR" sz="2400" dirty="0" err="1">
                          <a:effectLst/>
                          <a:latin typeface="Arial" panose="020B0604020202020204" pitchFamily="34" charset="0"/>
                          <a:cs typeface="Arial" panose="020B0604020202020204" pitchFamily="34" charset="0"/>
                        </a:rPr>
                        <a:t>C</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fr-FR" sz="2400" dirty="0">
                          <a:effectLst/>
                          <a:latin typeface="Arial" panose="020B0604020202020204" pitchFamily="34" charset="0"/>
                          <a:cs typeface="Arial" panose="020B0604020202020204" pitchFamily="34" charset="0"/>
                        </a:rPr>
                        <a:t>100</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1657009715"/>
                  </a:ext>
                </a:extLst>
              </a:tr>
              <a:tr h="591073">
                <a:tc>
                  <a:txBody>
                    <a:bodyPr/>
                    <a:lstStyle/>
                    <a:p>
                      <a:pPr marL="0" marR="0" algn="ctr">
                        <a:lnSpc>
                          <a:spcPct val="200000"/>
                        </a:lnSpc>
                        <a:spcBef>
                          <a:spcPts val="0"/>
                        </a:spcBef>
                        <a:spcAft>
                          <a:spcPts val="0"/>
                        </a:spcAft>
                      </a:pPr>
                      <a:r>
                        <a:rPr lang="fr-FR" sz="2400" dirty="0">
                          <a:effectLst/>
                          <a:latin typeface="Arial" panose="020B0604020202020204" pitchFamily="34" charset="0"/>
                          <a:cs typeface="Arial" panose="020B0604020202020204" pitchFamily="34" charset="0"/>
                        </a:rPr>
                        <a:t>Chloride Concentration, mg/L</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fr-FR" sz="2400" dirty="0">
                          <a:effectLst/>
                          <a:latin typeface="Arial" panose="020B0604020202020204" pitchFamily="34" charset="0"/>
                          <a:cs typeface="Arial" panose="020B0604020202020204" pitchFamily="34" charset="0"/>
                        </a:rPr>
                        <a:t>160,000 </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184503496"/>
                  </a:ext>
                </a:extLst>
              </a:tr>
              <a:tr h="347089">
                <a:tc>
                  <a:txBody>
                    <a:bodyPr/>
                    <a:lstStyle/>
                    <a:p>
                      <a:pPr marL="0" marR="0" algn="ctr">
                        <a:lnSpc>
                          <a:spcPct val="200000"/>
                        </a:lnSpc>
                        <a:spcBef>
                          <a:spcPts val="0"/>
                        </a:spcBef>
                        <a:spcAft>
                          <a:spcPts val="0"/>
                        </a:spcAft>
                      </a:pPr>
                      <a:r>
                        <a:rPr lang="fr-FR" sz="2400">
                          <a:effectLst/>
                          <a:latin typeface="Arial" panose="020B0604020202020204" pitchFamily="34" charset="0"/>
                          <a:cs typeface="Arial" panose="020B0604020202020204" pitchFamily="34" charset="0"/>
                        </a:rPr>
                        <a:t>Liquid Velocity, m/s</a:t>
                      </a:r>
                      <a:endParaRPr lang="en-US" sz="240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fr-FR" sz="2400" dirty="0">
                          <a:effectLst/>
                          <a:latin typeface="Arial" panose="020B0604020202020204" pitchFamily="34" charset="0"/>
                          <a:cs typeface="Arial" panose="020B0604020202020204" pitchFamily="34" charset="0"/>
                        </a:rPr>
                        <a:t>X</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1388404432"/>
                  </a:ext>
                </a:extLst>
              </a:tr>
              <a:tr h="347089">
                <a:tc>
                  <a:txBody>
                    <a:bodyPr/>
                    <a:lstStyle/>
                    <a:p>
                      <a:pPr marL="0" marR="0" algn="ctr">
                        <a:lnSpc>
                          <a:spcPct val="200000"/>
                        </a:lnSpc>
                        <a:spcBef>
                          <a:spcPts val="0"/>
                        </a:spcBef>
                        <a:spcAft>
                          <a:spcPts val="0"/>
                        </a:spcAft>
                      </a:pPr>
                      <a:r>
                        <a:rPr lang="fr-FR" sz="2400">
                          <a:effectLst/>
                          <a:latin typeface="Arial" panose="020B0604020202020204" pitchFamily="34" charset="0"/>
                          <a:cs typeface="Arial" panose="020B0604020202020204" pitchFamily="34" charset="0"/>
                        </a:rPr>
                        <a:t>Water Cut, %</a:t>
                      </a:r>
                      <a:endParaRPr lang="en-US" sz="240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fr-FR" sz="2400" dirty="0">
                          <a:effectLst/>
                          <a:latin typeface="Arial" panose="020B0604020202020204" pitchFamily="34" charset="0"/>
                          <a:cs typeface="Arial" panose="020B0604020202020204" pitchFamily="34" charset="0"/>
                        </a:rPr>
                        <a:t>100</a:t>
                      </a:r>
                      <a:endParaRPr lang="en-US" sz="2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tc>
                <a:extLst>
                  <a:ext uri="{0D108BD9-81ED-4DB2-BD59-A6C34878D82A}">
                    <a16:rowId xmlns:a16="http://schemas.microsoft.com/office/drawing/2014/main" val="367361974"/>
                  </a:ext>
                </a:extLst>
              </a:tr>
            </a:tbl>
          </a:graphicData>
        </a:graphic>
      </p:graphicFrame>
    </p:spTree>
    <p:extLst>
      <p:ext uri="{BB962C8B-B14F-4D97-AF65-F5344CB8AC3E}">
        <p14:creationId xmlns:p14="http://schemas.microsoft.com/office/powerpoint/2010/main" val="309213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9C2C0393-247F-045E-AACD-0D3483CABC82}"/>
              </a:ext>
            </a:extLst>
          </p:cNvPr>
          <p:cNvSpPr txBox="1"/>
          <p:nvPr/>
        </p:nvSpPr>
        <p:spPr>
          <a:xfrm>
            <a:off x="990600" y="723900"/>
            <a:ext cx="9751218" cy="830997"/>
          </a:xfrm>
          <a:prstGeom prst="rect">
            <a:avLst/>
          </a:prstGeom>
          <a:noFill/>
        </p:spPr>
        <p:txBody>
          <a:bodyPr wrap="square">
            <a:spAutoFit/>
          </a:bodyPr>
          <a:lstStyle/>
          <a:p>
            <a:r>
              <a:rPr lang="en-US" sz="4800" b="1" dirty="0">
                <a:solidFill>
                  <a:schemeClr val="accent6">
                    <a:lumMod val="75000"/>
                  </a:schemeClr>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Test Results of MFS</a:t>
            </a:r>
          </a:p>
        </p:txBody>
      </p:sp>
      <p:pic>
        <p:nvPicPr>
          <p:cNvPr id="7" name="Picture 6">
            <a:extLst>
              <a:ext uri="{FF2B5EF4-FFF2-40B4-BE49-F238E27FC236}">
                <a16:creationId xmlns:a16="http://schemas.microsoft.com/office/drawing/2014/main" id="{85F2FA0F-715A-2CED-3A22-25B4210BE80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16010" y="2429795"/>
            <a:ext cx="3377543" cy="3397768"/>
          </a:xfrm>
          <a:prstGeom prst="rect">
            <a:avLst/>
          </a:prstGeom>
        </p:spPr>
      </p:pic>
      <p:sp>
        <p:nvSpPr>
          <p:cNvPr id="8" name="TextBox 7">
            <a:extLst>
              <a:ext uri="{FF2B5EF4-FFF2-40B4-BE49-F238E27FC236}">
                <a16:creationId xmlns:a16="http://schemas.microsoft.com/office/drawing/2014/main" id="{622420A2-0538-BF5F-29BE-FAA3D8BC2B05}"/>
              </a:ext>
            </a:extLst>
          </p:cNvPr>
          <p:cNvSpPr txBox="1"/>
          <p:nvPr/>
        </p:nvSpPr>
        <p:spPr>
          <a:xfrm>
            <a:off x="1586535" y="6045519"/>
            <a:ext cx="3036491" cy="461665"/>
          </a:xfrm>
          <a:prstGeom prst="rect">
            <a:avLst/>
          </a:prstGeom>
          <a:noFill/>
        </p:spPr>
        <p:txBody>
          <a:bodyPr wrap="square">
            <a:spAutoFit/>
          </a:bodyPr>
          <a:lstStyle/>
          <a:p>
            <a:r>
              <a:rPr lang="en-US" sz="2400" dirty="0">
                <a:solidFill>
                  <a:srgbClr val="000000"/>
                </a:solidFill>
                <a:effectLst/>
                <a:latin typeface="Arial" panose="020B0604020202020204" pitchFamily="34" charset="0"/>
                <a:ea typeface="Batang" panose="02030600000101010101" pitchFamily="18" charset="-127"/>
                <a:cs typeface="Arial" panose="020B0604020202020204" pitchFamily="34" charset="0"/>
              </a:rPr>
              <a:t>Weight-Loss Coupon </a:t>
            </a:r>
            <a:endParaRPr 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F30A6F9-AAE3-97F5-C4E2-6803603A59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34000" y="2429795"/>
            <a:ext cx="3421031" cy="3397768"/>
          </a:xfrm>
          <a:prstGeom prst="rect">
            <a:avLst/>
          </a:prstGeom>
        </p:spPr>
      </p:pic>
      <p:sp>
        <p:nvSpPr>
          <p:cNvPr id="10" name="TextBox 9">
            <a:extLst>
              <a:ext uri="{FF2B5EF4-FFF2-40B4-BE49-F238E27FC236}">
                <a16:creationId xmlns:a16="http://schemas.microsoft.com/office/drawing/2014/main" id="{4CA0F6E0-7937-A4D8-2726-71415035F99D}"/>
              </a:ext>
            </a:extLst>
          </p:cNvPr>
          <p:cNvSpPr txBox="1"/>
          <p:nvPr/>
        </p:nvSpPr>
        <p:spPr>
          <a:xfrm>
            <a:off x="7313722" y="1536094"/>
            <a:ext cx="100525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i-ER</a:t>
            </a:r>
          </a:p>
        </p:txBody>
      </p:sp>
      <p:cxnSp>
        <p:nvCxnSpPr>
          <p:cNvPr id="11" name="Straight Arrow Connector 10">
            <a:extLst>
              <a:ext uri="{FF2B5EF4-FFF2-40B4-BE49-F238E27FC236}">
                <a16:creationId xmlns:a16="http://schemas.microsoft.com/office/drawing/2014/main" id="{0E296851-24AA-F46F-6AC5-4666F935BF5C}"/>
              </a:ext>
            </a:extLst>
          </p:cNvPr>
          <p:cNvCxnSpPr>
            <a:cxnSpLocks/>
          </p:cNvCxnSpPr>
          <p:nvPr/>
        </p:nvCxnSpPr>
        <p:spPr>
          <a:xfrm>
            <a:off x="7710674" y="1973185"/>
            <a:ext cx="227916" cy="162167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5661B6-5099-D5E2-5ADF-408033D6DE1D}"/>
              </a:ext>
            </a:extLst>
          </p:cNvPr>
          <p:cNvSpPr txBox="1"/>
          <p:nvPr/>
        </p:nvSpPr>
        <p:spPr>
          <a:xfrm>
            <a:off x="5156769" y="1593853"/>
            <a:ext cx="174342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PDS</a:t>
            </a:r>
          </a:p>
        </p:txBody>
      </p:sp>
      <p:cxnSp>
        <p:nvCxnSpPr>
          <p:cNvPr id="13" name="Straight Arrow Connector 12">
            <a:extLst>
              <a:ext uri="{FF2B5EF4-FFF2-40B4-BE49-F238E27FC236}">
                <a16:creationId xmlns:a16="http://schemas.microsoft.com/office/drawing/2014/main" id="{021F17FF-42C3-E7CD-4F4C-04C30912834E}"/>
              </a:ext>
            </a:extLst>
          </p:cNvPr>
          <p:cNvCxnSpPr>
            <a:cxnSpLocks/>
          </p:cNvCxnSpPr>
          <p:nvPr/>
        </p:nvCxnSpPr>
        <p:spPr>
          <a:xfrm>
            <a:off x="5417924" y="2045630"/>
            <a:ext cx="524380" cy="133700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ED4C52-35A3-9C57-CA27-992BDC261A3F}"/>
              </a:ext>
            </a:extLst>
          </p:cNvPr>
          <p:cNvSpPr txBox="1"/>
          <p:nvPr/>
        </p:nvSpPr>
        <p:spPr>
          <a:xfrm>
            <a:off x="1746450" y="6931497"/>
            <a:ext cx="6094206" cy="830997"/>
          </a:xfrm>
          <a:prstGeom prst="rect">
            <a:avLst/>
          </a:prstGeom>
          <a:noFill/>
        </p:spPr>
        <p:txBody>
          <a:bodyPr wrap="square">
            <a:spAutoFit/>
          </a:bodyPr>
          <a:lstStyle/>
          <a:p>
            <a:pPr marL="0" marR="0" algn="ctr">
              <a:spcBef>
                <a:spcPts val="0"/>
              </a:spcBef>
              <a:spcAft>
                <a:spcPts val="0"/>
              </a:spcAft>
            </a:pPr>
            <a:r>
              <a:rPr lang="en-US" sz="2400" b="1" dirty="0">
                <a:effectLst/>
                <a:latin typeface="Arial" panose="020B0604020202020204" pitchFamily="34" charset="0"/>
                <a:ea typeface="Batang" panose="02030600000101010101" pitchFamily="18" charset="-127"/>
                <a:cs typeface="Arial" panose="020B0604020202020204" pitchFamily="34" charset="0"/>
              </a:rPr>
              <a:t>Photos of Weight-Loss Coupon and MFS </a:t>
            </a:r>
          </a:p>
          <a:p>
            <a:pPr marL="0" marR="0" algn="ctr">
              <a:spcBef>
                <a:spcPts val="0"/>
              </a:spcBef>
              <a:spcAft>
                <a:spcPts val="0"/>
              </a:spcAft>
            </a:pPr>
            <a:r>
              <a:rPr lang="en-US" sz="2400" b="1" dirty="0">
                <a:effectLst/>
                <a:latin typeface="Arial" panose="020B0604020202020204" pitchFamily="34" charset="0"/>
                <a:ea typeface="Batang" panose="02030600000101010101" pitchFamily="18" charset="-127"/>
                <a:cs typeface="Arial" panose="020B0604020202020204" pitchFamily="34" charset="0"/>
              </a:rPr>
              <a:t>After the Test </a:t>
            </a:r>
          </a:p>
        </p:txBody>
      </p:sp>
      <p:sp>
        <p:nvSpPr>
          <p:cNvPr id="17" name="TextBox 16">
            <a:extLst>
              <a:ext uri="{FF2B5EF4-FFF2-40B4-BE49-F238E27FC236}">
                <a16:creationId xmlns:a16="http://schemas.microsoft.com/office/drawing/2014/main" id="{40AC948A-9C79-C928-10C1-C0C648A4D2DF}"/>
              </a:ext>
            </a:extLst>
          </p:cNvPr>
          <p:cNvSpPr txBox="1"/>
          <p:nvPr/>
        </p:nvSpPr>
        <p:spPr>
          <a:xfrm>
            <a:off x="5526269" y="6080119"/>
            <a:ext cx="3036491" cy="461665"/>
          </a:xfrm>
          <a:prstGeom prst="rect">
            <a:avLst/>
          </a:prstGeom>
          <a:noFill/>
        </p:spPr>
        <p:txBody>
          <a:bodyPr wrap="square">
            <a:spAutoFit/>
          </a:bodyPr>
          <a:lstStyle/>
          <a:p>
            <a:pPr algn="ctr"/>
            <a:r>
              <a:rPr lang="en-US" sz="2400" dirty="0">
                <a:solidFill>
                  <a:srgbClr val="000000"/>
                </a:solidFill>
                <a:effectLst/>
                <a:latin typeface="Arial" panose="020B0604020202020204" pitchFamily="34" charset="0"/>
                <a:ea typeface="Batang" panose="02030600000101010101" pitchFamily="18" charset="-127"/>
                <a:cs typeface="Arial" panose="020B0604020202020204" pitchFamily="34" charset="0"/>
              </a:rPr>
              <a:t>MFS</a:t>
            </a:r>
            <a:endParaRPr lang="en-US" sz="2400" dirty="0">
              <a:latin typeface="Arial" panose="020B0604020202020204" pitchFamily="34" charset="0"/>
              <a:cs typeface="Arial" panose="020B0604020202020204" pitchFamily="34" charset="0"/>
            </a:endParaRPr>
          </a:p>
        </p:txBody>
      </p:sp>
      <p:graphicFrame>
        <p:nvGraphicFramePr>
          <p:cNvPr id="18" name="Table 7">
            <a:extLst>
              <a:ext uri="{FF2B5EF4-FFF2-40B4-BE49-F238E27FC236}">
                <a16:creationId xmlns:a16="http://schemas.microsoft.com/office/drawing/2014/main" id="{EA1C269B-7A0E-3E51-4C4F-2D655E791B89}"/>
              </a:ext>
            </a:extLst>
          </p:cNvPr>
          <p:cNvGraphicFramePr>
            <a:graphicFrameLocks noGrp="1"/>
          </p:cNvGraphicFramePr>
          <p:nvPr>
            <p:extLst>
              <p:ext uri="{D42A27DB-BD31-4B8C-83A1-F6EECF244321}">
                <p14:modId xmlns:p14="http://schemas.microsoft.com/office/powerpoint/2010/main" val="4076094852"/>
              </p:ext>
            </p:extLst>
          </p:nvPr>
        </p:nvGraphicFramePr>
        <p:xfrm>
          <a:off x="10134600" y="2784022"/>
          <a:ext cx="6369845" cy="2437449"/>
        </p:xfrm>
        <a:graphic>
          <a:graphicData uri="http://schemas.openxmlformats.org/drawingml/2006/table">
            <a:tbl>
              <a:tblPr firstRow="1" bandRow="1">
                <a:tableStyleId>{5C22544A-7EE6-4342-B048-85BDC9FD1C3A}</a:tableStyleId>
              </a:tblPr>
              <a:tblGrid>
                <a:gridCol w="3779001">
                  <a:extLst>
                    <a:ext uri="{9D8B030D-6E8A-4147-A177-3AD203B41FA5}">
                      <a16:colId xmlns:a16="http://schemas.microsoft.com/office/drawing/2014/main" val="505612175"/>
                    </a:ext>
                  </a:extLst>
                </a:gridCol>
                <a:gridCol w="2590844">
                  <a:extLst>
                    <a:ext uri="{9D8B030D-6E8A-4147-A177-3AD203B41FA5}">
                      <a16:colId xmlns:a16="http://schemas.microsoft.com/office/drawing/2014/main" val="660600965"/>
                    </a:ext>
                  </a:extLst>
                </a:gridCol>
              </a:tblGrid>
              <a:tr h="494665">
                <a:tc gridSpan="2">
                  <a:txBody>
                    <a:bodyPr/>
                    <a:lstStyle/>
                    <a:p>
                      <a:pPr algn="ctr">
                        <a:lnSpc>
                          <a:spcPct val="200000"/>
                        </a:lnSpc>
                      </a:pPr>
                      <a:r>
                        <a:rPr lang="en-US" sz="2800" dirty="0">
                          <a:latin typeface="Arial" panose="020B0604020202020204" pitchFamily="34" charset="0"/>
                          <a:cs typeface="Arial" panose="020B0604020202020204" pitchFamily="34" charset="0"/>
                        </a:rPr>
                        <a:t>General Corrosion Rate</a:t>
                      </a:r>
                    </a:p>
                  </a:txBody>
                  <a:tcPr/>
                </a:tc>
                <a:tc hMerge="1">
                  <a:txBody>
                    <a:bodyPr/>
                    <a:lstStyle/>
                    <a:p>
                      <a:endParaRPr lang="en-US" dirty="0"/>
                    </a:p>
                  </a:txBody>
                  <a:tcPr/>
                </a:tc>
                <a:extLst>
                  <a:ext uri="{0D108BD9-81ED-4DB2-BD59-A6C34878D82A}">
                    <a16:rowId xmlns:a16="http://schemas.microsoft.com/office/drawing/2014/main" val="3190876882"/>
                  </a:ext>
                </a:extLst>
              </a:tr>
              <a:tr h="494665">
                <a:tc>
                  <a:txBody>
                    <a:bodyPr/>
                    <a:lstStyle/>
                    <a:p>
                      <a:pPr algn="ctr">
                        <a:lnSpc>
                          <a:spcPct val="200000"/>
                        </a:lnSpc>
                      </a:pPr>
                      <a:r>
                        <a:rPr lang="en-US" sz="2800" dirty="0">
                          <a:latin typeface="Arial" panose="020B0604020202020204" pitchFamily="34" charset="0"/>
                          <a:cs typeface="Arial" panose="020B0604020202020204" pitchFamily="34" charset="0"/>
                        </a:rPr>
                        <a:t>Weight-Loss Coupon</a:t>
                      </a:r>
                    </a:p>
                  </a:txBody>
                  <a:tcPr/>
                </a:tc>
                <a:tc>
                  <a:txBody>
                    <a:bodyPr/>
                    <a:lstStyle/>
                    <a:p>
                      <a:pPr algn="ctr">
                        <a:lnSpc>
                          <a:spcPct val="200000"/>
                        </a:lnSpc>
                      </a:pPr>
                      <a:r>
                        <a:rPr lang="en-US" sz="2800" dirty="0">
                          <a:latin typeface="Arial" panose="020B0604020202020204" pitchFamily="34" charset="0"/>
                          <a:cs typeface="Arial" panose="020B0604020202020204" pitchFamily="34" charset="0"/>
                        </a:rPr>
                        <a:t>6.58 mm/yr</a:t>
                      </a:r>
                    </a:p>
                  </a:txBody>
                  <a:tcPr/>
                </a:tc>
                <a:extLst>
                  <a:ext uri="{0D108BD9-81ED-4DB2-BD59-A6C34878D82A}">
                    <a16:rowId xmlns:a16="http://schemas.microsoft.com/office/drawing/2014/main" val="2730953015"/>
                  </a:ext>
                </a:extLst>
              </a:tr>
              <a:tr h="494665">
                <a:tc>
                  <a:txBody>
                    <a:bodyPr/>
                    <a:lstStyle/>
                    <a:p>
                      <a:pPr algn="ctr">
                        <a:lnSpc>
                          <a:spcPct val="200000"/>
                        </a:lnSpc>
                      </a:pPr>
                      <a:r>
                        <a:rPr lang="en-US" sz="2800" dirty="0">
                          <a:latin typeface="Arial" panose="020B0604020202020204" pitchFamily="34" charset="0"/>
                          <a:cs typeface="Arial" panose="020B0604020202020204" pitchFamily="34" charset="0"/>
                        </a:rPr>
                        <a:t>MFS </a:t>
                      </a:r>
                    </a:p>
                  </a:txBody>
                  <a:tcPr/>
                </a:tc>
                <a:tc>
                  <a:txBody>
                    <a:bodyPr/>
                    <a:lstStyle/>
                    <a:p>
                      <a:pPr algn="ctr">
                        <a:lnSpc>
                          <a:spcPct val="200000"/>
                        </a:lnSpc>
                      </a:pPr>
                      <a:r>
                        <a:rPr lang="en-US" sz="2800" dirty="0">
                          <a:latin typeface="Arial" panose="020B0604020202020204" pitchFamily="34" charset="0"/>
                          <a:cs typeface="Arial" panose="020B0604020202020204" pitchFamily="34" charset="0"/>
                        </a:rPr>
                        <a:t>6.02 mm/yr</a:t>
                      </a:r>
                    </a:p>
                  </a:txBody>
                  <a:tcPr/>
                </a:tc>
                <a:extLst>
                  <a:ext uri="{0D108BD9-81ED-4DB2-BD59-A6C34878D82A}">
                    <a16:rowId xmlns:a16="http://schemas.microsoft.com/office/drawing/2014/main" val="3643163249"/>
                  </a:ext>
                </a:extLst>
              </a:tr>
            </a:tbl>
          </a:graphicData>
        </a:graphic>
      </p:graphicFrame>
    </p:spTree>
    <p:extLst>
      <p:ext uri="{BB962C8B-B14F-4D97-AF65-F5344CB8AC3E}">
        <p14:creationId xmlns:p14="http://schemas.microsoft.com/office/powerpoint/2010/main" val="95512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Rectangle 3">
            <a:extLst>
              <a:ext uri="{FF2B5EF4-FFF2-40B4-BE49-F238E27FC236}">
                <a16:creationId xmlns:a16="http://schemas.microsoft.com/office/drawing/2014/main" id="{56088E38-0C2C-E32F-8369-2135327B5CC4}"/>
              </a:ext>
            </a:extLst>
          </p:cNvPr>
          <p:cNvSpPr txBox="1">
            <a:spLocks noChangeArrowheads="1"/>
          </p:cNvSpPr>
          <p:nvPr/>
        </p:nvSpPr>
        <p:spPr bwMode="auto">
          <a:xfrm>
            <a:off x="1469701" y="2095500"/>
            <a:ext cx="13487400" cy="77715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 Introduction</a:t>
            </a:r>
          </a:p>
          <a:p>
            <a:pPr>
              <a:lnSpc>
                <a:spcPct val="150000"/>
              </a:lnSpc>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 Innovative Internal Corrosion Monitoring Systems</a:t>
            </a:r>
          </a:p>
          <a:p>
            <a:pPr lvl="1">
              <a:lnSpc>
                <a:spcPct val="150000"/>
              </a:lnSpc>
              <a:buFont typeface="Courier New" panose="02070309020205020404" pitchFamily="49" charset="0"/>
              <a:buChar char="o"/>
            </a:pPr>
            <a:r>
              <a:rPr lang="en-US" altLang="en-US" sz="3200" b="1" dirty="0">
                <a:latin typeface="Arial" panose="020B0604020202020204" pitchFamily="34" charset="0"/>
                <a:cs typeface="Arial" panose="020B0604020202020204" pitchFamily="34" charset="0"/>
              </a:rPr>
              <a:t> Artificial Intelligence Electrical Resistance (</a:t>
            </a:r>
            <a:r>
              <a:rPr lang="en-US" altLang="en-US" sz="3200" b="1" dirty="0" err="1">
                <a:latin typeface="Arial" panose="020B0604020202020204" pitchFamily="34" charset="0"/>
                <a:cs typeface="Arial" panose="020B0604020202020204" pitchFamily="34" charset="0"/>
              </a:rPr>
              <a:t>i</a:t>
            </a:r>
            <a:r>
              <a:rPr lang="en-US" altLang="en-US" sz="3200" b="1" dirty="0">
                <a:latin typeface="Arial" panose="020B0604020202020204" pitchFamily="34" charset="0"/>
                <a:cs typeface="Arial" panose="020B0604020202020204" pitchFamily="34" charset="0"/>
              </a:rPr>
              <a:t>-ER)</a:t>
            </a:r>
          </a:p>
          <a:p>
            <a:pPr lvl="1">
              <a:lnSpc>
                <a:spcPct val="150000"/>
              </a:lnSpc>
              <a:buFont typeface="Courier New" panose="02070309020205020404" pitchFamily="49" charset="0"/>
              <a:buChar char="o"/>
            </a:pPr>
            <a:r>
              <a:rPr lang="en-US" altLang="en-US" sz="3200" b="1" dirty="0">
                <a:latin typeface="Arial" panose="020B0604020202020204" pitchFamily="34" charset="0"/>
                <a:cs typeface="Arial" panose="020B0604020202020204" pitchFamily="34" charset="0"/>
              </a:rPr>
              <a:t> Pit Detection System (PDS)</a:t>
            </a:r>
          </a:p>
          <a:p>
            <a:pPr lvl="1">
              <a:lnSpc>
                <a:spcPct val="150000"/>
              </a:lnSpc>
              <a:buFont typeface="Courier New" panose="02070309020205020404" pitchFamily="49" charset="0"/>
              <a:buChar char="o"/>
            </a:pPr>
            <a:r>
              <a:rPr lang="en-US" altLang="en-US" sz="3200" b="1" dirty="0">
                <a:latin typeface="Arial" panose="020B0604020202020204" pitchFamily="34" charset="0"/>
                <a:cs typeface="Arial" panose="020B0604020202020204" pitchFamily="34" charset="0"/>
              </a:rPr>
              <a:t> PDS + </a:t>
            </a:r>
            <a:r>
              <a:rPr lang="en-US" altLang="en-US" sz="3200" b="1" dirty="0" err="1">
                <a:latin typeface="Arial" panose="020B0604020202020204" pitchFamily="34" charset="0"/>
                <a:cs typeface="Arial" panose="020B0604020202020204" pitchFamily="34" charset="0"/>
              </a:rPr>
              <a:t>i</a:t>
            </a:r>
            <a:r>
              <a:rPr lang="en-US" altLang="en-US" sz="3200" b="1" dirty="0">
                <a:latin typeface="Arial" panose="020B0604020202020204" pitchFamily="34" charset="0"/>
                <a:cs typeface="Arial" panose="020B0604020202020204" pitchFamily="34" charset="0"/>
              </a:rPr>
              <a:t>-ER (MFS)</a:t>
            </a:r>
          </a:p>
          <a:p>
            <a:pPr>
              <a:lnSpc>
                <a:spcPct val="150000"/>
              </a:lnSpc>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 Comparison Results</a:t>
            </a:r>
          </a:p>
          <a:p>
            <a:pPr>
              <a:lnSpc>
                <a:spcPct val="150000"/>
              </a:lnSpc>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 Conclusions</a:t>
            </a:r>
          </a:p>
          <a:p>
            <a:pPr>
              <a:lnSpc>
                <a:spcPct val="150000"/>
              </a:lnSpc>
              <a:buFont typeface="Wingdings" panose="05000000000000000000" pitchFamily="2" charset="2"/>
              <a:buChar char="Ø"/>
            </a:pPr>
            <a:endParaRPr lang="en-US" altLang="en-US" b="1"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endParaRPr lang="en-US"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FF52290-154A-D4EE-16B6-8AAE2BFFCBE1}"/>
              </a:ext>
            </a:extLst>
          </p:cNvPr>
          <p:cNvSpPr txBox="1"/>
          <p:nvPr/>
        </p:nvSpPr>
        <p:spPr>
          <a:xfrm>
            <a:off x="1469701" y="800100"/>
            <a:ext cx="7674299"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Outlines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0">
            <a:extLst>
              <a:ext uri="{FF2B5EF4-FFF2-40B4-BE49-F238E27FC236}">
                <a16:creationId xmlns:a16="http://schemas.microsoft.com/office/drawing/2014/main" id="{E21727C0-2D0F-5BAF-4C1D-FE1EA2408E79}"/>
              </a:ext>
            </a:extLst>
          </p:cNvPr>
          <p:cNvSpPr txBox="1"/>
          <p:nvPr/>
        </p:nvSpPr>
        <p:spPr>
          <a:xfrm>
            <a:off x="990600" y="723900"/>
            <a:ext cx="9751218" cy="830997"/>
          </a:xfrm>
          <a:prstGeom prst="rect">
            <a:avLst/>
          </a:prstGeom>
          <a:noFill/>
        </p:spPr>
        <p:txBody>
          <a:bodyPr wrap="square">
            <a:spAutoFit/>
          </a:bodyPr>
          <a:lstStyle/>
          <a:p>
            <a:r>
              <a:rPr lang="en-US" sz="4800" b="1" dirty="0">
                <a:solidFill>
                  <a:schemeClr val="accent6">
                    <a:lumMod val="75000"/>
                  </a:schemeClr>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Test Results of MFS</a:t>
            </a:r>
          </a:p>
        </p:txBody>
      </p:sp>
      <p:grpSp>
        <p:nvGrpSpPr>
          <p:cNvPr id="24" name="Group 23">
            <a:extLst>
              <a:ext uri="{FF2B5EF4-FFF2-40B4-BE49-F238E27FC236}">
                <a16:creationId xmlns:a16="http://schemas.microsoft.com/office/drawing/2014/main" id="{69DEE3F5-E12F-3B1F-DABE-BC3FC601A255}"/>
              </a:ext>
            </a:extLst>
          </p:cNvPr>
          <p:cNvGrpSpPr/>
          <p:nvPr/>
        </p:nvGrpSpPr>
        <p:grpSpPr>
          <a:xfrm>
            <a:off x="457200" y="2247900"/>
            <a:ext cx="10486510" cy="5791200"/>
            <a:chOff x="0" y="0"/>
            <a:chExt cx="5708650" cy="3037205"/>
          </a:xfrm>
        </p:grpSpPr>
        <p:pic>
          <p:nvPicPr>
            <p:cNvPr id="25" name="Picture 24">
              <a:extLst>
                <a:ext uri="{FF2B5EF4-FFF2-40B4-BE49-F238E27FC236}">
                  <a16:creationId xmlns:a16="http://schemas.microsoft.com/office/drawing/2014/main" id="{FFC71423-A726-EA9E-FD6B-9A0AB0A4FE6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0" y="0"/>
              <a:ext cx="5708650" cy="3037205"/>
            </a:xfrm>
            <a:prstGeom prst="rect">
              <a:avLst/>
            </a:prstGeom>
            <a:ln>
              <a:noFill/>
            </a:ln>
            <a:extLst>
              <a:ext uri="{53640926-AAD7-44D8-BBD7-CCE9431645EC}">
                <a14:shadowObscured xmlns:a14="http://schemas.microsoft.com/office/drawing/2010/main"/>
              </a:ext>
            </a:extLst>
          </p:spPr>
        </p:pic>
        <p:sp>
          <p:nvSpPr>
            <p:cNvPr id="26" name="TextBox 1">
              <a:extLst>
                <a:ext uri="{FF2B5EF4-FFF2-40B4-BE49-F238E27FC236}">
                  <a16:creationId xmlns:a16="http://schemas.microsoft.com/office/drawing/2014/main" id="{90666B7F-CA24-987B-EE75-7BB408556F75}"/>
                </a:ext>
              </a:extLst>
            </p:cNvPr>
            <p:cNvSpPr txBox="1"/>
            <p:nvPr/>
          </p:nvSpPr>
          <p:spPr>
            <a:xfrm>
              <a:off x="1706805" y="1343876"/>
              <a:ext cx="559435" cy="193697"/>
            </a:xfrm>
            <a:prstGeom prst="rect">
              <a:avLst/>
            </a:prstGeom>
            <a:noFill/>
          </p:spPr>
          <p:txBody>
            <a:bodyPr wrap="square" rtlCol="0">
              <a:spAutoFit/>
            </a:bodyPr>
            <a:lstStyle/>
            <a:p>
              <a:pPr marL="0" marR="0">
                <a:spcBef>
                  <a:spcPts val="0"/>
                </a:spcBef>
                <a:spcAft>
                  <a:spcPts val="0"/>
                </a:spcAft>
              </a:pPr>
              <a:r>
                <a:rPr lang="fr-FR" kern="1200">
                  <a:solidFill>
                    <a:srgbClr val="FFFFFF"/>
                  </a:solidFill>
                  <a:effectLst/>
                  <a:latin typeface="Arial" panose="020B0604020202020204" pitchFamily="34" charset="0"/>
                  <a:ea typeface="Batang" panose="02030600000101010101" pitchFamily="18" charset="-127"/>
                  <a:cs typeface="Arial" panose="020B0604020202020204" pitchFamily="34" charset="0"/>
                </a:rPr>
                <a:t>i-ER</a:t>
              </a:r>
              <a:endParaRPr lang="en-US">
                <a:effectLst/>
                <a:latin typeface="Arial" panose="020B0604020202020204" pitchFamily="34" charset="0"/>
                <a:ea typeface="Batang" panose="02030600000101010101" pitchFamily="18" charset="-127"/>
                <a:cs typeface="Arial" panose="020B0604020202020204" pitchFamily="34" charset="0"/>
              </a:endParaRPr>
            </a:p>
          </p:txBody>
        </p:sp>
        <p:sp>
          <p:nvSpPr>
            <p:cNvPr id="27" name="TextBox 7">
              <a:extLst>
                <a:ext uri="{FF2B5EF4-FFF2-40B4-BE49-F238E27FC236}">
                  <a16:creationId xmlns:a16="http://schemas.microsoft.com/office/drawing/2014/main" id="{4EB4D51C-04D6-F935-4DAF-4E99D47A62CB}"/>
                </a:ext>
              </a:extLst>
            </p:cNvPr>
            <p:cNvSpPr txBox="1"/>
            <p:nvPr/>
          </p:nvSpPr>
          <p:spPr>
            <a:xfrm>
              <a:off x="2146972" y="1967704"/>
              <a:ext cx="559435" cy="193697"/>
            </a:xfrm>
            <a:prstGeom prst="rect">
              <a:avLst/>
            </a:prstGeom>
            <a:noFill/>
          </p:spPr>
          <p:txBody>
            <a:bodyPr wrap="square" rtlCol="0">
              <a:spAutoFit/>
            </a:bodyPr>
            <a:lstStyle/>
            <a:p>
              <a:pPr marL="0" marR="0">
                <a:spcBef>
                  <a:spcPts val="0"/>
                </a:spcBef>
                <a:spcAft>
                  <a:spcPts val="0"/>
                </a:spcAft>
              </a:pPr>
              <a:r>
                <a:rPr lang="fr-FR" kern="1200">
                  <a:solidFill>
                    <a:srgbClr val="FFFFFF"/>
                  </a:solidFill>
                  <a:effectLst/>
                  <a:latin typeface="Arial" panose="020B0604020202020204" pitchFamily="34" charset="0"/>
                  <a:ea typeface="Batang" panose="02030600000101010101" pitchFamily="18" charset="-127"/>
                  <a:cs typeface="Arial" panose="020B0604020202020204" pitchFamily="34" charset="0"/>
                </a:rPr>
                <a:t>PDS</a:t>
              </a:r>
              <a:endParaRPr lang="en-US">
                <a:effectLst/>
                <a:latin typeface="Arial" panose="020B0604020202020204" pitchFamily="34" charset="0"/>
                <a:ea typeface="Batang" panose="02030600000101010101" pitchFamily="18" charset="-127"/>
                <a:cs typeface="Arial" panose="020B0604020202020204" pitchFamily="34" charset="0"/>
              </a:endParaRPr>
            </a:p>
          </p:txBody>
        </p:sp>
        <p:sp>
          <p:nvSpPr>
            <p:cNvPr id="28" name="TextBox 9">
              <a:extLst>
                <a:ext uri="{FF2B5EF4-FFF2-40B4-BE49-F238E27FC236}">
                  <a16:creationId xmlns:a16="http://schemas.microsoft.com/office/drawing/2014/main" id="{89C3F0ED-C956-861B-031B-A1C37B5DA6D2}"/>
                </a:ext>
              </a:extLst>
            </p:cNvPr>
            <p:cNvSpPr txBox="1"/>
            <p:nvPr/>
          </p:nvSpPr>
          <p:spPr>
            <a:xfrm>
              <a:off x="1106170" y="492968"/>
              <a:ext cx="880110" cy="193697"/>
            </a:xfrm>
            <a:prstGeom prst="rect">
              <a:avLst/>
            </a:prstGeom>
            <a:noFill/>
          </p:spPr>
          <p:txBody>
            <a:bodyPr wrap="square" rtlCol="0">
              <a:spAutoFit/>
            </a:bodyPr>
            <a:lstStyle/>
            <a:p>
              <a:pPr marL="0" marR="0">
                <a:spcBef>
                  <a:spcPts val="0"/>
                </a:spcBef>
                <a:spcAft>
                  <a:spcPts val="0"/>
                </a:spcAft>
              </a:pPr>
              <a:r>
                <a:rPr lang="fr-FR" kern="1200" dirty="0" err="1">
                  <a:solidFill>
                    <a:srgbClr val="FFFFFF"/>
                  </a:solidFill>
                  <a:effectLst/>
                  <a:latin typeface="Arial" panose="020B0604020202020204" pitchFamily="34" charset="0"/>
                  <a:ea typeface="Batang" panose="02030600000101010101" pitchFamily="18" charset="-127"/>
                  <a:cs typeface="Arial" panose="020B0604020202020204" pitchFamily="34" charset="0"/>
                </a:rPr>
                <a:t>Metal</a:t>
              </a:r>
              <a:r>
                <a:rPr lang="fr-FR" kern="1200" dirty="0">
                  <a:solidFill>
                    <a:srgbClr val="FFFFFF"/>
                  </a:solidFill>
                  <a:effectLst/>
                  <a:latin typeface="Arial" panose="020B0604020202020204" pitchFamily="34" charset="0"/>
                  <a:ea typeface="Batang" panose="02030600000101010101" pitchFamily="18" charset="-127"/>
                  <a:cs typeface="Arial" panose="020B0604020202020204" pitchFamily="34" charset="0"/>
                </a:rPr>
                <a:t> </a:t>
              </a:r>
              <a:r>
                <a:rPr lang="fr-FR" kern="1200" dirty="0" err="1">
                  <a:solidFill>
                    <a:srgbClr val="FFFFFF"/>
                  </a:solidFill>
                  <a:effectLst/>
                  <a:latin typeface="Arial" panose="020B0604020202020204" pitchFamily="34" charset="0"/>
                  <a:ea typeface="Batang" panose="02030600000101010101" pitchFamily="18" charset="-127"/>
                  <a:cs typeface="Arial" panose="020B0604020202020204" pitchFamily="34" charset="0"/>
                </a:rPr>
                <a:t>Loss</a:t>
              </a:r>
              <a:endParaRPr lang="en-US" dirty="0">
                <a:effectLst/>
                <a:latin typeface="Arial" panose="020B0604020202020204" pitchFamily="34" charset="0"/>
                <a:ea typeface="Batang" panose="02030600000101010101" pitchFamily="18" charset="-127"/>
                <a:cs typeface="Arial" panose="020B0604020202020204" pitchFamily="34" charset="0"/>
              </a:endParaRPr>
            </a:p>
          </p:txBody>
        </p:sp>
        <p:cxnSp>
          <p:nvCxnSpPr>
            <p:cNvPr id="29" name="Straight Arrow Connector 28">
              <a:extLst>
                <a:ext uri="{FF2B5EF4-FFF2-40B4-BE49-F238E27FC236}">
                  <a16:creationId xmlns:a16="http://schemas.microsoft.com/office/drawing/2014/main" id="{0B561605-6B69-58B6-8ADB-60853CB05103}"/>
                </a:ext>
              </a:extLst>
            </p:cNvPr>
            <p:cNvCxnSpPr/>
            <p:nvPr/>
          </p:nvCxnSpPr>
          <p:spPr>
            <a:xfrm flipH="1">
              <a:off x="1706805" y="1620875"/>
              <a:ext cx="181087" cy="7136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7B8BCD-D0F9-FDFE-55AA-E5017085F61A}"/>
                </a:ext>
              </a:extLst>
            </p:cNvPr>
            <p:cNvCxnSpPr/>
            <p:nvPr/>
          </p:nvCxnSpPr>
          <p:spPr>
            <a:xfrm flipH="1">
              <a:off x="1106170" y="769967"/>
              <a:ext cx="254597" cy="15645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EE7E592-A951-544A-75ED-EC7EF05FEDD5}"/>
                </a:ext>
              </a:extLst>
            </p:cNvPr>
            <p:cNvCxnSpPr/>
            <p:nvPr/>
          </p:nvCxnSpPr>
          <p:spPr>
            <a:xfrm flipH="1">
              <a:off x="2266203" y="2244703"/>
              <a:ext cx="160468" cy="19742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33" name="그림 2">
            <a:extLst>
              <a:ext uri="{FF2B5EF4-FFF2-40B4-BE49-F238E27FC236}">
                <a16:creationId xmlns:a16="http://schemas.microsoft.com/office/drawing/2014/main" id="{D5B3158A-3856-5618-6613-4AF0AABCB7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135544" y="1880077"/>
            <a:ext cx="5857056" cy="4133151"/>
          </a:xfrm>
          <a:prstGeom prst="rect">
            <a:avLst/>
          </a:prstGeom>
        </p:spPr>
      </p:pic>
      <p:sp>
        <p:nvSpPr>
          <p:cNvPr id="34" name="TextBox 33">
            <a:extLst>
              <a:ext uri="{FF2B5EF4-FFF2-40B4-BE49-F238E27FC236}">
                <a16:creationId xmlns:a16="http://schemas.microsoft.com/office/drawing/2014/main" id="{9D3E5186-5C8D-6CCD-BC0D-E2632E98CF9C}"/>
              </a:ext>
            </a:extLst>
          </p:cNvPr>
          <p:cNvSpPr txBox="1"/>
          <p:nvPr/>
        </p:nvSpPr>
        <p:spPr>
          <a:xfrm>
            <a:off x="11602856" y="2216305"/>
            <a:ext cx="5197910" cy="461665"/>
          </a:xfrm>
          <a:prstGeom prst="rect">
            <a:avLst/>
          </a:prstGeom>
          <a:noFill/>
        </p:spPr>
        <p:txBody>
          <a:bodyPr wrap="square">
            <a:spAutoFit/>
          </a:bodyPr>
          <a:lstStyle/>
          <a:p>
            <a:pPr algn="ctr"/>
            <a:r>
              <a:rPr lang="fr-FR" sz="2400" dirty="0">
                <a:solidFill>
                  <a:schemeClr val="bg1"/>
                </a:solidFill>
                <a:effectLst/>
                <a:highlight>
                  <a:srgbClr val="0000FF"/>
                </a:highlight>
                <a:latin typeface="Arial" panose="020B0604020202020204" pitchFamily="34" charset="0"/>
                <a:ea typeface="Batang" panose="02030600000101010101" pitchFamily="18" charset="-127"/>
                <a:cs typeface="Arial" panose="020B0604020202020204" pitchFamily="34" charset="0"/>
              </a:rPr>
              <a:t>Pit </a:t>
            </a:r>
            <a:r>
              <a:rPr lang="fr-FR" sz="2400" dirty="0" err="1">
                <a:solidFill>
                  <a:schemeClr val="bg1"/>
                </a:solidFill>
                <a:effectLst/>
                <a:highlight>
                  <a:srgbClr val="0000FF"/>
                </a:highlight>
                <a:latin typeface="Arial" panose="020B0604020202020204" pitchFamily="34" charset="0"/>
                <a:ea typeface="Batang" panose="02030600000101010101" pitchFamily="18" charset="-127"/>
                <a:cs typeface="Arial" panose="020B0604020202020204" pitchFamily="34" charset="0"/>
              </a:rPr>
              <a:t>Depth</a:t>
            </a:r>
            <a:r>
              <a:rPr lang="fr-FR" sz="2400" dirty="0">
                <a:solidFill>
                  <a:schemeClr val="bg1"/>
                </a:solidFill>
                <a:effectLst/>
                <a:highlight>
                  <a:srgbClr val="0000FF"/>
                </a:highlight>
                <a:latin typeface="Arial" panose="020B0604020202020204" pitchFamily="34" charset="0"/>
                <a:ea typeface="Batang" panose="02030600000101010101" pitchFamily="18" charset="-127"/>
                <a:cs typeface="Arial" panose="020B0604020202020204" pitchFamily="34" charset="0"/>
              </a:rPr>
              <a:t> of </a:t>
            </a:r>
            <a:r>
              <a:rPr lang="fr-FR" sz="2400" dirty="0" err="1">
                <a:solidFill>
                  <a:schemeClr val="bg1"/>
                </a:solidFill>
                <a:effectLst/>
                <a:highlight>
                  <a:srgbClr val="0000FF"/>
                </a:highlight>
                <a:latin typeface="Arial" panose="020B0604020202020204" pitchFamily="34" charset="0"/>
                <a:ea typeface="Batang" panose="02030600000101010101" pitchFamily="18" charset="-127"/>
                <a:cs typeface="Arial" panose="020B0604020202020204" pitchFamily="34" charset="0"/>
              </a:rPr>
              <a:t>Weight-Loss</a:t>
            </a:r>
            <a:r>
              <a:rPr lang="fr-FR" sz="2400" dirty="0">
                <a:solidFill>
                  <a:schemeClr val="bg1"/>
                </a:solidFill>
                <a:effectLst/>
                <a:highlight>
                  <a:srgbClr val="0000FF"/>
                </a:highlight>
                <a:latin typeface="Arial" panose="020B0604020202020204" pitchFamily="34" charset="0"/>
                <a:ea typeface="Batang" panose="02030600000101010101" pitchFamily="18" charset="-127"/>
                <a:cs typeface="Arial" panose="020B0604020202020204" pitchFamily="34" charset="0"/>
              </a:rPr>
              <a:t> Coupon </a:t>
            </a:r>
            <a:endParaRPr lang="en-US" sz="2400" dirty="0">
              <a:solidFill>
                <a:schemeClr val="bg1"/>
              </a:solidFill>
              <a:highlight>
                <a:srgbClr val="0000FF"/>
              </a:highlight>
              <a:latin typeface="Arial" panose="020B0604020202020204" pitchFamily="34" charset="0"/>
              <a:cs typeface="Arial" panose="020B0604020202020204" pitchFamily="34" charset="0"/>
            </a:endParaRPr>
          </a:p>
        </p:txBody>
      </p:sp>
      <p:graphicFrame>
        <p:nvGraphicFramePr>
          <p:cNvPr id="35" name="Table 34">
            <a:extLst>
              <a:ext uri="{FF2B5EF4-FFF2-40B4-BE49-F238E27FC236}">
                <a16:creationId xmlns:a16="http://schemas.microsoft.com/office/drawing/2014/main" id="{161C82E0-3195-00B9-C2D7-A0D37E08B3BC}"/>
              </a:ext>
            </a:extLst>
          </p:cNvPr>
          <p:cNvGraphicFramePr>
            <a:graphicFrameLocks noGrp="1"/>
          </p:cNvGraphicFramePr>
          <p:nvPr>
            <p:extLst>
              <p:ext uri="{D42A27DB-BD31-4B8C-83A1-F6EECF244321}">
                <p14:modId xmlns:p14="http://schemas.microsoft.com/office/powerpoint/2010/main" val="3549346738"/>
              </p:ext>
            </p:extLst>
          </p:nvPr>
        </p:nvGraphicFramePr>
        <p:xfrm>
          <a:off x="11211551" y="6671537"/>
          <a:ext cx="5781049" cy="1371600"/>
        </p:xfrm>
        <a:graphic>
          <a:graphicData uri="http://schemas.openxmlformats.org/drawingml/2006/table">
            <a:tbl>
              <a:tblPr firstRow="1" bandRow="1">
                <a:tableStyleId>{5C22544A-7EE6-4342-B048-85BDC9FD1C3A}</a:tableStyleId>
              </a:tblPr>
              <a:tblGrid>
                <a:gridCol w="3429690">
                  <a:extLst>
                    <a:ext uri="{9D8B030D-6E8A-4147-A177-3AD203B41FA5}">
                      <a16:colId xmlns:a16="http://schemas.microsoft.com/office/drawing/2014/main" val="2761695523"/>
                    </a:ext>
                  </a:extLst>
                </a:gridCol>
                <a:gridCol w="2351359">
                  <a:extLst>
                    <a:ext uri="{9D8B030D-6E8A-4147-A177-3AD203B41FA5}">
                      <a16:colId xmlns:a16="http://schemas.microsoft.com/office/drawing/2014/main" val="3312742610"/>
                    </a:ext>
                  </a:extLst>
                </a:gridCol>
              </a:tblGrid>
              <a:tr h="370840">
                <a:tc gridSpan="2">
                  <a:txBody>
                    <a:bodyPr/>
                    <a:lstStyle/>
                    <a:p>
                      <a:pPr algn="ctr"/>
                      <a:r>
                        <a:rPr lang="en-US" sz="2400" dirty="0">
                          <a:latin typeface="Arial" panose="020B0604020202020204" pitchFamily="34" charset="0"/>
                          <a:cs typeface="Arial" panose="020B0604020202020204" pitchFamily="34" charset="0"/>
                        </a:rPr>
                        <a:t>Maximum Pit Depth</a:t>
                      </a:r>
                    </a:p>
                  </a:txBody>
                  <a:tcPr/>
                </a:tc>
                <a:tc hMerge="1">
                  <a:txBody>
                    <a:bodyPr/>
                    <a:lstStyle/>
                    <a:p>
                      <a:endParaRPr lang="en-US" dirty="0"/>
                    </a:p>
                  </a:txBody>
                  <a:tcPr/>
                </a:tc>
                <a:extLst>
                  <a:ext uri="{0D108BD9-81ED-4DB2-BD59-A6C34878D82A}">
                    <a16:rowId xmlns:a16="http://schemas.microsoft.com/office/drawing/2014/main" val="3844028358"/>
                  </a:ext>
                </a:extLst>
              </a:tr>
              <a:tr h="370840">
                <a:tc>
                  <a:txBody>
                    <a:bodyPr/>
                    <a:lstStyle/>
                    <a:p>
                      <a:pPr algn="ctr"/>
                      <a:r>
                        <a:rPr lang="en-US" sz="2400" dirty="0">
                          <a:latin typeface="Arial" panose="020B0604020202020204" pitchFamily="34" charset="0"/>
                          <a:cs typeface="Arial" panose="020B0604020202020204" pitchFamily="34" charset="0"/>
                        </a:rPr>
                        <a:t>Weight-Loss Coupon</a:t>
                      </a:r>
                    </a:p>
                  </a:txBody>
                  <a:tcPr/>
                </a:tc>
                <a:tc>
                  <a:txBody>
                    <a:bodyPr/>
                    <a:lstStyle/>
                    <a:p>
                      <a:pPr algn="ctr"/>
                      <a:r>
                        <a:rPr lang="en-US" sz="2400" dirty="0">
                          <a:latin typeface="Arial" panose="020B0604020202020204" pitchFamily="34" charset="0"/>
                          <a:cs typeface="Arial" panose="020B0604020202020204" pitchFamily="34" charset="0"/>
                        </a:rPr>
                        <a:t>65.84 µm </a:t>
                      </a:r>
                    </a:p>
                  </a:txBody>
                  <a:tcPr/>
                </a:tc>
                <a:extLst>
                  <a:ext uri="{0D108BD9-81ED-4DB2-BD59-A6C34878D82A}">
                    <a16:rowId xmlns:a16="http://schemas.microsoft.com/office/drawing/2014/main" val="1667864725"/>
                  </a:ext>
                </a:extLst>
              </a:tr>
              <a:tr h="370840">
                <a:tc>
                  <a:txBody>
                    <a:bodyPr/>
                    <a:lstStyle/>
                    <a:p>
                      <a:pPr algn="ctr"/>
                      <a:r>
                        <a:rPr lang="en-US" sz="2400" dirty="0">
                          <a:latin typeface="Arial" panose="020B0604020202020204" pitchFamily="34" charset="0"/>
                          <a:cs typeface="Arial" panose="020B0604020202020204" pitchFamily="34" charset="0"/>
                        </a:rPr>
                        <a:t>MFS</a:t>
                      </a:r>
                    </a:p>
                  </a:txBody>
                  <a:tcPr/>
                </a:tc>
                <a:tc>
                  <a:txBody>
                    <a:bodyPr/>
                    <a:lstStyle/>
                    <a:p>
                      <a:pPr algn="ctr"/>
                      <a:r>
                        <a:rPr lang="en-US" sz="2400" dirty="0">
                          <a:latin typeface="Arial" panose="020B0604020202020204" pitchFamily="34" charset="0"/>
                          <a:cs typeface="Arial" panose="020B0604020202020204" pitchFamily="34" charset="0"/>
                        </a:rPr>
                        <a:t>75 µm</a:t>
                      </a:r>
                    </a:p>
                  </a:txBody>
                  <a:tcPr/>
                </a:tc>
                <a:extLst>
                  <a:ext uri="{0D108BD9-81ED-4DB2-BD59-A6C34878D82A}">
                    <a16:rowId xmlns:a16="http://schemas.microsoft.com/office/drawing/2014/main" val="1121941951"/>
                  </a:ext>
                </a:extLst>
              </a:tr>
            </a:tbl>
          </a:graphicData>
        </a:graphic>
      </p:graphicFrame>
    </p:spTree>
    <p:extLst>
      <p:ext uri="{BB962C8B-B14F-4D97-AF65-F5344CB8AC3E}">
        <p14:creationId xmlns:p14="http://schemas.microsoft.com/office/powerpoint/2010/main" val="280884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9C5353F1-6B46-5E71-D730-1CD568340A50}"/>
              </a:ext>
            </a:extLst>
          </p:cNvPr>
          <p:cNvSpPr txBox="1"/>
          <p:nvPr/>
        </p:nvSpPr>
        <p:spPr>
          <a:xfrm>
            <a:off x="1066800" y="723900"/>
            <a:ext cx="9751218" cy="830997"/>
          </a:xfrm>
          <a:prstGeom prst="rect">
            <a:avLst/>
          </a:prstGeom>
          <a:noFill/>
        </p:spPr>
        <p:txBody>
          <a:bodyPr wrap="square">
            <a:spAutoFit/>
          </a:bodyPr>
          <a:lstStyle/>
          <a:p>
            <a:r>
              <a:rPr lang="en-US" sz="4800" b="1" dirty="0">
                <a:solidFill>
                  <a:schemeClr val="accent6">
                    <a:lumMod val="75000"/>
                  </a:schemeClr>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Conclusions</a:t>
            </a:r>
          </a:p>
        </p:txBody>
      </p:sp>
      <p:sp>
        <p:nvSpPr>
          <p:cNvPr id="5" name="Content Placeholder 2">
            <a:extLst>
              <a:ext uri="{FF2B5EF4-FFF2-40B4-BE49-F238E27FC236}">
                <a16:creationId xmlns:a16="http://schemas.microsoft.com/office/drawing/2014/main" id="{E2633E71-4E3E-8A27-23C1-8AFA0A143D72}"/>
              </a:ext>
            </a:extLst>
          </p:cNvPr>
          <p:cNvSpPr txBox="1">
            <a:spLocks/>
          </p:cNvSpPr>
          <p:nvPr/>
        </p:nvSpPr>
        <p:spPr>
          <a:xfrm>
            <a:off x="1295400" y="1943100"/>
            <a:ext cx="15392400" cy="6248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dirty="0">
                <a:latin typeface="Arial" panose="020B0604020202020204" pitchFamily="34" charset="0"/>
                <a:cs typeface="Arial" panose="020B0604020202020204" pitchFamily="34" charset="0"/>
              </a:rPr>
              <a:t>Three corrosion monitoring systems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-ER probe system, pit-detection probe system and multi-functional probe system) were introduced. </a:t>
            </a:r>
          </a:p>
          <a:p>
            <a:pPr>
              <a:spcAft>
                <a:spcPts val="1200"/>
              </a:spcAft>
            </a:pPr>
            <a:r>
              <a:rPr lang="en-US" dirty="0">
                <a:latin typeface="Arial" panose="020B0604020202020204" pitchFamily="34" charset="0"/>
                <a:cs typeface="Arial" panose="020B0604020202020204" pitchFamily="34" charset="0"/>
              </a:rPr>
              <a:t>Multi-functional corrosion monitoring system (MFS) is the only system in the world that can measure general and pitting corrosion.</a:t>
            </a:r>
          </a:p>
          <a:p>
            <a:pPr>
              <a:spcAft>
                <a:spcPts val="1200"/>
              </a:spcAft>
            </a:pPr>
            <a:r>
              <a:rPr lang="en-US" dirty="0">
                <a:latin typeface="Arial" panose="020B0604020202020204" pitchFamily="34" charset="0"/>
                <a:cs typeface="Arial" panose="020B0604020202020204" pitchFamily="34" charset="0"/>
              </a:rPr>
              <a:t>All monitoring systems are designed to be applicable to all environmental conditions in real-time, providing you with the most up-to-date information. </a:t>
            </a:r>
          </a:p>
          <a:p>
            <a:pPr>
              <a:spcAft>
                <a:spcPts val="1200"/>
              </a:spcAft>
            </a:pPr>
            <a:r>
              <a:rPr lang="en-US" dirty="0">
                <a:latin typeface="Arial" panose="020B0604020202020204" pitchFamily="34" charset="0"/>
                <a:cs typeface="Arial" panose="020B0604020202020204" pitchFamily="34" charset="0"/>
              </a:rPr>
              <a:t>The MFS provides information for the general corrosion rate using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-ER and pitting corrosion using PDS in real-time.</a:t>
            </a:r>
          </a:p>
          <a:p>
            <a:r>
              <a:rPr lang="en-US" dirty="0">
                <a:latin typeface="Arial" panose="020B0604020202020204" pitchFamily="34" charset="0"/>
                <a:cs typeface="Arial" panose="020B0604020202020204" pitchFamily="34" charset="0"/>
              </a:rPr>
              <a:t>The high-resolution transmitter has a self-diagnosis function regarding abnormal voltage and temperature.</a:t>
            </a:r>
          </a:p>
        </p:txBody>
      </p:sp>
    </p:spTree>
    <p:extLst>
      <p:ext uri="{BB962C8B-B14F-4D97-AF65-F5344CB8AC3E}">
        <p14:creationId xmlns:p14="http://schemas.microsoft.com/office/powerpoint/2010/main" val="320538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8738733" y="7866608"/>
            <a:ext cx="3743694" cy="389394"/>
          </a:xfrm>
          <a:prstGeom prst="rect">
            <a:avLst/>
          </a:prstGeom>
        </p:spPr>
        <p:txBody>
          <a:bodyPr lIns="0" tIns="0" rIns="0" bIns="0" rtlCol="0" anchor="t">
            <a:spAutoFit/>
          </a:bodyPr>
          <a:lstStyle/>
          <a:p>
            <a:pPr algn="ctr">
              <a:lnSpc>
                <a:spcPts val="3212"/>
              </a:lnSpc>
            </a:pPr>
            <a:r>
              <a:rPr lang="en-US" sz="2294">
                <a:solidFill>
                  <a:srgbClr val="E28126"/>
                </a:solidFill>
                <a:latin typeface="Canva Sans"/>
              </a:rPr>
              <a:t>email</a:t>
            </a:r>
          </a:p>
        </p:txBody>
      </p:sp>
      <p:sp>
        <p:nvSpPr>
          <p:cNvPr id="7" name="TextBox 7"/>
          <p:cNvSpPr txBox="1"/>
          <p:nvPr/>
        </p:nvSpPr>
        <p:spPr>
          <a:xfrm>
            <a:off x="5560775" y="7866295"/>
            <a:ext cx="2744896" cy="389394"/>
          </a:xfrm>
          <a:prstGeom prst="rect">
            <a:avLst/>
          </a:prstGeom>
        </p:spPr>
        <p:txBody>
          <a:bodyPr lIns="0" tIns="0" rIns="0" bIns="0" rtlCol="0" anchor="t">
            <a:spAutoFit/>
          </a:bodyPr>
          <a:lstStyle/>
          <a:p>
            <a:pPr algn="ctr">
              <a:lnSpc>
                <a:spcPts val="3212"/>
              </a:lnSpc>
            </a:pPr>
            <a:r>
              <a:rPr lang="en-US" sz="2294">
                <a:solidFill>
                  <a:srgbClr val="E28126"/>
                </a:solidFill>
                <a:latin typeface="Canva Sans"/>
              </a:rPr>
              <a:t>phone</a:t>
            </a: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E28126"/>
                </a:solidFill>
                <a:latin typeface="Canva Sans"/>
              </a:rPr>
              <a:t>Calle Cualquiera 123, Cualquier Lugar</a:t>
            </a:r>
          </a:p>
        </p:txBody>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3" name="Picture 22">
            <a:extLst>
              <a:ext uri="{FF2B5EF4-FFF2-40B4-BE49-F238E27FC236}">
                <a16:creationId xmlns:a16="http://schemas.microsoft.com/office/drawing/2014/main" id="{F6DC998D-14B4-9EFF-465A-1227A3507A7D}"/>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3314772" y="1183311"/>
            <a:ext cx="4797318" cy="1128211"/>
          </a:xfrm>
          <a:prstGeom prst="rect">
            <a:avLst/>
          </a:prstGeom>
        </p:spPr>
      </p:pic>
      <p:sp>
        <p:nvSpPr>
          <p:cNvPr id="24" name="TextBox 23">
            <a:extLst>
              <a:ext uri="{FF2B5EF4-FFF2-40B4-BE49-F238E27FC236}">
                <a16:creationId xmlns:a16="http://schemas.microsoft.com/office/drawing/2014/main" id="{B4341B8B-2BF5-666F-D857-B75B18C8253E}"/>
              </a:ext>
            </a:extLst>
          </p:cNvPr>
          <p:cNvSpPr txBox="1"/>
          <p:nvPr/>
        </p:nvSpPr>
        <p:spPr>
          <a:xfrm>
            <a:off x="5601660" y="8402148"/>
            <a:ext cx="3743694" cy="584775"/>
          </a:xfrm>
          <a:prstGeom prst="rect">
            <a:avLst/>
          </a:prstGeom>
          <a:noFill/>
        </p:spPr>
        <p:txBody>
          <a:bodyPr wrap="square" rtlCol="0">
            <a:spAutoFit/>
          </a:bodyPr>
          <a:lstStyle/>
          <a:p>
            <a:r>
              <a:rPr lang="en-US" sz="3200" dirty="0"/>
              <a:t>+1-614-401-9667</a:t>
            </a:r>
          </a:p>
        </p:txBody>
      </p:sp>
      <p:sp>
        <p:nvSpPr>
          <p:cNvPr id="25" name="TextBox 24">
            <a:extLst>
              <a:ext uri="{FF2B5EF4-FFF2-40B4-BE49-F238E27FC236}">
                <a16:creationId xmlns:a16="http://schemas.microsoft.com/office/drawing/2014/main" id="{A7E91EA9-20EE-7FA8-163F-5AFFB3627682}"/>
              </a:ext>
            </a:extLst>
          </p:cNvPr>
          <p:cNvSpPr txBox="1"/>
          <p:nvPr/>
        </p:nvSpPr>
        <p:spPr>
          <a:xfrm>
            <a:off x="9363902" y="8364117"/>
            <a:ext cx="3950870" cy="584775"/>
          </a:xfrm>
          <a:prstGeom prst="rect">
            <a:avLst/>
          </a:prstGeom>
          <a:noFill/>
        </p:spPr>
        <p:txBody>
          <a:bodyPr wrap="square" rtlCol="0">
            <a:spAutoFit/>
          </a:bodyPr>
          <a:lstStyle/>
          <a:p>
            <a:r>
              <a:rPr lang="en-US" sz="3200" dirty="0"/>
              <a:t>ck@nexcorr.com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997E45A1-F51D-A9A0-1809-DF306D24929A}"/>
              </a:ext>
            </a:extLst>
          </p:cNvPr>
          <p:cNvSpPr txBox="1"/>
          <p:nvPr/>
        </p:nvSpPr>
        <p:spPr>
          <a:xfrm>
            <a:off x="1469701" y="800100"/>
            <a:ext cx="10798499"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Importance of Corrosion Monitoring</a:t>
            </a:r>
          </a:p>
        </p:txBody>
      </p:sp>
      <p:sp>
        <p:nvSpPr>
          <p:cNvPr id="5" name="Rectangle 3">
            <a:extLst>
              <a:ext uri="{FF2B5EF4-FFF2-40B4-BE49-F238E27FC236}">
                <a16:creationId xmlns:a16="http://schemas.microsoft.com/office/drawing/2014/main" id="{2A254744-DD54-6468-32C7-8F7E050540F7}"/>
              </a:ext>
            </a:extLst>
          </p:cNvPr>
          <p:cNvSpPr txBox="1">
            <a:spLocks noChangeArrowheads="1"/>
          </p:cNvSpPr>
          <p:nvPr/>
        </p:nvSpPr>
        <p:spPr>
          <a:xfrm>
            <a:off x="1469700" y="1866900"/>
            <a:ext cx="13160699" cy="7239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Aft>
                <a:spcPts val="600"/>
              </a:spcAft>
            </a:pPr>
            <a:r>
              <a:rPr lang="en-US" sz="3600" b="1" dirty="0">
                <a:latin typeface="Arial" panose="020B0604020202020204" pitchFamily="34" charset="0"/>
                <a:cs typeface="Arial" panose="020B0604020202020204" pitchFamily="34" charset="0"/>
              </a:rPr>
              <a:t>For a safe and efficient operation of pipelines, corrosion must be monitored.</a:t>
            </a:r>
          </a:p>
          <a:p>
            <a:pPr marL="109728" indent="0">
              <a:buFont typeface="Arial" panose="020B0604020202020204" pitchFamily="34" charset="0"/>
              <a:buNone/>
            </a:pPr>
            <a:endParaRPr lang="en-US" sz="3600"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Functions of corrosion monitoring</a:t>
            </a:r>
          </a:p>
          <a:p>
            <a:pPr lvl="1">
              <a:lnSpc>
                <a:spcPct val="150000"/>
              </a:lnSpc>
              <a:buFont typeface="Wingdings" panose="05000000000000000000" pitchFamily="2" charset="2"/>
              <a:buChar char="ü"/>
            </a:pPr>
            <a:r>
              <a:rPr lang="en-US" sz="3200" dirty="0">
                <a:latin typeface="Arial" panose="020B0604020202020204" pitchFamily="34" charset="0"/>
                <a:cs typeface="Arial" panose="020B0604020202020204" pitchFamily="34" charset="0"/>
              </a:rPr>
              <a:t>Detection of corrosion problems</a:t>
            </a:r>
          </a:p>
          <a:p>
            <a:pPr lvl="1">
              <a:lnSpc>
                <a:spcPct val="150000"/>
              </a:lnSpc>
              <a:buFont typeface="Wingdings" panose="05000000000000000000" pitchFamily="2" charset="2"/>
              <a:buChar char="ü"/>
            </a:pPr>
            <a:r>
              <a:rPr lang="en-US" sz="3200" dirty="0">
                <a:latin typeface="Arial" panose="020B0604020202020204" pitchFamily="34" charset="0"/>
                <a:cs typeface="Arial" panose="020B0604020202020204" pitchFamily="34" charset="0"/>
              </a:rPr>
              <a:t>Control of the effectiveness of the corrosion protection (inhibition protection) </a:t>
            </a:r>
          </a:p>
          <a:p>
            <a:pPr lvl="1">
              <a:lnSpc>
                <a:spcPct val="150000"/>
              </a:lnSpc>
              <a:buFont typeface="Wingdings" panose="05000000000000000000" pitchFamily="2" charset="2"/>
              <a:buChar char="ü"/>
            </a:pPr>
            <a:r>
              <a:rPr lang="en-US" sz="3200" dirty="0">
                <a:latin typeface="Arial" panose="020B0604020202020204" pitchFamily="34" charset="0"/>
                <a:cs typeface="Arial" panose="020B0604020202020204" pitchFamily="34" charset="0"/>
              </a:rPr>
              <a:t>Estimation of the inspection/maintenance requirements  </a:t>
            </a:r>
          </a:p>
          <a:p>
            <a:pPr lvl="1">
              <a:lnSpc>
                <a:spcPct val="150000"/>
              </a:lnSpc>
              <a:buFont typeface="Wingdings" panose="05000000000000000000" pitchFamily="2" charset="2"/>
              <a:buChar char="ü"/>
            </a:pPr>
            <a:r>
              <a:rPr lang="en-US" sz="3200" dirty="0">
                <a:latin typeface="Arial" panose="020B0604020202020204" pitchFamily="34" charset="0"/>
                <a:cs typeface="Arial" panose="020B0604020202020204" pitchFamily="34" charset="0"/>
              </a:rPr>
              <a:t>Estimation of the useful service life</a:t>
            </a:r>
          </a:p>
        </p:txBody>
      </p:sp>
    </p:spTree>
    <p:extLst>
      <p:ext uri="{BB962C8B-B14F-4D97-AF65-F5344CB8AC3E}">
        <p14:creationId xmlns:p14="http://schemas.microsoft.com/office/powerpoint/2010/main" val="201425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0EA0D4A4-B6A2-AE8D-B9B3-8887B591573C}"/>
              </a:ext>
            </a:extLst>
          </p:cNvPr>
          <p:cNvSpPr txBox="1"/>
          <p:nvPr/>
        </p:nvSpPr>
        <p:spPr>
          <a:xfrm>
            <a:off x="1469701" y="800100"/>
            <a:ext cx="10798499"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Corrosion Monitoring Techniques</a:t>
            </a:r>
          </a:p>
        </p:txBody>
      </p:sp>
      <p:sp>
        <p:nvSpPr>
          <p:cNvPr id="5" name="Rectangle 3">
            <a:extLst>
              <a:ext uri="{FF2B5EF4-FFF2-40B4-BE49-F238E27FC236}">
                <a16:creationId xmlns:a16="http://schemas.microsoft.com/office/drawing/2014/main" id="{017A064A-4735-3A23-2D15-5ED7C035396C}"/>
              </a:ext>
            </a:extLst>
          </p:cNvPr>
          <p:cNvSpPr>
            <a:spLocks noChangeArrowheads="1"/>
          </p:cNvSpPr>
          <p:nvPr/>
        </p:nvSpPr>
        <p:spPr bwMode="auto">
          <a:xfrm>
            <a:off x="1295401" y="2235712"/>
            <a:ext cx="10668000" cy="7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sz="3600" dirty="0">
                <a:latin typeface="Arial" panose="020B0604020202020204" pitchFamily="34" charset="0"/>
                <a:cs typeface="Arial" panose="020B0604020202020204" pitchFamily="34" charset="0"/>
              </a:rPr>
              <a:t>Classification based on the physical principles of the technique:</a:t>
            </a:r>
          </a:p>
          <a:p>
            <a:pPr marL="0" indent="0">
              <a:buNone/>
            </a:pPr>
            <a:endParaRPr lang="en-US"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Metal Loss Techniques:</a:t>
            </a:r>
          </a:p>
          <a:p>
            <a:pPr lvl="2"/>
            <a:r>
              <a:rPr lang="en-US" sz="3200" dirty="0">
                <a:latin typeface="Arial" panose="020B0604020202020204" pitchFamily="34" charset="0"/>
                <a:cs typeface="Arial" panose="020B0604020202020204" pitchFamily="34" charset="0"/>
              </a:rPr>
              <a:t>Weight-loss Coupons, Electrical Resistance (ER) </a:t>
            </a:r>
          </a:p>
          <a:p>
            <a:pPr lvl="1"/>
            <a:r>
              <a:rPr lang="en-US" sz="3200" dirty="0">
                <a:latin typeface="Arial" panose="020B0604020202020204" pitchFamily="34" charset="0"/>
                <a:cs typeface="Arial" panose="020B0604020202020204" pitchFamily="34" charset="0"/>
              </a:rPr>
              <a:t>Electrochemical Techniques</a:t>
            </a:r>
          </a:p>
          <a:p>
            <a:pPr lvl="2"/>
            <a:r>
              <a:rPr lang="en-US" sz="3200" dirty="0">
                <a:latin typeface="Arial" panose="020B0604020202020204" pitchFamily="34" charset="0"/>
                <a:cs typeface="Arial" panose="020B0604020202020204" pitchFamily="34" charset="0"/>
              </a:rPr>
              <a:t>LPR, EIS, ECN</a:t>
            </a:r>
          </a:p>
          <a:p>
            <a:pPr lvl="1"/>
            <a:r>
              <a:rPr lang="en-US" sz="3200" dirty="0">
                <a:latin typeface="Arial" panose="020B0604020202020204" pitchFamily="34" charset="0"/>
                <a:cs typeface="Arial" panose="020B0604020202020204" pitchFamily="34" charset="0"/>
              </a:rPr>
              <a:t>Ultrasound </a:t>
            </a:r>
          </a:p>
          <a:p>
            <a:pPr lvl="1"/>
            <a:r>
              <a:rPr lang="en-US" sz="3200" dirty="0">
                <a:latin typeface="Arial" panose="020B0604020202020204" pitchFamily="34" charset="0"/>
                <a:cs typeface="Arial" panose="020B0604020202020204" pitchFamily="34" charset="0"/>
              </a:rPr>
              <a:t>FSM </a:t>
            </a:r>
          </a:p>
        </p:txBody>
      </p:sp>
      <p:sp>
        <p:nvSpPr>
          <p:cNvPr id="6" name="Rectangle 5">
            <a:extLst>
              <a:ext uri="{FF2B5EF4-FFF2-40B4-BE49-F238E27FC236}">
                <a16:creationId xmlns:a16="http://schemas.microsoft.com/office/drawing/2014/main" id="{96E178DF-84B4-BCC3-B335-EE87EC25C573}"/>
              </a:ext>
            </a:extLst>
          </p:cNvPr>
          <p:cNvSpPr/>
          <p:nvPr/>
        </p:nvSpPr>
        <p:spPr>
          <a:xfrm>
            <a:off x="2239067" y="4531937"/>
            <a:ext cx="9259766" cy="581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pic>
        <p:nvPicPr>
          <p:cNvPr id="7" name="Picture 5" descr="cpns&amp;hldrs.jpg">
            <a:extLst>
              <a:ext uri="{FF2B5EF4-FFF2-40B4-BE49-F238E27FC236}">
                <a16:creationId xmlns:a16="http://schemas.microsoft.com/office/drawing/2014/main" id="{C6C274F8-785E-A4B7-083E-AEEDC7AD219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a:xfrm>
            <a:off x="12605122" y="2191152"/>
            <a:ext cx="4382716" cy="29218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6D5847EA-4AB9-4756-B813-FF3AF7736172}"/>
              </a:ext>
            </a:extLst>
          </p:cNvPr>
          <p:cNvSpPr txBox="1"/>
          <p:nvPr/>
        </p:nvSpPr>
        <p:spPr>
          <a:xfrm>
            <a:off x="13258802" y="5193089"/>
            <a:ext cx="3352798" cy="400110"/>
          </a:xfrm>
          <a:prstGeom prst="rect">
            <a:avLst/>
          </a:prstGeom>
          <a:noFill/>
        </p:spPr>
        <p:txBody>
          <a:bodyPr wrap="square" rtlCol="0">
            <a:spAutoFit/>
          </a:bodyPr>
          <a:lstStyle/>
          <a:p>
            <a:r>
              <a:rPr lang="en-US" sz="2000" dirty="0"/>
              <a:t>Courtesy by Metal Samples</a:t>
            </a:r>
          </a:p>
        </p:txBody>
      </p:sp>
    </p:spTree>
    <p:extLst>
      <p:ext uri="{BB962C8B-B14F-4D97-AF65-F5344CB8AC3E}">
        <p14:creationId xmlns:p14="http://schemas.microsoft.com/office/powerpoint/2010/main" val="412816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D101ED3E-2C70-47F5-0200-84CF1A68B419}"/>
              </a:ext>
            </a:extLst>
          </p:cNvPr>
          <p:cNvSpPr txBox="1"/>
          <p:nvPr/>
        </p:nvSpPr>
        <p:spPr>
          <a:xfrm>
            <a:off x="1469701" y="800100"/>
            <a:ext cx="10798499"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Weight-Loss Coupon Technique</a:t>
            </a:r>
          </a:p>
        </p:txBody>
      </p:sp>
      <p:sp>
        <p:nvSpPr>
          <p:cNvPr id="7" name="Rectangle 2">
            <a:extLst>
              <a:ext uri="{FF2B5EF4-FFF2-40B4-BE49-F238E27FC236}">
                <a16:creationId xmlns:a16="http://schemas.microsoft.com/office/drawing/2014/main" id="{EC975C3A-3D9C-03ED-B3A7-AD3D0924C6E9}"/>
              </a:ext>
            </a:extLst>
          </p:cNvPr>
          <p:cNvSpPr txBox="1">
            <a:spLocks noChangeArrowheads="1"/>
          </p:cNvSpPr>
          <p:nvPr/>
        </p:nvSpPr>
        <p:spPr>
          <a:xfrm>
            <a:off x="1596847" y="2253302"/>
            <a:ext cx="9071153" cy="28901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3200" b="1" dirty="0">
                <a:latin typeface="Arial" panose="020B0604020202020204" pitchFamily="34" charset="0"/>
                <a:cs typeface="Arial" panose="020B0604020202020204" pitchFamily="34" charset="0"/>
              </a:rPr>
              <a:t>ADVANTAGES</a:t>
            </a:r>
          </a:p>
          <a:p>
            <a:r>
              <a:rPr lang="en-US" dirty="0">
                <a:latin typeface="Arial" panose="020B0604020202020204" pitchFamily="34" charset="0"/>
                <a:cs typeface="Arial" panose="020B0604020202020204" pitchFamily="34" charset="0"/>
              </a:rPr>
              <a:t>Relatively inexpensive</a:t>
            </a:r>
          </a:p>
          <a:p>
            <a:r>
              <a:rPr lang="en-US" dirty="0">
                <a:latin typeface="Arial" panose="020B0604020202020204" pitchFamily="34" charset="0"/>
                <a:cs typeface="Arial" panose="020B0604020202020204" pitchFamily="34" charset="0"/>
              </a:rPr>
              <a:t>Simple to use</a:t>
            </a:r>
          </a:p>
          <a:p>
            <a:r>
              <a:rPr lang="en-US" dirty="0">
                <a:latin typeface="Arial" panose="020B0604020202020204" pitchFamily="34" charset="0"/>
                <a:cs typeface="Arial" panose="020B0604020202020204" pitchFamily="34" charset="0"/>
              </a:rPr>
              <a:t>Usable in any environmental Conditions</a:t>
            </a:r>
          </a:p>
          <a:p>
            <a:r>
              <a:rPr lang="en-US" dirty="0">
                <a:solidFill>
                  <a:srgbClr val="FF0000"/>
                </a:solidFill>
                <a:latin typeface="Arial" panose="020B0604020202020204" pitchFamily="34" charset="0"/>
                <a:cs typeface="Arial" panose="020B0604020202020204" pitchFamily="34" charset="0"/>
              </a:rPr>
              <a:t>Suitable for the detection of localized corrosion.</a:t>
            </a:r>
          </a:p>
          <a:p>
            <a:endParaRPr lang="en-US" sz="3200" dirty="0">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12C6FBFF-F553-A11C-58FF-884F7569D621}"/>
              </a:ext>
            </a:extLst>
          </p:cNvPr>
          <p:cNvSpPr txBox="1">
            <a:spLocks noChangeArrowheads="1"/>
          </p:cNvSpPr>
          <p:nvPr/>
        </p:nvSpPr>
        <p:spPr>
          <a:xfrm>
            <a:off x="1469701" y="4914900"/>
            <a:ext cx="10036499" cy="5029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90000"/>
              </a:lnSpc>
              <a:buFontTx/>
              <a:buNone/>
            </a:pPr>
            <a:endParaRPr lang="en-US" sz="3200" dirty="0">
              <a:latin typeface="Arial" panose="020B0604020202020204" pitchFamily="34" charset="0"/>
              <a:cs typeface="Arial" panose="020B0604020202020204" pitchFamily="34" charset="0"/>
            </a:endParaRPr>
          </a:p>
          <a:p>
            <a:pPr>
              <a:lnSpc>
                <a:spcPct val="90000"/>
              </a:lnSpc>
              <a:buFontTx/>
              <a:buNone/>
            </a:pPr>
            <a:r>
              <a:rPr lang="en-US" sz="3200" b="1" dirty="0">
                <a:latin typeface="Arial" panose="020B0604020202020204" pitchFamily="34" charset="0"/>
                <a:cs typeface="Arial" panose="020B0604020202020204" pitchFamily="34" charset="0"/>
              </a:rPr>
              <a:t>DISADVANTAGES</a:t>
            </a:r>
          </a:p>
          <a:p>
            <a:pPr>
              <a:lnSpc>
                <a:spcPct val="90000"/>
              </a:lnSpc>
            </a:pPr>
            <a:r>
              <a:rPr lang="en-US" sz="2800" dirty="0">
                <a:latin typeface="Arial" panose="020B0604020202020204" pitchFamily="34" charset="0"/>
                <a:cs typeface="Arial" panose="020B0604020202020204" pitchFamily="34" charset="0"/>
              </a:rPr>
              <a:t>Integrates corrosion over period of exposure.</a:t>
            </a:r>
          </a:p>
          <a:p>
            <a:pPr>
              <a:lnSpc>
                <a:spcPct val="90000"/>
              </a:lnSpc>
            </a:pPr>
            <a:r>
              <a:rPr lang="en-US" sz="2800" dirty="0">
                <a:latin typeface="Arial" panose="020B0604020202020204" pitchFamily="34" charset="0"/>
                <a:cs typeface="Arial" panose="020B0604020202020204" pitchFamily="34" charset="0"/>
              </a:rPr>
              <a:t>High corrosion rates for short periods of time cannot be detectable. </a:t>
            </a:r>
          </a:p>
          <a:p>
            <a:pPr>
              <a:lnSpc>
                <a:spcPct val="90000"/>
              </a:lnSpc>
            </a:pPr>
            <a:r>
              <a:rPr lang="en-US" sz="2800" dirty="0">
                <a:latin typeface="Arial" panose="020B0604020202020204" pitchFamily="34" charset="0"/>
                <a:cs typeface="Arial" panose="020B0604020202020204" pitchFamily="34" charset="0"/>
              </a:rPr>
              <a:t>The effects of corrosion dynamics can not be isolated.</a:t>
            </a:r>
          </a:p>
          <a:p>
            <a:pPr>
              <a:lnSpc>
                <a:spcPct val="90000"/>
              </a:lnSpc>
            </a:pPr>
            <a:r>
              <a:rPr lang="en-US" sz="2800" dirty="0">
                <a:solidFill>
                  <a:srgbClr val="FF0000"/>
                </a:solidFill>
                <a:latin typeface="Arial" panose="020B0604020202020204" pitchFamily="34" charset="0"/>
                <a:cs typeface="Arial" panose="020B0604020202020204" pitchFamily="34" charset="0"/>
              </a:rPr>
              <a:t>Cannot be used for continuous in-situ monitoring. </a:t>
            </a:r>
          </a:p>
          <a:p>
            <a:pPr>
              <a:lnSpc>
                <a:spcPct val="90000"/>
              </a:lnSpc>
            </a:pPr>
            <a:r>
              <a:rPr lang="en-US" sz="2800" dirty="0">
                <a:solidFill>
                  <a:srgbClr val="FF0000"/>
                </a:solidFill>
                <a:latin typeface="Arial" panose="020B0604020202020204" pitchFamily="34" charset="0"/>
                <a:cs typeface="Arial" panose="020B0604020202020204" pitchFamily="34" charset="0"/>
              </a:rPr>
              <a:t>Measurement requires long exposure time (90 days).</a:t>
            </a:r>
          </a:p>
          <a:p>
            <a:pPr>
              <a:lnSpc>
                <a:spcPct val="90000"/>
              </a:lnSpc>
            </a:pPr>
            <a:endParaRPr lang="en-US" sz="3200" dirty="0">
              <a:latin typeface="Arial" panose="020B0604020202020204" pitchFamily="34" charset="0"/>
              <a:cs typeface="Arial" panose="020B0604020202020204" pitchFamily="34" charset="0"/>
            </a:endParaRPr>
          </a:p>
          <a:p>
            <a:pPr>
              <a:lnSpc>
                <a:spcPct val="90000"/>
              </a:lnSpc>
            </a:pPr>
            <a:endParaRPr lang="en-US" sz="3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CC71E75-A3AC-A643-94AE-53B4941D8796}"/>
              </a:ext>
            </a:extLst>
          </p:cNvPr>
          <p:cNvSpPr txBox="1"/>
          <p:nvPr/>
        </p:nvSpPr>
        <p:spPr>
          <a:xfrm>
            <a:off x="13182600" y="8774713"/>
            <a:ext cx="3368021"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Pitting Corrosion</a:t>
            </a:r>
          </a:p>
        </p:txBody>
      </p:sp>
      <p:pic>
        <p:nvPicPr>
          <p:cNvPr id="10" name="Picture 9">
            <a:extLst>
              <a:ext uri="{FF2B5EF4-FFF2-40B4-BE49-F238E27FC236}">
                <a16:creationId xmlns:a16="http://schemas.microsoft.com/office/drawing/2014/main" id="{49F551F3-A1E5-BB51-D5B1-41BDF63F269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480769" y="1845262"/>
            <a:ext cx="2944933" cy="2917237"/>
          </a:xfrm>
          <a:prstGeom prst="rect">
            <a:avLst/>
          </a:prstGeom>
        </p:spPr>
      </p:pic>
      <p:pic>
        <p:nvPicPr>
          <p:cNvPr id="11" name="Picture 10">
            <a:extLst>
              <a:ext uri="{FF2B5EF4-FFF2-40B4-BE49-F238E27FC236}">
                <a16:creationId xmlns:a16="http://schemas.microsoft.com/office/drawing/2014/main" id="{08326C6E-4A83-2455-3247-543C77C282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42684" y="1664434"/>
            <a:ext cx="3188010" cy="3479066"/>
          </a:xfrm>
          <a:prstGeom prst="rect">
            <a:avLst/>
          </a:prstGeom>
        </p:spPr>
      </p:pic>
      <p:pic>
        <p:nvPicPr>
          <p:cNvPr id="12" name="Picture 7">
            <a:extLst>
              <a:ext uri="{FF2B5EF4-FFF2-40B4-BE49-F238E27FC236}">
                <a16:creationId xmlns:a16="http://schemas.microsoft.com/office/drawing/2014/main" id="{9A70D664-C34B-48B8-0ED2-A337FD2DEC4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506200" y="5302524"/>
            <a:ext cx="6111515" cy="343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7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3D655AB6-5B6D-7365-6C00-8231D8734E69}"/>
              </a:ext>
            </a:extLst>
          </p:cNvPr>
          <p:cNvSpPr txBox="1"/>
          <p:nvPr/>
        </p:nvSpPr>
        <p:spPr>
          <a:xfrm>
            <a:off x="1469701" y="800100"/>
            <a:ext cx="12093899" cy="830997"/>
          </a:xfrm>
          <a:prstGeom prst="rect">
            <a:avLst/>
          </a:prstGeom>
          <a:noFill/>
        </p:spPr>
        <p:txBody>
          <a:bodyPr wrap="square" rtlCol="0">
            <a:spAutoFit/>
          </a:bodyPr>
          <a:lstStyle/>
          <a:p>
            <a:r>
              <a:rPr lang="en-US" sz="4800" b="1" dirty="0">
                <a:solidFill>
                  <a:srgbClr val="FF99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Electrical Resistance (ER) </a:t>
            </a:r>
            <a:r>
              <a:rPr lang="en-US" sz="4800" b="1" dirty="0">
                <a:solidFill>
                  <a:srgbClr val="FF9900"/>
                </a:solidFill>
                <a:latin typeface="Arial" panose="020B0604020202020204" pitchFamily="34" charset="0"/>
                <a:cs typeface="Arial" panose="020B0604020202020204" pitchFamily="34" charset="0"/>
              </a:rPr>
              <a:t>Technique</a:t>
            </a:r>
          </a:p>
        </p:txBody>
      </p:sp>
      <p:sp>
        <p:nvSpPr>
          <p:cNvPr id="5" name="Rectangle 2">
            <a:extLst>
              <a:ext uri="{FF2B5EF4-FFF2-40B4-BE49-F238E27FC236}">
                <a16:creationId xmlns:a16="http://schemas.microsoft.com/office/drawing/2014/main" id="{688A6CD8-CE13-7161-D058-6DDC58CE1B05}"/>
              </a:ext>
            </a:extLst>
          </p:cNvPr>
          <p:cNvSpPr txBox="1">
            <a:spLocks noChangeArrowheads="1"/>
          </p:cNvSpPr>
          <p:nvPr/>
        </p:nvSpPr>
        <p:spPr>
          <a:xfrm>
            <a:off x="1460176" y="2064206"/>
            <a:ext cx="9557529" cy="2096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3200" b="1" dirty="0">
                <a:latin typeface="Arial" panose="020B0604020202020204" pitchFamily="34" charset="0"/>
                <a:cs typeface="Arial" panose="020B0604020202020204" pitchFamily="34" charset="0"/>
              </a:rPr>
              <a:t>ADVANTAGES</a:t>
            </a:r>
          </a:p>
          <a:p>
            <a:r>
              <a:rPr lang="en-US" sz="3200" dirty="0">
                <a:latin typeface="Arial" panose="020B0604020202020204" pitchFamily="34" charset="0"/>
                <a:cs typeface="Arial" panose="020B0604020202020204" pitchFamily="34" charset="0"/>
              </a:rPr>
              <a:t>Can be used in any environment.</a:t>
            </a:r>
          </a:p>
          <a:p>
            <a:r>
              <a:rPr lang="en-US" sz="3200" dirty="0">
                <a:latin typeface="Arial" panose="020B0604020202020204" pitchFamily="34" charset="0"/>
                <a:cs typeface="Arial" panose="020B0604020202020204" pitchFamily="34" charset="0"/>
              </a:rPr>
              <a:t>Changes in corrosion rate can be detected.</a:t>
            </a:r>
          </a:p>
          <a:p>
            <a:r>
              <a:rPr lang="en-US" sz="3200" dirty="0">
                <a:solidFill>
                  <a:srgbClr val="C00000"/>
                </a:solidFill>
                <a:latin typeface="Arial" panose="020B0604020202020204" pitchFamily="34" charset="0"/>
                <a:cs typeface="Arial" panose="020B0604020202020204" pitchFamily="34" charset="0"/>
              </a:rPr>
              <a:t>Continuous monitoring is possible.</a:t>
            </a:r>
          </a:p>
          <a:p>
            <a:r>
              <a:rPr lang="en-US" sz="3200" dirty="0">
                <a:latin typeface="Arial" panose="020B0604020202020204" pitchFamily="34" charset="0"/>
                <a:cs typeface="Arial" panose="020B0604020202020204" pitchFamily="34" charset="0"/>
              </a:rPr>
              <a:t>Much faster response than coupons.</a:t>
            </a:r>
          </a:p>
          <a:p>
            <a:pPr>
              <a:buFontTx/>
              <a:buNone/>
            </a:pPr>
            <a:endParaRPr lang="en-US" sz="3200" dirty="0">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257D0A9C-E160-137F-1CB2-C43327BEC714}"/>
              </a:ext>
            </a:extLst>
          </p:cNvPr>
          <p:cNvSpPr txBox="1">
            <a:spLocks noChangeArrowheads="1"/>
          </p:cNvSpPr>
          <p:nvPr/>
        </p:nvSpPr>
        <p:spPr>
          <a:xfrm>
            <a:off x="1295401" y="5324800"/>
            <a:ext cx="11430000" cy="356361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90000"/>
              </a:lnSpc>
              <a:spcAft>
                <a:spcPts val="600"/>
              </a:spcAft>
              <a:buFontTx/>
              <a:buNone/>
            </a:pPr>
            <a:r>
              <a:rPr lang="en-US" sz="3200" b="1" dirty="0">
                <a:latin typeface="Arial" panose="020B0604020202020204" pitchFamily="34" charset="0"/>
                <a:cs typeface="Arial" panose="020B0604020202020204" pitchFamily="34" charset="0"/>
              </a:rPr>
              <a:t>DISADVANTAGES</a:t>
            </a:r>
          </a:p>
          <a:p>
            <a:pPr>
              <a:lnSpc>
                <a:spcPct val="90000"/>
              </a:lnSpc>
              <a:spcAft>
                <a:spcPts val="600"/>
              </a:spcAft>
            </a:pPr>
            <a:r>
              <a:rPr lang="en-US" sz="3200" dirty="0">
                <a:latin typeface="Arial" panose="020B0604020202020204" pitchFamily="34" charset="0"/>
                <a:cs typeface="Arial" panose="020B0604020202020204" pitchFamily="34" charset="0"/>
              </a:rPr>
              <a:t>Element life is inversely proportional to sensitivity.</a:t>
            </a:r>
          </a:p>
          <a:p>
            <a:pPr>
              <a:lnSpc>
                <a:spcPct val="90000"/>
              </a:lnSpc>
              <a:spcAft>
                <a:spcPts val="600"/>
              </a:spcAft>
            </a:pPr>
            <a:r>
              <a:rPr lang="en-US" sz="3200" dirty="0">
                <a:latin typeface="Arial" panose="020B0604020202020204" pitchFamily="34" charset="0"/>
                <a:cs typeface="Arial" panose="020B0604020202020204" pitchFamily="34" charset="0"/>
              </a:rPr>
              <a:t>Conductive deposits (e.g. iron sulfide or carbonaceous material) on the sensor elements obviously distort the readings for corrosion rate. </a:t>
            </a:r>
          </a:p>
          <a:p>
            <a:pPr>
              <a:lnSpc>
                <a:spcPct val="90000"/>
              </a:lnSpc>
              <a:spcAft>
                <a:spcPts val="600"/>
              </a:spcAft>
            </a:pPr>
            <a:r>
              <a:rPr lang="en-US" sz="3200" dirty="0">
                <a:latin typeface="Arial" panose="020B0604020202020204" pitchFamily="34" charset="0"/>
                <a:cs typeface="Arial" panose="020B0604020202020204" pitchFamily="34" charset="0"/>
              </a:rPr>
              <a:t>Sensitive to dynamic temperature changes</a:t>
            </a:r>
          </a:p>
          <a:p>
            <a:pPr>
              <a:lnSpc>
                <a:spcPct val="90000"/>
              </a:lnSpc>
              <a:spcAft>
                <a:spcPts val="600"/>
              </a:spcAft>
            </a:pPr>
            <a:r>
              <a:rPr lang="en-US" sz="3200" dirty="0">
                <a:solidFill>
                  <a:srgbClr val="C00000"/>
                </a:solidFill>
                <a:latin typeface="Arial" panose="020B0604020202020204" pitchFamily="34" charset="0"/>
                <a:cs typeface="Arial" panose="020B0604020202020204" pitchFamily="34" charset="0"/>
              </a:rPr>
              <a:t>Not suitable for the detection of localized corrosion.</a:t>
            </a:r>
          </a:p>
          <a:p>
            <a:pPr>
              <a:lnSpc>
                <a:spcPct val="90000"/>
              </a:lnSpc>
              <a:spcAft>
                <a:spcPts val="600"/>
              </a:spcAft>
            </a:pPr>
            <a:endParaRPr lang="en-US" sz="32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F2776DD-8FB9-A9F9-BF82-C2FD8B38ABB6}"/>
              </a:ext>
            </a:extLst>
          </p:cNvPr>
          <p:cNvGrpSpPr/>
          <p:nvPr/>
        </p:nvGrpSpPr>
        <p:grpSpPr>
          <a:xfrm>
            <a:off x="12703499" y="2703160"/>
            <a:ext cx="4114800" cy="1900108"/>
            <a:chOff x="1137556" y="1382487"/>
            <a:chExt cx="2514600" cy="1143000"/>
          </a:xfrm>
        </p:grpSpPr>
        <p:sp>
          <p:nvSpPr>
            <p:cNvPr id="8" name="Rectangle 5">
              <a:extLst>
                <a:ext uri="{FF2B5EF4-FFF2-40B4-BE49-F238E27FC236}">
                  <a16:creationId xmlns:a16="http://schemas.microsoft.com/office/drawing/2014/main" id="{79B40829-170D-F0D6-7F38-A71AC6FC3A14}"/>
                </a:ext>
              </a:extLst>
            </p:cNvPr>
            <p:cNvSpPr>
              <a:spLocks noChangeArrowheads="1"/>
            </p:cNvSpPr>
            <p:nvPr/>
          </p:nvSpPr>
          <p:spPr bwMode="auto">
            <a:xfrm>
              <a:off x="1137556" y="1382487"/>
              <a:ext cx="2514600" cy="1143000"/>
            </a:xfrm>
            <a:prstGeom prst="rect">
              <a:avLst/>
            </a:prstGeom>
            <a:solidFill>
              <a:srgbClr val="FF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p>
          </p:txBody>
        </p:sp>
        <p:sp>
          <p:nvSpPr>
            <p:cNvPr id="9" name="Rectangle 6">
              <a:extLst>
                <a:ext uri="{FF2B5EF4-FFF2-40B4-BE49-F238E27FC236}">
                  <a16:creationId xmlns:a16="http://schemas.microsoft.com/office/drawing/2014/main" id="{2A879282-3363-0C3F-3458-ADF6F2315DF4}"/>
                </a:ext>
              </a:extLst>
            </p:cNvPr>
            <p:cNvSpPr>
              <a:spLocks noChangeArrowheads="1"/>
            </p:cNvSpPr>
            <p:nvPr/>
          </p:nvSpPr>
          <p:spPr bwMode="auto">
            <a:xfrm>
              <a:off x="1366156" y="1687287"/>
              <a:ext cx="2057400" cy="6096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p>
          </p:txBody>
        </p:sp>
        <p:sp>
          <p:nvSpPr>
            <p:cNvPr id="10" name="Line 7">
              <a:extLst>
                <a:ext uri="{FF2B5EF4-FFF2-40B4-BE49-F238E27FC236}">
                  <a16:creationId xmlns:a16="http://schemas.microsoft.com/office/drawing/2014/main" id="{F9097672-E72E-6702-F37B-6AA2EB695350}"/>
                </a:ext>
              </a:extLst>
            </p:cNvPr>
            <p:cNvSpPr>
              <a:spLocks noChangeShapeType="1"/>
            </p:cNvSpPr>
            <p:nvPr/>
          </p:nvSpPr>
          <p:spPr bwMode="auto">
            <a:xfrm flipV="1">
              <a:off x="1366156" y="1611087"/>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a:extLst>
                <a:ext uri="{FF2B5EF4-FFF2-40B4-BE49-F238E27FC236}">
                  <a16:creationId xmlns:a16="http://schemas.microsoft.com/office/drawing/2014/main" id="{93D77A2F-8F5D-E3B9-CED7-682C1933CB82}"/>
                </a:ext>
              </a:extLst>
            </p:cNvPr>
            <p:cNvSpPr>
              <a:spLocks noChangeShapeType="1"/>
            </p:cNvSpPr>
            <p:nvPr/>
          </p:nvSpPr>
          <p:spPr bwMode="auto">
            <a:xfrm flipV="1">
              <a:off x="1518556" y="1763487"/>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a:extLst>
                <a:ext uri="{FF2B5EF4-FFF2-40B4-BE49-F238E27FC236}">
                  <a16:creationId xmlns:a16="http://schemas.microsoft.com/office/drawing/2014/main" id="{AFBE0E4F-D08E-B485-8BEC-C90B0405C527}"/>
                </a:ext>
              </a:extLst>
            </p:cNvPr>
            <p:cNvSpPr>
              <a:spLocks noChangeShapeType="1"/>
            </p:cNvSpPr>
            <p:nvPr/>
          </p:nvSpPr>
          <p:spPr bwMode="auto">
            <a:xfrm flipV="1">
              <a:off x="3423556" y="1611087"/>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0">
              <a:extLst>
                <a:ext uri="{FF2B5EF4-FFF2-40B4-BE49-F238E27FC236}">
                  <a16:creationId xmlns:a16="http://schemas.microsoft.com/office/drawing/2014/main" id="{11D7D6BF-CB25-BE23-C67F-DBE4108C4F77}"/>
                </a:ext>
              </a:extLst>
            </p:cNvPr>
            <p:cNvSpPr>
              <a:spLocks noChangeShapeType="1"/>
            </p:cNvSpPr>
            <p:nvPr/>
          </p:nvSpPr>
          <p:spPr bwMode="auto">
            <a:xfrm>
              <a:off x="1366156" y="1611087"/>
              <a:ext cx="20574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TextBox 13">
            <a:extLst>
              <a:ext uri="{FF2B5EF4-FFF2-40B4-BE49-F238E27FC236}">
                <a16:creationId xmlns:a16="http://schemas.microsoft.com/office/drawing/2014/main" id="{FA46406B-284E-802D-665A-336163E90385}"/>
              </a:ext>
            </a:extLst>
          </p:cNvPr>
          <p:cNvSpPr txBox="1"/>
          <p:nvPr/>
        </p:nvSpPr>
        <p:spPr>
          <a:xfrm>
            <a:off x="13326954" y="4656114"/>
            <a:ext cx="3471959"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Uniform Corrosion</a:t>
            </a:r>
            <a:endParaRPr lang="en-US" sz="2800" dirty="0"/>
          </a:p>
        </p:txBody>
      </p:sp>
      <p:grpSp>
        <p:nvGrpSpPr>
          <p:cNvPr id="15" name="Group 14">
            <a:extLst>
              <a:ext uri="{FF2B5EF4-FFF2-40B4-BE49-F238E27FC236}">
                <a16:creationId xmlns:a16="http://schemas.microsoft.com/office/drawing/2014/main" id="{ABE713B1-8303-FCA3-B8F6-3F88DCCF7540}"/>
              </a:ext>
            </a:extLst>
          </p:cNvPr>
          <p:cNvGrpSpPr/>
          <p:nvPr/>
        </p:nvGrpSpPr>
        <p:grpSpPr>
          <a:xfrm>
            <a:off x="12703499" y="5243009"/>
            <a:ext cx="4114800" cy="2138525"/>
            <a:chOff x="8884357" y="2757026"/>
            <a:chExt cx="2469444" cy="1445969"/>
          </a:xfrm>
        </p:grpSpPr>
        <p:grpSp>
          <p:nvGrpSpPr>
            <p:cNvPr id="16" name="Group 15">
              <a:extLst>
                <a:ext uri="{FF2B5EF4-FFF2-40B4-BE49-F238E27FC236}">
                  <a16:creationId xmlns:a16="http://schemas.microsoft.com/office/drawing/2014/main" id="{B533DB59-1695-DD0F-EBF4-5CCDB5E491AC}"/>
                </a:ext>
              </a:extLst>
            </p:cNvPr>
            <p:cNvGrpSpPr/>
            <p:nvPr/>
          </p:nvGrpSpPr>
          <p:grpSpPr>
            <a:xfrm>
              <a:off x="8884357" y="2987775"/>
              <a:ext cx="2469444" cy="1073031"/>
              <a:chOff x="5943600" y="2328862"/>
              <a:chExt cx="2209800" cy="947737"/>
            </a:xfrm>
          </p:grpSpPr>
          <p:sp>
            <p:nvSpPr>
              <p:cNvPr id="19" name="Rectangle 4">
                <a:extLst>
                  <a:ext uri="{FF2B5EF4-FFF2-40B4-BE49-F238E27FC236}">
                    <a16:creationId xmlns:a16="http://schemas.microsoft.com/office/drawing/2014/main" id="{E31B97C1-5726-18B2-F592-D01193B17540}"/>
                  </a:ext>
                </a:extLst>
              </p:cNvPr>
              <p:cNvSpPr>
                <a:spLocks noChangeArrowheads="1"/>
              </p:cNvSpPr>
              <p:nvPr/>
            </p:nvSpPr>
            <p:spPr bwMode="auto">
              <a:xfrm>
                <a:off x="5943600" y="2328862"/>
                <a:ext cx="2209800" cy="947737"/>
              </a:xfrm>
              <a:prstGeom prst="rect">
                <a:avLst/>
              </a:prstGeom>
              <a:solidFill>
                <a:srgbClr val="FF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sz="1500"/>
              </a:p>
            </p:txBody>
          </p:sp>
          <p:sp>
            <p:nvSpPr>
              <p:cNvPr id="20" name="Rectangle 5">
                <a:extLst>
                  <a:ext uri="{FF2B5EF4-FFF2-40B4-BE49-F238E27FC236}">
                    <a16:creationId xmlns:a16="http://schemas.microsoft.com/office/drawing/2014/main" id="{CB156FD4-93F7-54DC-1D4F-8E7A9CCD9FF8}"/>
                  </a:ext>
                </a:extLst>
              </p:cNvPr>
              <p:cNvSpPr>
                <a:spLocks noChangeArrowheads="1"/>
              </p:cNvSpPr>
              <p:nvPr/>
            </p:nvSpPr>
            <p:spPr bwMode="auto">
              <a:xfrm>
                <a:off x="6019800" y="2514600"/>
                <a:ext cx="2057400" cy="6096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sz="1500"/>
              </a:p>
            </p:txBody>
          </p:sp>
          <p:sp>
            <p:nvSpPr>
              <p:cNvPr id="21" name="Line 6">
                <a:extLst>
                  <a:ext uri="{FF2B5EF4-FFF2-40B4-BE49-F238E27FC236}">
                    <a16:creationId xmlns:a16="http://schemas.microsoft.com/office/drawing/2014/main" id="{9E20CAB7-A33E-CE4F-5BD2-D8C71287C7BD}"/>
                  </a:ext>
                </a:extLst>
              </p:cNvPr>
              <p:cNvSpPr>
                <a:spLocks noChangeShapeType="1"/>
              </p:cNvSpPr>
              <p:nvPr/>
            </p:nvSpPr>
            <p:spPr bwMode="auto">
              <a:xfrm flipV="1">
                <a:off x="6172200" y="2514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2" name="Freeform 7">
                <a:extLst>
                  <a:ext uri="{FF2B5EF4-FFF2-40B4-BE49-F238E27FC236}">
                    <a16:creationId xmlns:a16="http://schemas.microsoft.com/office/drawing/2014/main" id="{75AF0EA8-09E4-E772-3BE1-5B135796C6F2}"/>
                  </a:ext>
                </a:extLst>
              </p:cNvPr>
              <p:cNvSpPr>
                <a:spLocks/>
              </p:cNvSpPr>
              <p:nvPr/>
            </p:nvSpPr>
            <p:spPr bwMode="auto">
              <a:xfrm>
                <a:off x="6008688" y="2513013"/>
                <a:ext cx="146050" cy="161925"/>
              </a:xfrm>
              <a:custGeom>
                <a:avLst/>
                <a:gdLst>
                  <a:gd name="T0" fmla="*/ 0 w 92"/>
                  <a:gd name="T1" fmla="*/ 30163 h 102"/>
                  <a:gd name="T2" fmla="*/ 87313 w 92"/>
                  <a:gd name="T3" fmla="*/ 161925 h 102"/>
                  <a:gd name="T4" fmla="*/ 101600 w 92"/>
                  <a:gd name="T5" fmla="*/ 30163 h 102"/>
                  <a:gd name="T6" fmla="*/ 146050 w 92"/>
                  <a:gd name="T7" fmla="*/ 15875 h 102"/>
                  <a:gd name="T8" fmla="*/ 101600 w 92"/>
                  <a:gd name="T9" fmla="*/ 1588 h 102"/>
                  <a:gd name="T10" fmla="*/ 0 w 92"/>
                  <a:gd name="T11" fmla="*/ 30163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2">
                    <a:moveTo>
                      <a:pt x="0" y="19"/>
                    </a:moveTo>
                    <a:cubicBezTo>
                      <a:pt x="36" y="57"/>
                      <a:pt x="1" y="82"/>
                      <a:pt x="55" y="102"/>
                    </a:cubicBezTo>
                    <a:cubicBezTo>
                      <a:pt x="58" y="74"/>
                      <a:pt x="54" y="45"/>
                      <a:pt x="64" y="19"/>
                    </a:cubicBezTo>
                    <a:cubicBezTo>
                      <a:pt x="68" y="10"/>
                      <a:pt x="92" y="20"/>
                      <a:pt x="92" y="10"/>
                    </a:cubicBezTo>
                    <a:cubicBezTo>
                      <a:pt x="92" y="0"/>
                      <a:pt x="74" y="0"/>
                      <a:pt x="64" y="1"/>
                    </a:cubicBezTo>
                    <a:cubicBezTo>
                      <a:pt x="42" y="3"/>
                      <a:pt x="21" y="13"/>
                      <a:pt x="0" y="19"/>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3" name="Freeform 8">
                <a:extLst>
                  <a:ext uri="{FF2B5EF4-FFF2-40B4-BE49-F238E27FC236}">
                    <a16:creationId xmlns:a16="http://schemas.microsoft.com/office/drawing/2014/main" id="{14C2CACB-54C9-62A5-C5C7-DF4D666E0776}"/>
                  </a:ext>
                </a:extLst>
              </p:cNvPr>
              <p:cNvSpPr>
                <a:spLocks/>
              </p:cNvSpPr>
              <p:nvPr/>
            </p:nvSpPr>
            <p:spPr bwMode="auto">
              <a:xfrm>
                <a:off x="6086475" y="2447925"/>
                <a:ext cx="111125" cy="211138"/>
              </a:xfrm>
              <a:custGeom>
                <a:avLst/>
                <a:gdLst>
                  <a:gd name="T0" fmla="*/ 52388 w 70"/>
                  <a:gd name="T1" fmla="*/ 80963 h 133"/>
                  <a:gd name="T2" fmla="*/ 68263 w 70"/>
                  <a:gd name="T3" fmla="*/ 125413 h 133"/>
                  <a:gd name="T4" fmla="*/ 82550 w 70"/>
                  <a:gd name="T5" fmla="*/ 211138 h 133"/>
                  <a:gd name="T6" fmla="*/ 96838 w 70"/>
                  <a:gd name="T7" fmla="*/ 125413 h 133"/>
                  <a:gd name="T8" fmla="*/ 111125 w 70"/>
                  <a:gd name="T9" fmla="*/ 80963 h 133"/>
                  <a:gd name="T10" fmla="*/ 96838 w 70"/>
                  <a:gd name="T11" fmla="*/ 38100 h 133"/>
                  <a:gd name="T12" fmla="*/ 52388 w 70"/>
                  <a:gd name="T13" fmla="*/ 80963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33">
                    <a:moveTo>
                      <a:pt x="33" y="51"/>
                    </a:moveTo>
                    <a:cubicBezTo>
                      <a:pt x="36" y="60"/>
                      <a:pt x="41" y="69"/>
                      <a:pt x="43" y="79"/>
                    </a:cubicBezTo>
                    <a:cubicBezTo>
                      <a:pt x="47" y="97"/>
                      <a:pt x="34" y="133"/>
                      <a:pt x="52" y="133"/>
                    </a:cubicBezTo>
                    <a:cubicBezTo>
                      <a:pt x="70" y="133"/>
                      <a:pt x="57" y="97"/>
                      <a:pt x="61" y="79"/>
                    </a:cubicBezTo>
                    <a:cubicBezTo>
                      <a:pt x="63" y="69"/>
                      <a:pt x="67" y="60"/>
                      <a:pt x="70" y="51"/>
                    </a:cubicBezTo>
                    <a:cubicBezTo>
                      <a:pt x="67" y="42"/>
                      <a:pt x="70" y="27"/>
                      <a:pt x="61" y="24"/>
                    </a:cubicBezTo>
                    <a:cubicBezTo>
                      <a:pt x="0" y="0"/>
                      <a:pt x="27" y="40"/>
                      <a:pt x="33" y="51"/>
                    </a:cubicBezTo>
                    <a:close/>
                  </a:path>
                </a:pathLst>
              </a:custGeom>
              <a:solidFill>
                <a:srgbClr val="FFFF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4" name="Freeform 9">
                <a:extLst>
                  <a:ext uri="{FF2B5EF4-FFF2-40B4-BE49-F238E27FC236}">
                    <a16:creationId xmlns:a16="http://schemas.microsoft.com/office/drawing/2014/main" id="{053DD219-83D2-405C-8BE9-07763C066D67}"/>
                  </a:ext>
                </a:extLst>
              </p:cNvPr>
              <p:cNvSpPr>
                <a:spLocks/>
              </p:cNvSpPr>
              <p:nvPr/>
            </p:nvSpPr>
            <p:spPr bwMode="auto">
              <a:xfrm>
                <a:off x="6415088" y="2481263"/>
                <a:ext cx="220662" cy="398462"/>
              </a:xfrm>
              <a:custGeom>
                <a:avLst/>
                <a:gdLst>
                  <a:gd name="T0" fmla="*/ 0 w 139"/>
                  <a:gd name="T1" fmla="*/ 4762 h 251"/>
                  <a:gd name="T2" fmla="*/ 174625 w 139"/>
                  <a:gd name="T3" fmla="*/ 149225 h 251"/>
                  <a:gd name="T4" fmla="*/ 188912 w 139"/>
                  <a:gd name="T5" fmla="*/ 381000 h 251"/>
                  <a:gd name="T6" fmla="*/ 217487 w 139"/>
                  <a:gd name="T7" fmla="*/ 338137 h 251"/>
                  <a:gd name="T8" fmla="*/ 203200 w 139"/>
                  <a:gd name="T9" fmla="*/ 163512 h 251"/>
                  <a:gd name="T10" fmla="*/ 188912 w 139"/>
                  <a:gd name="T11" fmla="*/ 19050 h 251"/>
                  <a:gd name="T12" fmla="*/ 0 w 139"/>
                  <a:gd name="T13" fmla="*/ 4762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251">
                    <a:moveTo>
                      <a:pt x="0" y="3"/>
                    </a:moveTo>
                    <a:cubicBezTo>
                      <a:pt x="49" y="19"/>
                      <a:pt x="82" y="52"/>
                      <a:pt x="110" y="94"/>
                    </a:cubicBezTo>
                    <a:cubicBezTo>
                      <a:pt x="113" y="143"/>
                      <a:pt x="108" y="192"/>
                      <a:pt x="119" y="240"/>
                    </a:cubicBezTo>
                    <a:cubicBezTo>
                      <a:pt x="121" y="251"/>
                      <a:pt x="136" y="224"/>
                      <a:pt x="137" y="213"/>
                    </a:cubicBezTo>
                    <a:cubicBezTo>
                      <a:pt x="139" y="176"/>
                      <a:pt x="131" y="140"/>
                      <a:pt x="128" y="103"/>
                    </a:cubicBezTo>
                    <a:cubicBezTo>
                      <a:pt x="125" y="73"/>
                      <a:pt x="135" y="38"/>
                      <a:pt x="119" y="12"/>
                    </a:cubicBezTo>
                    <a:cubicBezTo>
                      <a:pt x="111" y="0"/>
                      <a:pt x="4" y="3"/>
                      <a:pt x="0" y="3"/>
                    </a:cubicBezTo>
                    <a:close/>
                  </a:path>
                </a:pathLst>
              </a:custGeom>
              <a:solidFill>
                <a:srgbClr val="FFFF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5" name="Freeform 10">
                <a:extLst>
                  <a:ext uri="{FF2B5EF4-FFF2-40B4-BE49-F238E27FC236}">
                    <a16:creationId xmlns:a16="http://schemas.microsoft.com/office/drawing/2014/main" id="{31088439-B1CB-8765-63DD-AAB156849BFA}"/>
                  </a:ext>
                </a:extLst>
              </p:cNvPr>
              <p:cNvSpPr>
                <a:spLocks/>
              </p:cNvSpPr>
              <p:nvPr/>
            </p:nvSpPr>
            <p:spPr bwMode="auto">
              <a:xfrm>
                <a:off x="6996113" y="2392363"/>
                <a:ext cx="93662" cy="354012"/>
              </a:xfrm>
              <a:custGeom>
                <a:avLst/>
                <a:gdLst>
                  <a:gd name="T0" fmla="*/ 0 w 59"/>
                  <a:gd name="T1" fmla="*/ 93662 h 223"/>
                  <a:gd name="T2" fmla="*/ 42862 w 59"/>
                  <a:gd name="T3" fmla="*/ 107950 h 223"/>
                  <a:gd name="T4" fmla="*/ 73025 w 59"/>
                  <a:gd name="T5" fmla="*/ 238125 h 223"/>
                  <a:gd name="T6" fmla="*/ 0 w 59"/>
                  <a:gd name="T7" fmla="*/ 93662 h 2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223">
                    <a:moveTo>
                      <a:pt x="0" y="59"/>
                    </a:moveTo>
                    <a:cubicBezTo>
                      <a:pt x="9" y="62"/>
                      <a:pt x="24" y="59"/>
                      <a:pt x="27" y="68"/>
                    </a:cubicBezTo>
                    <a:cubicBezTo>
                      <a:pt x="51" y="148"/>
                      <a:pt x="20" y="223"/>
                      <a:pt x="46" y="150"/>
                    </a:cubicBezTo>
                    <a:cubicBezTo>
                      <a:pt x="41" y="91"/>
                      <a:pt x="59" y="0"/>
                      <a:pt x="0" y="59"/>
                    </a:cubicBezTo>
                    <a:close/>
                  </a:path>
                </a:pathLst>
              </a:custGeom>
              <a:solidFill>
                <a:srgbClr val="FFFF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6" name="Freeform 11">
                <a:extLst>
                  <a:ext uri="{FF2B5EF4-FFF2-40B4-BE49-F238E27FC236}">
                    <a16:creationId xmlns:a16="http://schemas.microsoft.com/office/drawing/2014/main" id="{63B62C96-A38D-AF36-EDC1-BAC6C11DE3F6}"/>
                  </a:ext>
                </a:extLst>
              </p:cNvPr>
              <p:cNvSpPr>
                <a:spLocks/>
              </p:cNvSpPr>
              <p:nvPr/>
            </p:nvSpPr>
            <p:spPr bwMode="auto">
              <a:xfrm>
                <a:off x="7272338" y="2438400"/>
                <a:ext cx="61912" cy="358775"/>
              </a:xfrm>
              <a:custGeom>
                <a:avLst/>
                <a:gdLst>
                  <a:gd name="T0" fmla="*/ 0 w 39"/>
                  <a:gd name="T1" fmla="*/ 47625 h 226"/>
                  <a:gd name="T2" fmla="*/ 57150 w 39"/>
                  <a:gd name="T3" fmla="*/ 220663 h 226"/>
                  <a:gd name="T4" fmla="*/ 42862 w 39"/>
                  <a:gd name="T5" fmla="*/ 17463 h 226"/>
                  <a:gd name="T6" fmla="*/ 0 w 39"/>
                  <a:gd name="T7" fmla="*/ 47625 h 2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226">
                    <a:moveTo>
                      <a:pt x="0" y="30"/>
                    </a:moveTo>
                    <a:cubicBezTo>
                      <a:pt x="37" y="85"/>
                      <a:pt x="8" y="226"/>
                      <a:pt x="36" y="139"/>
                    </a:cubicBezTo>
                    <a:cubicBezTo>
                      <a:pt x="33" y="96"/>
                      <a:pt x="39" y="52"/>
                      <a:pt x="27" y="11"/>
                    </a:cubicBezTo>
                    <a:cubicBezTo>
                      <a:pt x="24" y="0"/>
                      <a:pt x="0" y="19"/>
                      <a:pt x="0" y="30"/>
                    </a:cubicBezTo>
                    <a:close/>
                  </a:path>
                </a:pathLst>
              </a:custGeom>
              <a:solidFill>
                <a:srgbClr val="FFFF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7" name="Freeform 12">
                <a:extLst>
                  <a:ext uri="{FF2B5EF4-FFF2-40B4-BE49-F238E27FC236}">
                    <a16:creationId xmlns:a16="http://schemas.microsoft.com/office/drawing/2014/main" id="{F786BC37-3B2A-4A3E-0BBD-223F5ED7C707}"/>
                  </a:ext>
                </a:extLst>
              </p:cNvPr>
              <p:cNvSpPr>
                <a:spLocks/>
              </p:cNvSpPr>
              <p:nvPr/>
            </p:nvSpPr>
            <p:spPr bwMode="auto">
              <a:xfrm>
                <a:off x="7693025" y="2438400"/>
                <a:ext cx="217488" cy="307975"/>
              </a:xfrm>
              <a:custGeom>
                <a:avLst/>
                <a:gdLst>
                  <a:gd name="T0" fmla="*/ 0 w 137"/>
                  <a:gd name="T1" fmla="*/ 61913 h 194"/>
                  <a:gd name="T2" fmla="*/ 130175 w 137"/>
                  <a:gd name="T3" fmla="*/ 265113 h 194"/>
                  <a:gd name="T4" fmla="*/ 144463 w 137"/>
                  <a:gd name="T5" fmla="*/ 307975 h 194"/>
                  <a:gd name="T6" fmla="*/ 173038 w 137"/>
                  <a:gd name="T7" fmla="*/ 192088 h 194"/>
                  <a:gd name="T8" fmla="*/ 144463 w 137"/>
                  <a:gd name="T9" fmla="*/ 104775 h 194"/>
                  <a:gd name="T10" fmla="*/ 158750 w 137"/>
                  <a:gd name="T11" fmla="*/ 61913 h 194"/>
                  <a:gd name="T12" fmla="*/ 101600 w 137"/>
                  <a:gd name="T13" fmla="*/ 7620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94">
                    <a:moveTo>
                      <a:pt x="0" y="39"/>
                    </a:moveTo>
                    <a:cubicBezTo>
                      <a:pt x="113" y="67"/>
                      <a:pt x="64" y="30"/>
                      <a:pt x="82" y="167"/>
                    </a:cubicBezTo>
                    <a:cubicBezTo>
                      <a:pt x="83" y="176"/>
                      <a:pt x="88" y="185"/>
                      <a:pt x="91" y="194"/>
                    </a:cubicBezTo>
                    <a:cubicBezTo>
                      <a:pt x="137" y="179"/>
                      <a:pt x="126" y="193"/>
                      <a:pt x="109" y="121"/>
                    </a:cubicBezTo>
                    <a:cubicBezTo>
                      <a:pt x="105" y="102"/>
                      <a:pt x="91" y="66"/>
                      <a:pt x="91" y="66"/>
                    </a:cubicBezTo>
                    <a:cubicBezTo>
                      <a:pt x="94" y="57"/>
                      <a:pt x="104" y="47"/>
                      <a:pt x="100" y="39"/>
                    </a:cubicBezTo>
                    <a:cubicBezTo>
                      <a:pt x="81" y="0"/>
                      <a:pt x="67" y="41"/>
                      <a:pt x="64" y="48"/>
                    </a:cubicBezTo>
                  </a:path>
                </a:pathLst>
              </a:custGeom>
              <a:solidFill>
                <a:srgbClr val="FFFF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cxnSp>
          <p:nvCxnSpPr>
            <p:cNvPr id="17" name="Straight Connector 16">
              <a:extLst>
                <a:ext uri="{FF2B5EF4-FFF2-40B4-BE49-F238E27FC236}">
                  <a16:creationId xmlns:a16="http://schemas.microsoft.com/office/drawing/2014/main" id="{67A6D6A1-F4F4-4D0F-3663-A30F3FBB0798}"/>
                </a:ext>
              </a:extLst>
            </p:cNvPr>
            <p:cNvCxnSpPr/>
            <p:nvPr/>
          </p:nvCxnSpPr>
          <p:spPr>
            <a:xfrm flipH="1">
              <a:off x="9207298" y="2757026"/>
              <a:ext cx="1753557" cy="14459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4DC07D-5B2E-B1FC-B095-2E48CF2C666A}"/>
                </a:ext>
              </a:extLst>
            </p:cNvPr>
            <p:cNvCxnSpPr/>
            <p:nvPr/>
          </p:nvCxnSpPr>
          <p:spPr>
            <a:xfrm>
              <a:off x="9207298" y="2757026"/>
              <a:ext cx="1632036" cy="14459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2CDA90C6-9C9E-AD59-3C56-52C7E5458087}"/>
              </a:ext>
            </a:extLst>
          </p:cNvPr>
          <p:cNvSpPr txBox="1"/>
          <p:nvPr/>
        </p:nvSpPr>
        <p:spPr>
          <a:xfrm>
            <a:off x="13444099" y="7145331"/>
            <a:ext cx="292192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Pitting Corrosion</a:t>
            </a:r>
          </a:p>
        </p:txBody>
      </p:sp>
    </p:spTree>
    <p:extLst>
      <p:ext uri="{BB962C8B-B14F-4D97-AF65-F5344CB8AC3E}">
        <p14:creationId xmlns:p14="http://schemas.microsoft.com/office/powerpoint/2010/main" val="381123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4B45156A-5E1B-5B4E-1C05-40861C1CEC47}"/>
              </a:ext>
            </a:extLst>
          </p:cNvPr>
          <p:cNvSpPr txBox="1"/>
          <p:nvPr/>
        </p:nvSpPr>
        <p:spPr>
          <a:xfrm>
            <a:off x="990600" y="800100"/>
            <a:ext cx="14020800" cy="1569660"/>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Cutting-Edge Technology:</a:t>
            </a:r>
          </a:p>
          <a:p>
            <a:r>
              <a:rPr lang="en-US" sz="4800" b="1" dirty="0">
                <a:solidFill>
                  <a:srgbClr val="FF9900"/>
                </a:solidFill>
                <a:latin typeface="Arial" panose="020B0604020202020204" pitchFamily="34" charset="0"/>
                <a:cs typeface="Arial" panose="020B0604020202020204" pitchFamily="34" charset="0"/>
              </a:rPr>
              <a:t>Innovative Corrosion Monitoring Systems</a:t>
            </a:r>
          </a:p>
        </p:txBody>
      </p:sp>
      <p:sp>
        <p:nvSpPr>
          <p:cNvPr id="5" name="Content Placeholder 1">
            <a:extLst>
              <a:ext uri="{FF2B5EF4-FFF2-40B4-BE49-F238E27FC236}">
                <a16:creationId xmlns:a16="http://schemas.microsoft.com/office/drawing/2014/main" id="{C65C0D11-F1AF-05EE-7A13-03A55BA7CFF1}"/>
              </a:ext>
            </a:extLst>
          </p:cNvPr>
          <p:cNvSpPr txBox="1">
            <a:spLocks/>
          </p:cNvSpPr>
          <p:nvPr/>
        </p:nvSpPr>
        <p:spPr>
          <a:xfrm>
            <a:off x="1600200" y="2803227"/>
            <a:ext cx="12420600" cy="46059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Arial" panose="020B0604020202020204" pitchFamily="34" charset="0"/>
                <a:cs typeface="Arial" panose="020B0604020202020204" pitchFamily="34" charset="0"/>
              </a:rPr>
              <a:t>Internal corrosion monitoring systems for the detection of real-time </a:t>
            </a:r>
          </a:p>
          <a:p>
            <a:pPr marL="0" indent="0">
              <a:buFont typeface="Arial" pitchFamily="34" charset="0"/>
              <a:buNone/>
            </a:pPr>
            <a:r>
              <a:rPr lang="en-US" dirty="0">
                <a:latin typeface="Arial" panose="020B0604020202020204" pitchFamily="34" charset="0"/>
                <a:cs typeface="Arial" panose="020B0604020202020204" pitchFamily="34" charset="0"/>
              </a:rPr>
              <a:t>pitting corrosion (Patented Technology). </a:t>
            </a:r>
          </a:p>
          <a:p>
            <a:pPr marL="0" indent="0">
              <a:buFont typeface="Arial" pitchFamily="34" charse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Artificial Intelligence (AI) Electrical Resistance Corrosion </a:t>
            </a:r>
          </a:p>
          <a:p>
            <a:pPr marL="0" indent="0">
              <a:buNone/>
            </a:pPr>
            <a:r>
              <a:rPr lang="en-US" dirty="0">
                <a:latin typeface="Arial" panose="020B0604020202020204" pitchFamily="34" charset="0"/>
                <a:cs typeface="Arial" panose="020B0604020202020204" pitchFamily="34" charset="0"/>
              </a:rPr>
              <a:t>   Monitoring System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-ER)</a:t>
            </a:r>
          </a:p>
          <a:p>
            <a:r>
              <a:rPr lang="en-US" dirty="0">
                <a:latin typeface="Arial" panose="020B0604020202020204" pitchFamily="34" charset="0"/>
                <a:cs typeface="Arial" panose="020B0604020202020204" pitchFamily="34" charset="0"/>
              </a:rPr>
              <a:t>Pit Detection Corrosion Monitoring System (PDS)</a:t>
            </a:r>
          </a:p>
          <a:p>
            <a:r>
              <a:rPr lang="en-US" dirty="0">
                <a:latin typeface="Arial" panose="020B0604020202020204" pitchFamily="34" charset="0"/>
                <a:cs typeface="Arial" panose="020B0604020202020204" pitchFamily="34" charset="0"/>
              </a:rPr>
              <a:t>Multi-functional Corrosion Monitoring System (MFS: PDS +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-ER)</a:t>
            </a:r>
            <a:endParaRPr lang="en-US" sz="2800" dirty="0">
              <a:solidFill>
                <a:srgbClr val="FF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458F87-A579-B668-DC25-3C37DBB8E1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0" y="584551"/>
            <a:ext cx="1241269" cy="1039562"/>
          </a:xfrm>
          <a:prstGeom prst="rect">
            <a:avLst/>
          </a:prstGeom>
        </p:spPr>
      </p:pic>
      <p:pic>
        <p:nvPicPr>
          <p:cNvPr id="7" name="그림 7">
            <a:extLst>
              <a:ext uri="{FF2B5EF4-FFF2-40B4-BE49-F238E27FC236}">
                <a16:creationId xmlns:a16="http://schemas.microsoft.com/office/drawing/2014/main" id="{7DE7C0A7-8083-1088-D86C-80968888526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3057" t="24255" r="11125" b="15243"/>
          <a:stretch/>
        </p:blipFill>
        <p:spPr>
          <a:xfrm>
            <a:off x="990600" y="7513163"/>
            <a:ext cx="4038600" cy="1872846"/>
          </a:xfrm>
          <a:prstGeom prst="rect">
            <a:avLst/>
          </a:prstGeom>
        </p:spPr>
      </p:pic>
      <p:pic>
        <p:nvPicPr>
          <p:cNvPr id="8" name="그림 6">
            <a:extLst>
              <a:ext uri="{FF2B5EF4-FFF2-40B4-BE49-F238E27FC236}">
                <a16:creationId xmlns:a16="http://schemas.microsoft.com/office/drawing/2014/main" id="{8B06D95D-09A5-22F8-E430-1388B751095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5898" t="7052" r="1610" b="22396"/>
          <a:stretch/>
        </p:blipFill>
        <p:spPr>
          <a:xfrm>
            <a:off x="5272406" y="7491138"/>
            <a:ext cx="3871594" cy="1872847"/>
          </a:xfrm>
          <a:prstGeom prst="rect">
            <a:avLst/>
          </a:prstGeom>
        </p:spPr>
      </p:pic>
      <p:pic>
        <p:nvPicPr>
          <p:cNvPr id="9" name="그림 2">
            <a:extLst>
              <a:ext uri="{FF2B5EF4-FFF2-40B4-BE49-F238E27FC236}">
                <a16:creationId xmlns:a16="http://schemas.microsoft.com/office/drawing/2014/main" id="{C22334E9-9259-01C9-6D01-3045DD1A301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803491" y="7513161"/>
            <a:ext cx="3871595" cy="1872848"/>
          </a:xfrm>
          <a:prstGeom prst="rect">
            <a:avLst/>
          </a:prstGeom>
        </p:spPr>
      </p:pic>
      <p:grpSp>
        <p:nvGrpSpPr>
          <p:cNvPr id="10" name="Group 9">
            <a:extLst>
              <a:ext uri="{FF2B5EF4-FFF2-40B4-BE49-F238E27FC236}">
                <a16:creationId xmlns:a16="http://schemas.microsoft.com/office/drawing/2014/main" id="{77610270-086D-6FA1-8672-9C00F4125F59}"/>
              </a:ext>
            </a:extLst>
          </p:cNvPr>
          <p:cNvGrpSpPr/>
          <p:nvPr/>
        </p:nvGrpSpPr>
        <p:grpSpPr>
          <a:xfrm>
            <a:off x="14287589" y="2700208"/>
            <a:ext cx="3471959" cy="3235405"/>
            <a:chOff x="9209804" y="1216959"/>
            <a:chExt cx="2902529" cy="2875278"/>
          </a:xfrm>
        </p:grpSpPr>
        <p:pic>
          <p:nvPicPr>
            <p:cNvPr id="11" name="Picture 4" descr="uniform corrosion">
              <a:extLst>
                <a:ext uri="{FF2B5EF4-FFF2-40B4-BE49-F238E27FC236}">
                  <a16:creationId xmlns:a16="http://schemas.microsoft.com/office/drawing/2014/main" id="{BD7B718D-E272-21A1-099E-2B052FB87B90}"/>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a:xfrm>
              <a:off x="9601069" y="1216959"/>
              <a:ext cx="2119995" cy="20442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a:extLst>
                <a:ext uri="{FF2B5EF4-FFF2-40B4-BE49-F238E27FC236}">
                  <a16:creationId xmlns:a16="http://schemas.microsoft.com/office/drawing/2014/main" id="{9E540B1D-B340-81C3-3F94-A8CD1DA6C227}"/>
                </a:ext>
              </a:extLst>
            </p:cNvPr>
            <p:cNvSpPr txBox="1"/>
            <p:nvPr/>
          </p:nvSpPr>
          <p:spPr>
            <a:xfrm>
              <a:off x="9209804" y="3261240"/>
              <a:ext cx="2902529" cy="830997"/>
            </a:xfrm>
            <a:prstGeom prst="rect">
              <a:avLst/>
            </a:prstGeom>
            <a:noFill/>
          </p:spPr>
          <p:txBody>
            <a:bodyPr wrap="square" rtlCol="0">
              <a:spAutoFit/>
            </a:bodyPr>
            <a:lstStyle/>
            <a:p>
              <a:pPr algn="ctr"/>
              <a:r>
                <a:rPr lang="en-US" sz="2400" dirty="0"/>
                <a:t>Uniform (General) Corrosion</a:t>
              </a:r>
            </a:p>
          </p:txBody>
        </p:sp>
      </p:grpSp>
      <p:grpSp>
        <p:nvGrpSpPr>
          <p:cNvPr id="13" name="Group 12">
            <a:extLst>
              <a:ext uri="{FF2B5EF4-FFF2-40B4-BE49-F238E27FC236}">
                <a16:creationId xmlns:a16="http://schemas.microsoft.com/office/drawing/2014/main" id="{75A8FE33-EC81-2F34-573F-C7084D1EB22B}"/>
              </a:ext>
            </a:extLst>
          </p:cNvPr>
          <p:cNvGrpSpPr/>
          <p:nvPr/>
        </p:nvGrpSpPr>
        <p:grpSpPr>
          <a:xfrm>
            <a:off x="14491104" y="6188450"/>
            <a:ext cx="3244862" cy="2791632"/>
            <a:chOff x="9413790" y="3970192"/>
            <a:chExt cx="2698543" cy="2332581"/>
          </a:xfrm>
        </p:grpSpPr>
        <p:pic>
          <p:nvPicPr>
            <p:cNvPr id="14" name="Picture 3" descr="MIC_Corrosion_on_Heating_Oil_Tank">
              <a:extLst>
                <a:ext uri="{FF2B5EF4-FFF2-40B4-BE49-F238E27FC236}">
                  <a16:creationId xmlns:a16="http://schemas.microsoft.com/office/drawing/2014/main" id="{F0FF1080-04A6-FEB0-B207-C66C736CA2C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a:xfrm>
              <a:off x="9413790" y="3970192"/>
              <a:ext cx="2494555" cy="1870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Box 14">
              <a:extLst>
                <a:ext uri="{FF2B5EF4-FFF2-40B4-BE49-F238E27FC236}">
                  <a16:creationId xmlns:a16="http://schemas.microsoft.com/office/drawing/2014/main" id="{B42BE00C-A23E-CDC8-150E-FCA983566C81}"/>
                </a:ext>
              </a:extLst>
            </p:cNvPr>
            <p:cNvSpPr txBox="1"/>
            <p:nvPr/>
          </p:nvSpPr>
          <p:spPr>
            <a:xfrm>
              <a:off x="9767444" y="5841108"/>
              <a:ext cx="2344889" cy="461665"/>
            </a:xfrm>
            <a:prstGeom prst="rect">
              <a:avLst/>
            </a:prstGeom>
            <a:noFill/>
          </p:spPr>
          <p:txBody>
            <a:bodyPr wrap="square" rtlCol="0">
              <a:spAutoFit/>
            </a:bodyPr>
            <a:lstStyle/>
            <a:p>
              <a:r>
                <a:rPr lang="en-US" sz="2400" dirty="0"/>
                <a:t>Pitting Corrosion</a:t>
              </a:r>
            </a:p>
          </p:txBody>
        </p:sp>
      </p:grpSp>
      <p:sp>
        <p:nvSpPr>
          <p:cNvPr id="16" name="TextBox 15">
            <a:extLst>
              <a:ext uri="{FF2B5EF4-FFF2-40B4-BE49-F238E27FC236}">
                <a16:creationId xmlns:a16="http://schemas.microsoft.com/office/drawing/2014/main" id="{3985F134-70BB-AB1A-74E4-6371436535CC}"/>
              </a:ext>
            </a:extLst>
          </p:cNvPr>
          <p:cNvSpPr txBox="1"/>
          <p:nvPr/>
        </p:nvSpPr>
        <p:spPr>
          <a:xfrm>
            <a:off x="2482699" y="9102375"/>
            <a:ext cx="1828800" cy="523220"/>
          </a:xfrm>
          <a:prstGeom prst="rect">
            <a:avLst/>
          </a:prstGeom>
          <a:noFill/>
        </p:spPr>
        <p:txBody>
          <a:bodyPr wrap="square" rtlCol="0">
            <a:spAutoFit/>
          </a:bodyPr>
          <a:lstStyle/>
          <a:p>
            <a:r>
              <a:rPr lang="en-US" sz="2800" dirty="0"/>
              <a:t>I - ER</a:t>
            </a:r>
          </a:p>
        </p:txBody>
      </p:sp>
      <p:sp>
        <p:nvSpPr>
          <p:cNvPr id="17" name="TextBox 16">
            <a:extLst>
              <a:ext uri="{FF2B5EF4-FFF2-40B4-BE49-F238E27FC236}">
                <a16:creationId xmlns:a16="http://schemas.microsoft.com/office/drawing/2014/main" id="{5DAF9AAC-AD9B-3CB9-A700-519391FA79C6}"/>
              </a:ext>
            </a:extLst>
          </p:cNvPr>
          <p:cNvSpPr txBox="1"/>
          <p:nvPr/>
        </p:nvSpPr>
        <p:spPr>
          <a:xfrm>
            <a:off x="11739288" y="9157409"/>
            <a:ext cx="1828800" cy="523220"/>
          </a:xfrm>
          <a:prstGeom prst="rect">
            <a:avLst/>
          </a:prstGeom>
          <a:noFill/>
        </p:spPr>
        <p:txBody>
          <a:bodyPr wrap="square" rtlCol="0">
            <a:spAutoFit/>
          </a:bodyPr>
          <a:lstStyle/>
          <a:p>
            <a:r>
              <a:rPr lang="en-US" sz="2800" dirty="0"/>
              <a:t>MFS</a:t>
            </a:r>
          </a:p>
        </p:txBody>
      </p:sp>
      <p:sp>
        <p:nvSpPr>
          <p:cNvPr id="18" name="TextBox 17">
            <a:extLst>
              <a:ext uri="{FF2B5EF4-FFF2-40B4-BE49-F238E27FC236}">
                <a16:creationId xmlns:a16="http://schemas.microsoft.com/office/drawing/2014/main" id="{AD687030-E521-2E8C-8696-00B6FA12E598}"/>
              </a:ext>
            </a:extLst>
          </p:cNvPr>
          <p:cNvSpPr txBox="1"/>
          <p:nvPr/>
        </p:nvSpPr>
        <p:spPr>
          <a:xfrm>
            <a:off x="7343153" y="9157409"/>
            <a:ext cx="1828800" cy="523220"/>
          </a:xfrm>
          <a:prstGeom prst="rect">
            <a:avLst/>
          </a:prstGeom>
          <a:noFill/>
        </p:spPr>
        <p:txBody>
          <a:bodyPr wrap="square" rtlCol="0">
            <a:spAutoFit/>
          </a:bodyPr>
          <a:lstStyle/>
          <a:p>
            <a:r>
              <a:rPr lang="en-US" sz="2800" dirty="0"/>
              <a:t>PDS</a:t>
            </a:r>
          </a:p>
        </p:txBody>
      </p:sp>
      <p:cxnSp>
        <p:nvCxnSpPr>
          <p:cNvPr id="20" name="Straight Arrow Connector 19">
            <a:extLst>
              <a:ext uri="{FF2B5EF4-FFF2-40B4-BE49-F238E27FC236}">
                <a16:creationId xmlns:a16="http://schemas.microsoft.com/office/drawing/2014/main" id="{FECE7C4B-CB15-EC07-93F6-C23D7D122C8E}"/>
              </a:ext>
            </a:extLst>
          </p:cNvPr>
          <p:cNvCxnSpPr/>
          <p:nvPr/>
        </p:nvCxnSpPr>
        <p:spPr>
          <a:xfrm flipV="1">
            <a:off x="7010400" y="4762500"/>
            <a:ext cx="7480704" cy="60960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1307F322-2773-92FD-D3FD-ED65FB91872D}"/>
              </a:ext>
            </a:extLst>
          </p:cNvPr>
          <p:cNvCxnSpPr/>
          <p:nvPr/>
        </p:nvCxnSpPr>
        <p:spPr>
          <a:xfrm>
            <a:off x="11277600" y="5935613"/>
            <a:ext cx="3009989" cy="427087"/>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4248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9DA7CB54-06A1-9094-C7A2-374B9E1E16C4}"/>
              </a:ext>
            </a:extLst>
          </p:cNvPr>
          <p:cNvSpPr txBox="1"/>
          <p:nvPr/>
        </p:nvSpPr>
        <p:spPr>
          <a:xfrm>
            <a:off x="1066800" y="613201"/>
            <a:ext cx="14837099" cy="830997"/>
          </a:xfrm>
          <a:prstGeom prst="rect">
            <a:avLst/>
          </a:prstGeom>
          <a:noFill/>
        </p:spPr>
        <p:txBody>
          <a:bodyPr wrap="square" rtlCol="0">
            <a:spAutoFit/>
          </a:bodyPr>
          <a:lstStyle/>
          <a:p>
            <a:r>
              <a:rPr lang="en-US" sz="4800" b="1" dirty="0" err="1">
                <a:solidFill>
                  <a:srgbClr val="FF9900"/>
                </a:solidFill>
                <a:latin typeface="Arial" panose="020B0604020202020204" pitchFamily="34" charset="0"/>
                <a:cs typeface="Arial" panose="020B0604020202020204" pitchFamily="34" charset="0"/>
              </a:rPr>
              <a:t>i</a:t>
            </a:r>
            <a:r>
              <a:rPr lang="en-US" sz="4800" b="1" dirty="0">
                <a:solidFill>
                  <a:srgbClr val="FF9900"/>
                </a:solidFill>
                <a:latin typeface="Arial" panose="020B0604020202020204" pitchFamily="34" charset="0"/>
                <a:cs typeface="Arial" panose="020B0604020202020204" pitchFamily="34" charset="0"/>
              </a:rPr>
              <a:t> – ER (Electrical Resistance) System</a:t>
            </a:r>
          </a:p>
        </p:txBody>
      </p:sp>
      <p:sp>
        <p:nvSpPr>
          <p:cNvPr id="5" name="Content Placeholder 1">
            <a:extLst>
              <a:ext uri="{FF2B5EF4-FFF2-40B4-BE49-F238E27FC236}">
                <a16:creationId xmlns:a16="http://schemas.microsoft.com/office/drawing/2014/main" id="{FD322D81-35F6-92BA-0C41-44EA6B495CD3}"/>
              </a:ext>
            </a:extLst>
          </p:cNvPr>
          <p:cNvSpPr txBox="1">
            <a:spLocks/>
          </p:cNvSpPr>
          <p:nvPr/>
        </p:nvSpPr>
        <p:spPr>
          <a:xfrm>
            <a:off x="1066800" y="2095500"/>
            <a:ext cx="11658600" cy="73057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b="1" dirty="0">
                <a:latin typeface="Arial" panose="020B0604020202020204" pitchFamily="34" charset="0"/>
                <a:cs typeface="Arial" panose="020B0604020202020204" pitchFamily="34" charset="0"/>
              </a:rPr>
              <a:t>Artificial Intelligence (AI) Electrical Resistance Corrosion </a:t>
            </a:r>
          </a:p>
          <a:p>
            <a:pPr marL="0" indent="0">
              <a:buFont typeface="Arial" pitchFamily="34" charset="0"/>
              <a:buNone/>
            </a:pPr>
            <a:r>
              <a:rPr lang="it-IT" b="1" dirty="0">
                <a:latin typeface="Arial" panose="020B0604020202020204" pitchFamily="34" charset="0"/>
                <a:cs typeface="Arial" panose="020B0604020202020204" pitchFamily="34" charset="0"/>
              </a:rPr>
              <a:t>Monitoring System (i-ER)</a:t>
            </a:r>
          </a:p>
          <a:p>
            <a:pPr marL="0" indent="0">
              <a:buFont typeface="Arial" pitchFamily="34" charset="0"/>
              <a:buNone/>
            </a:pPr>
            <a:endParaRPr lang="it-IT"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most relevant data point for metal loss is displayed by the Linear Regression Technique after 100 data points per time interval set up for each data collection are analyzed using an </a:t>
            </a:r>
            <a:r>
              <a:rPr lang="en-US" sz="2800" b="1" dirty="0">
                <a:latin typeface="Arial" panose="020B0604020202020204" pitchFamily="34" charset="0"/>
                <a:cs typeface="Arial" panose="020B0604020202020204" pitchFamily="34" charset="0"/>
              </a:rPr>
              <a:t>AI algorithms</a:t>
            </a:r>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reliability of ER data was improved using the analysis technique of an </a:t>
            </a:r>
            <a:r>
              <a:rPr lang="en-US" sz="2800" b="1" dirty="0">
                <a:latin typeface="Arial" panose="020B0604020202020204" pitchFamily="34" charset="0"/>
                <a:cs typeface="Arial" panose="020B0604020202020204" pitchFamily="34" charset="0"/>
              </a:rPr>
              <a:t>artificial neural network</a:t>
            </a:r>
            <a:r>
              <a:rPr lang="en-US"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-ER system can be upgraded periodically from the data collection of oil/gas fields using </a:t>
            </a:r>
            <a:r>
              <a:rPr lang="en-US" sz="2800" b="1" dirty="0">
                <a:latin typeface="Arial" panose="020B0604020202020204" pitchFamily="34" charset="0"/>
                <a:cs typeface="Arial" panose="020B0604020202020204" pitchFamily="34" charset="0"/>
              </a:rPr>
              <a:t>Artificial Neural Network sand AI algorithms</a:t>
            </a:r>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 </a:t>
            </a:r>
            <a:r>
              <a:rPr lang="en-US" sz="2800" b="1" dirty="0">
                <a:latin typeface="Arial" panose="020B0604020202020204" pitchFamily="34" charset="0"/>
                <a:cs typeface="Arial" panose="020B0604020202020204" pitchFamily="34" charset="0"/>
              </a:rPr>
              <a:t>high-sensitivity</a:t>
            </a:r>
            <a:r>
              <a:rPr lang="en-US" sz="2800" dirty="0">
                <a:latin typeface="Arial" panose="020B0604020202020204" pitchFamily="34" charset="0"/>
                <a:cs typeface="Arial" panose="020B0604020202020204" pitchFamily="34" charset="0"/>
              </a:rPr>
              <a:t>, flush-mounted type ER probe.</a:t>
            </a:r>
          </a:p>
        </p:txBody>
      </p:sp>
      <p:pic>
        <p:nvPicPr>
          <p:cNvPr id="6" name="Picture 2" descr="Artificial Intelligence - AI Interview Questions and Answers for 2022">
            <a:extLst>
              <a:ext uri="{FF2B5EF4-FFF2-40B4-BE49-F238E27FC236}">
                <a16:creationId xmlns:a16="http://schemas.microsoft.com/office/drawing/2014/main" id="{87286AC0-065F-071C-5C32-42BF41F4696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684974" y="1298762"/>
            <a:ext cx="3756778" cy="2507576"/>
          </a:xfrm>
          <a:prstGeom prst="rect">
            <a:avLst/>
          </a:prstGeom>
          <a:noFill/>
          <a:extLst>
            <a:ext uri="{909E8E84-426E-40DD-AFC4-6F175D3DCCD1}">
              <a14:hiddenFill xmlns:a14="http://schemas.microsoft.com/office/drawing/2010/main">
                <a:solidFill>
                  <a:srgbClr val="FFFFFF"/>
                </a:solidFill>
              </a14:hiddenFill>
            </a:ext>
          </a:extLst>
        </p:spPr>
      </p:pic>
      <p:pic>
        <p:nvPicPr>
          <p:cNvPr id="7" name="그림 12">
            <a:extLst>
              <a:ext uri="{FF2B5EF4-FFF2-40B4-BE49-F238E27FC236}">
                <a16:creationId xmlns:a16="http://schemas.microsoft.com/office/drawing/2014/main" id="{41A1AFF8-3A78-5795-FC5D-DF680A458DE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684974" y="3839675"/>
            <a:ext cx="3862501" cy="2507576"/>
          </a:xfrm>
          <a:prstGeom prst="rect">
            <a:avLst/>
          </a:prstGeom>
        </p:spPr>
      </p:pic>
      <p:pic>
        <p:nvPicPr>
          <p:cNvPr id="8" name="Picture 7">
            <a:extLst>
              <a:ext uri="{FF2B5EF4-FFF2-40B4-BE49-F238E27FC236}">
                <a16:creationId xmlns:a16="http://schemas.microsoft.com/office/drawing/2014/main" id="{FEB72196-B090-6224-874A-633FA140ECF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13633174" y="7030500"/>
            <a:ext cx="3747051" cy="2514600"/>
          </a:xfrm>
          <a:prstGeom prst="rect">
            <a:avLst/>
          </a:prstGeom>
        </p:spPr>
      </p:pic>
    </p:spTree>
    <p:extLst>
      <p:ext uri="{BB962C8B-B14F-4D97-AF65-F5344CB8AC3E}">
        <p14:creationId xmlns:p14="http://schemas.microsoft.com/office/powerpoint/2010/main" val="368824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8B2633AF-3892-10D4-20BE-887D484A362D}"/>
              </a:ext>
            </a:extLst>
          </p:cNvPr>
          <p:cNvSpPr txBox="1"/>
          <p:nvPr/>
        </p:nvSpPr>
        <p:spPr>
          <a:xfrm>
            <a:off x="1066800" y="613201"/>
            <a:ext cx="14837099" cy="830997"/>
          </a:xfrm>
          <a:prstGeom prst="rect">
            <a:avLst/>
          </a:prstGeom>
          <a:noFill/>
        </p:spPr>
        <p:txBody>
          <a:bodyPr wrap="square" rtlCol="0">
            <a:spAutoFit/>
          </a:bodyPr>
          <a:lstStyle/>
          <a:p>
            <a:r>
              <a:rPr lang="en-US" sz="4800" b="1" dirty="0">
                <a:solidFill>
                  <a:srgbClr val="FF9900"/>
                </a:solidFill>
                <a:latin typeface="Arial" panose="020B0604020202020204" pitchFamily="34" charset="0"/>
                <a:cs typeface="Arial" panose="020B0604020202020204" pitchFamily="34" charset="0"/>
              </a:rPr>
              <a:t>Pit Detection System (PDS): </a:t>
            </a:r>
            <a:r>
              <a:rPr lang="en-US" sz="4000" b="1" dirty="0">
                <a:solidFill>
                  <a:srgbClr val="FF9900"/>
                </a:solidFill>
                <a:latin typeface="Arial" panose="020B0604020202020204" pitchFamily="34" charset="0"/>
                <a:cs typeface="Arial" panose="020B0604020202020204" pitchFamily="34" charset="0"/>
              </a:rPr>
              <a:t>USA Patent Pending</a:t>
            </a:r>
          </a:p>
        </p:txBody>
      </p:sp>
      <p:sp>
        <p:nvSpPr>
          <p:cNvPr id="5" name="TextBox 4">
            <a:extLst>
              <a:ext uri="{FF2B5EF4-FFF2-40B4-BE49-F238E27FC236}">
                <a16:creationId xmlns:a16="http://schemas.microsoft.com/office/drawing/2014/main" id="{EC90B9EA-3658-21E8-2AAD-8DA31B9D0895}"/>
              </a:ext>
            </a:extLst>
          </p:cNvPr>
          <p:cNvSpPr txBox="1"/>
          <p:nvPr/>
        </p:nvSpPr>
        <p:spPr>
          <a:xfrm>
            <a:off x="1047750" y="1820793"/>
            <a:ext cx="11048999" cy="3754874"/>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PDS</a:t>
            </a:r>
            <a:r>
              <a:rPr lang="en-US" sz="2800" dirty="0">
                <a:latin typeface="Arial" panose="020B0604020202020204" pitchFamily="34" charset="0"/>
                <a:cs typeface="Arial" panose="020B0604020202020204" pitchFamily="34" charset="0"/>
              </a:rPr>
              <a:t> has three (3) carbon steel layers of each 40 µm) thickness.</a:t>
            </a:r>
          </a:p>
          <a:p>
            <a:endParaRPr lang="en-US" sz="2800" dirty="0">
              <a:latin typeface="Arial" panose="020B0604020202020204" pitchFamily="34" charset="0"/>
              <a:cs typeface="Arial" panose="020B0604020202020204" pitchFamily="34" charset="0"/>
            </a:endParaRPr>
          </a:p>
          <a:p>
            <a:pPr marL="285750" indent="-285750">
              <a:buFontTx/>
              <a:buChar char="-"/>
            </a:pPr>
            <a:r>
              <a:rPr lang="en-US" sz="2600" dirty="0">
                <a:latin typeface="Arial" panose="020B0604020202020204" pitchFamily="34" charset="0"/>
                <a:cs typeface="Arial" panose="020B0604020202020204" pitchFamily="34" charset="0"/>
              </a:rPr>
              <a:t>The probe has carbon steel layers. </a:t>
            </a:r>
          </a:p>
          <a:p>
            <a:pPr marL="285750" indent="-285750">
              <a:buFontTx/>
              <a:buChar char="-"/>
            </a:pPr>
            <a:r>
              <a:rPr lang="en-US" sz="2600" dirty="0">
                <a:latin typeface="Arial" panose="020B0604020202020204" pitchFamily="34" charset="0"/>
                <a:cs typeface="Arial" panose="020B0604020202020204" pitchFamily="34" charset="0"/>
              </a:rPr>
              <a:t>In between each layer, there is a thin film which dissolves as soon as layer penetration occurs.</a:t>
            </a:r>
          </a:p>
          <a:p>
            <a:pPr marL="285750" indent="-285750">
              <a:buFontTx/>
              <a:buChar char="-"/>
            </a:pPr>
            <a:r>
              <a:rPr lang="en-US" sz="2600" dirty="0">
                <a:latin typeface="Arial" panose="020B0604020202020204" pitchFamily="34" charset="0"/>
                <a:cs typeface="Arial" panose="020B0604020202020204" pitchFamily="34" charset="0"/>
              </a:rPr>
              <a:t>Each layer in the probe has a set voltage value, and the</a:t>
            </a:r>
          </a:p>
          <a:p>
            <a:r>
              <a:rPr lang="en-US" sz="2600" dirty="0">
                <a:latin typeface="Arial" panose="020B0604020202020204" pitchFamily="34" charset="0"/>
                <a:cs typeface="Arial" panose="020B0604020202020204" pitchFamily="34" charset="0"/>
              </a:rPr>
              <a:t>     voltage source is connected to a circuit in the transmitter.</a:t>
            </a:r>
          </a:p>
          <a:p>
            <a:pPr marL="285750" indent="-285750">
              <a:buFontTx/>
              <a:buChar char="-"/>
            </a:pPr>
            <a:r>
              <a:rPr lang="en-US" sz="2600" dirty="0">
                <a:latin typeface="Arial" panose="020B0604020202020204" pitchFamily="34" charset="0"/>
                <a:cs typeface="Arial" panose="020B0604020202020204" pitchFamily="34" charset="0"/>
              </a:rPr>
              <a:t>Thin film is applied to each layer by semiconductor</a:t>
            </a:r>
          </a:p>
          <a:p>
            <a:r>
              <a:rPr lang="en-US" sz="2600" dirty="0">
                <a:latin typeface="Arial" panose="020B0604020202020204" pitchFamily="34" charset="0"/>
                <a:cs typeface="Arial" panose="020B0604020202020204" pitchFamily="34" charset="0"/>
              </a:rPr>
              <a:t>     processing-based technology.  </a:t>
            </a:r>
          </a:p>
        </p:txBody>
      </p:sp>
      <p:sp>
        <p:nvSpPr>
          <p:cNvPr id="6" name="Rectangle 5">
            <a:extLst>
              <a:ext uri="{FF2B5EF4-FFF2-40B4-BE49-F238E27FC236}">
                <a16:creationId xmlns:a16="http://schemas.microsoft.com/office/drawing/2014/main" id="{249A375B-414D-319D-5D85-A47FAEBFEBAD}"/>
              </a:ext>
            </a:extLst>
          </p:cNvPr>
          <p:cNvSpPr/>
          <p:nvPr/>
        </p:nvSpPr>
        <p:spPr>
          <a:xfrm>
            <a:off x="1066800" y="6167706"/>
            <a:ext cx="11201399" cy="332398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Advantages of PDS:</a:t>
            </a:r>
          </a:p>
          <a:p>
            <a:pPr marL="285750" indent="-285750">
              <a:buFont typeface="Wingdings" panose="05000000000000000000" pitchFamily="2" charset="2"/>
              <a:buChar char="§"/>
            </a:pPr>
            <a:r>
              <a:rPr lang="en-US" sz="2600" dirty="0">
                <a:latin typeface="Arial" panose="020B0604020202020204" pitchFamily="34" charset="0"/>
                <a:cs typeface="Arial" panose="020B0604020202020204" pitchFamily="34" charset="0"/>
              </a:rPr>
              <a:t>Usable in any environmental conditions</a:t>
            </a:r>
          </a:p>
          <a:p>
            <a:pPr marL="285750" indent="-285750">
              <a:buFont typeface="Wingdings" panose="05000000000000000000" pitchFamily="2" charset="2"/>
              <a:buChar char="§"/>
            </a:pPr>
            <a:r>
              <a:rPr lang="en-US" sz="2600" dirty="0">
                <a:latin typeface="Arial" panose="020B0604020202020204" pitchFamily="34" charset="0"/>
                <a:cs typeface="Arial" panose="020B0604020202020204" pitchFamily="34" charset="0"/>
              </a:rPr>
              <a:t>No modification of the port is necessary because the pit detection probe can be installed at the “existing port for ER or weight loss coupon”.</a:t>
            </a:r>
          </a:p>
          <a:p>
            <a:pPr marL="285750" indent="-285750">
              <a:buFont typeface="Wingdings" panose="05000000000000000000" pitchFamily="2" charset="2"/>
              <a:buChar char="§"/>
            </a:pPr>
            <a:r>
              <a:rPr lang="en-US" sz="2600" dirty="0">
                <a:latin typeface="Arial" panose="020B0604020202020204" pitchFamily="34" charset="0"/>
                <a:cs typeface="Arial" panose="020B0604020202020204" pitchFamily="34" charset="0"/>
              </a:rPr>
              <a:t>Real - time pit detection monitoring</a:t>
            </a:r>
          </a:p>
          <a:p>
            <a:pPr marL="285750" indent="-285750">
              <a:buFont typeface="Wingdings" panose="05000000000000000000" pitchFamily="2" charset="2"/>
              <a:buChar char="§"/>
            </a:pPr>
            <a:r>
              <a:rPr lang="en-US" sz="2600" dirty="0">
                <a:latin typeface="Arial" panose="020B0604020202020204" pitchFamily="34" charset="0"/>
                <a:cs typeface="Arial" panose="020B0604020202020204" pitchFamily="34" charset="0"/>
              </a:rPr>
              <a:t>Pit penetration rate can be easily calculated.</a:t>
            </a:r>
          </a:p>
          <a:p>
            <a:pPr marL="285750" indent="-285750">
              <a:buFont typeface="Wingdings" panose="05000000000000000000" pitchFamily="2" charset="2"/>
              <a:buChar char="§"/>
            </a:pPr>
            <a:r>
              <a:rPr lang="en-US" sz="2600" dirty="0">
                <a:latin typeface="Arial" panose="020B0604020202020204" pitchFamily="34" charset="0"/>
                <a:cs typeface="Arial" panose="020B0604020202020204" pitchFamily="34" charset="0"/>
              </a:rPr>
              <a:t>Any change of field conditions during the monitoring does not have any problem.</a:t>
            </a:r>
          </a:p>
        </p:txBody>
      </p:sp>
      <p:grpSp>
        <p:nvGrpSpPr>
          <p:cNvPr id="7" name="Group 6">
            <a:extLst>
              <a:ext uri="{FF2B5EF4-FFF2-40B4-BE49-F238E27FC236}">
                <a16:creationId xmlns:a16="http://schemas.microsoft.com/office/drawing/2014/main" id="{6AF34C82-B1A0-B722-EB36-B0221740B5F7}"/>
              </a:ext>
            </a:extLst>
          </p:cNvPr>
          <p:cNvGrpSpPr/>
          <p:nvPr/>
        </p:nvGrpSpPr>
        <p:grpSpPr>
          <a:xfrm>
            <a:off x="12429051" y="1372314"/>
            <a:ext cx="5334000" cy="2438400"/>
            <a:chOff x="2061680" y="1893345"/>
            <a:chExt cx="3230614" cy="1705830"/>
          </a:xfrm>
        </p:grpSpPr>
        <p:pic>
          <p:nvPicPr>
            <p:cNvPr id="8" name="Picture 7">
              <a:extLst>
                <a:ext uri="{FF2B5EF4-FFF2-40B4-BE49-F238E27FC236}">
                  <a16:creationId xmlns:a16="http://schemas.microsoft.com/office/drawing/2014/main" id="{F54B0C25-27AB-30D1-AC3C-F102883CF3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22285" y="1947134"/>
              <a:ext cx="1370009" cy="1652041"/>
            </a:xfrm>
            <a:prstGeom prst="rect">
              <a:avLst/>
            </a:prstGeom>
          </p:spPr>
        </p:pic>
        <p:pic>
          <p:nvPicPr>
            <p:cNvPr id="9" name="Picture 8">
              <a:extLst>
                <a:ext uri="{FF2B5EF4-FFF2-40B4-BE49-F238E27FC236}">
                  <a16:creationId xmlns:a16="http://schemas.microsoft.com/office/drawing/2014/main" id="{9ACCD9BF-2775-556D-5BC0-D1936A874BE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61680" y="1947134"/>
              <a:ext cx="1370009" cy="1652041"/>
            </a:xfrm>
            <a:prstGeom prst="rect">
              <a:avLst/>
            </a:prstGeom>
          </p:spPr>
        </p:pic>
        <p:sp>
          <p:nvSpPr>
            <p:cNvPr id="10" name="TextBox 9">
              <a:extLst>
                <a:ext uri="{FF2B5EF4-FFF2-40B4-BE49-F238E27FC236}">
                  <a16:creationId xmlns:a16="http://schemas.microsoft.com/office/drawing/2014/main" id="{41806A14-502E-E63B-D3E1-D2ABEC7523D7}"/>
                </a:ext>
              </a:extLst>
            </p:cNvPr>
            <p:cNvSpPr txBox="1"/>
            <p:nvPr/>
          </p:nvSpPr>
          <p:spPr>
            <a:xfrm>
              <a:off x="3416676" y="1893345"/>
              <a:ext cx="613186" cy="258373"/>
            </a:xfrm>
            <a:prstGeom prst="rect">
              <a:avLst/>
            </a:prstGeom>
            <a:noFill/>
          </p:spPr>
          <p:txBody>
            <a:bodyPr wrap="square" rtlCol="0">
              <a:spAutoFit/>
            </a:bodyPr>
            <a:lstStyle/>
            <a:p>
              <a:r>
                <a:rPr lang="en-US" dirty="0"/>
                <a:t>40 µm</a:t>
              </a:r>
            </a:p>
          </p:txBody>
        </p:sp>
        <p:sp>
          <p:nvSpPr>
            <p:cNvPr id="11" name="TextBox 10">
              <a:extLst>
                <a:ext uri="{FF2B5EF4-FFF2-40B4-BE49-F238E27FC236}">
                  <a16:creationId xmlns:a16="http://schemas.microsoft.com/office/drawing/2014/main" id="{53084B9F-63CB-52B7-C1E2-9677F5AA2413}"/>
                </a:ext>
              </a:extLst>
            </p:cNvPr>
            <p:cNvSpPr txBox="1"/>
            <p:nvPr/>
          </p:nvSpPr>
          <p:spPr>
            <a:xfrm>
              <a:off x="3416675" y="2031845"/>
              <a:ext cx="628199" cy="258373"/>
            </a:xfrm>
            <a:prstGeom prst="rect">
              <a:avLst/>
            </a:prstGeom>
            <a:noFill/>
          </p:spPr>
          <p:txBody>
            <a:bodyPr wrap="square" rtlCol="0">
              <a:spAutoFit/>
            </a:bodyPr>
            <a:lstStyle/>
            <a:p>
              <a:r>
                <a:rPr lang="en-US" dirty="0"/>
                <a:t>40 µm</a:t>
              </a:r>
            </a:p>
          </p:txBody>
        </p:sp>
        <p:sp>
          <p:nvSpPr>
            <p:cNvPr id="12" name="TextBox 11">
              <a:extLst>
                <a:ext uri="{FF2B5EF4-FFF2-40B4-BE49-F238E27FC236}">
                  <a16:creationId xmlns:a16="http://schemas.microsoft.com/office/drawing/2014/main" id="{EF505829-6AE0-A2A8-1D7E-56589E23EC9C}"/>
                </a:ext>
              </a:extLst>
            </p:cNvPr>
            <p:cNvSpPr txBox="1"/>
            <p:nvPr/>
          </p:nvSpPr>
          <p:spPr>
            <a:xfrm>
              <a:off x="3410173" y="2170345"/>
              <a:ext cx="613186" cy="258373"/>
            </a:xfrm>
            <a:prstGeom prst="rect">
              <a:avLst/>
            </a:prstGeom>
            <a:noFill/>
          </p:spPr>
          <p:txBody>
            <a:bodyPr wrap="square" rtlCol="0">
              <a:spAutoFit/>
            </a:bodyPr>
            <a:lstStyle/>
            <a:p>
              <a:r>
                <a:rPr lang="en-US" dirty="0"/>
                <a:t>40 µm</a:t>
              </a:r>
            </a:p>
          </p:txBody>
        </p:sp>
      </p:grpSp>
      <p:pic>
        <p:nvPicPr>
          <p:cNvPr id="13" name="그림 1">
            <a:extLst>
              <a:ext uri="{FF2B5EF4-FFF2-40B4-BE49-F238E27FC236}">
                <a16:creationId xmlns:a16="http://schemas.microsoft.com/office/drawing/2014/main" id="{5CF326EE-C639-26B8-D969-65BBA2289B50}"/>
              </a:ext>
            </a:extLst>
          </p:cNvPr>
          <p:cNvPicPr/>
          <p:nvPr/>
        </p:nvPicPr>
        <p:blipFill>
          <a:blip r:embed="rId8" cstate="email">
            <a:extLst>
              <a:ext uri="{28A0092B-C50C-407E-A947-70E740481C1C}">
                <a14:useLocalDpi xmlns:a14="http://schemas.microsoft.com/office/drawing/2010/main"/>
              </a:ext>
            </a:extLst>
          </a:blip>
          <a:stretch>
            <a:fillRect/>
          </a:stretch>
        </p:blipFill>
        <p:spPr>
          <a:xfrm>
            <a:off x="12457626" y="3682040"/>
            <a:ext cx="5329262" cy="3017115"/>
          </a:xfrm>
          <a:prstGeom prst="rect">
            <a:avLst/>
          </a:prstGeom>
        </p:spPr>
      </p:pic>
      <p:pic>
        <p:nvPicPr>
          <p:cNvPr id="14" name="Content Placeholder 5">
            <a:extLst>
              <a:ext uri="{FF2B5EF4-FFF2-40B4-BE49-F238E27FC236}">
                <a16:creationId xmlns:a16="http://schemas.microsoft.com/office/drawing/2014/main" id="{2013F9C5-D9D9-9E78-46DD-6C621865E2E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255296" y="6845742"/>
            <a:ext cx="1448165" cy="3191658"/>
          </a:xfrm>
          <a:prstGeom prst="rect">
            <a:avLst/>
          </a:prstGeom>
        </p:spPr>
      </p:pic>
      <p:sp>
        <p:nvSpPr>
          <p:cNvPr id="15" name="TextBox 14">
            <a:extLst>
              <a:ext uri="{FF2B5EF4-FFF2-40B4-BE49-F238E27FC236}">
                <a16:creationId xmlns:a16="http://schemas.microsoft.com/office/drawing/2014/main" id="{F680D07E-A537-69EF-D77A-477F30D47C40}"/>
              </a:ext>
            </a:extLst>
          </p:cNvPr>
          <p:cNvSpPr txBox="1"/>
          <p:nvPr/>
        </p:nvSpPr>
        <p:spPr>
          <a:xfrm>
            <a:off x="14033593" y="5198819"/>
            <a:ext cx="1243853" cy="307777"/>
          </a:xfrm>
          <a:prstGeom prst="rect">
            <a:avLst/>
          </a:prstGeom>
          <a:noFill/>
        </p:spPr>
        <p:txBody>
          <a:bodyPr wrap="square" rtlCol="0">
            <a:spAutoFit/>
          </a:bodyPr>
          <a:lstStyle/>
          <a:p>
            <a:r>
              <a:rPr lang="en-US" sz="1400" b="1" dirty="0">
                <a:solidFill>
                  <a:srgbClr val="FF0000"/>
                </a:solidFill>
              </a:rPr>
              <a:t>First Pitting</a:t>
            </a:r>
          </a:p>
        </p:txBody>
      </p:sp>
      <p:sp>
        <p:nvSpPr>
          <p:cNvPr id="16" name="TextBox 15">
            <a:extLst>
              <a:ext uri="{FF2B5EF4-FFF2-40B4-BE49-F238E27FC236}">
                <a16:creationId xmlns:a16="http://schemas.microsoft.com/office/drawing/2014/main" id="{F410820D-C260-1CCB-11F8-FAFA2C244DF6}"/>
              </a:ext>
            </a:extLst>
          </p:cNvPr>
          <p:cNvSpPr txBox="1"/>
          <p:nvPr/>
        </p:nvSpPr>
        <p:spPr>
          <a:xfrm>
            <a:off x="15122257" y="4663860"/>
            <a:ext cx="1243853" cy="307777"/>
          </a:xfrm>
          <a:prstGeom prst="rect">
            <a:avLst/>
          </a:prstGeom>
          <a:noFill/>
        </p:spPr>
        <p:txBody>
          <a:bodyPr wrap="square" rtlCol="0">
            <a:spAutoFit/>
          </a:bodyPr>
          <a:lstStyle/>
          <a:p>
            <a:r>
              <a:rPr lang="en-US" sz="1400" b="1" dirty="0">
                <a:solidFill>
                  <a:srgbClr val="FF0000"/>
                </a:solidFill>
              </a:rPr>
              <a:t>Second Pitting</a:t>
            </a:r>
          </a:p>
        </p:txBody>
      </p:sp>
      <p:sp>
        <p:nvSpPr>
          <p:cNvPr id="17" name="TextBox 16">
            <a:extLst>
              <a:ext uri="{FF2B5EF4-FFF2-40B4-BE49-F238E27FC236}">
                <a16:creationId xmlns:a16="http://schemas.microsoft.com/office/drawing/2014/main" id="{7D69D845-F5A2-E1E6-A9B4-C79A82527E87}"/>
              </a:ext>
            </a:extLst>
          </p:cNvPr>
          <p:cNvSpPr txBox="1"/>
          <p:nvPr/>
        </p:nvSpPr>
        <p:spPr>
          <a:xfrm>
            <a:off x="16154400" y="4209496"/>
            <a:ext cx="1243853" cy="307777"/>
          </a:xfrm>
          <a:prstGeom prst="rect">
            <a:avLst/>
          </a:prstGeom>
          <a:noFill/>
        </p:spPr>
        <p:txBody>
          <a:bodyPr wrap="square" rtlCol="0">
            <a:spAutoFit/>
          </a:bodyPr>
          <a:lstStyle/>
          <a:p>
            <a:r>
              <a:rPr lang="en-US" sz="1400" b="1" dirty="0">
                <a:solidFill>
                  <a:srgbClr val="FF0000"/>
                </a:solidFill>
              </a:rPr>
              <a:t>Third Pitting</a:t>
            </a:r>
          </a:p>
        </p:txBody>
      </p:sp>
    </p:spTree>
    <p:extLst>
      <p:ext uri="{BB962C8B-B14F-4D97-AF65-F5344CB8AC3E}">
        <p14:creationId xmlns:p14="http://schemas.microsoft.com/office/powerpoint/2010/main" val="1194643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1361</Words>
  <Application>Microsoft Office PowerPoint</Application>
  <PresentationFormat>Custom</PresentationFormat>
  <Paragraphs>248</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Wingdings</vt:lpstr>
      <vt:lpstr>Times New Roman</vt:lpstr>
      <vt:lpstr>Canva Sans</vt:lpstr>
      <vt:lpstr>Courier New</vt:lpstr>
      <vt:lpstr>Canva Sans Bold</vt:lpstr>
      <vt:lpstr>Tabarra Sans</vt:lpstr>
      <vt:lpstr>Glacial Indifference Bold</vt:lpstr>
      <vt:lpstr>Tabarra Sans Heavy</vt:lpstr>
      <vt:lpstr>Calibri</vt:lpstr>
      <vt:lpstr>Arial</vt:lpstr>
      <vt:lpstr>Codec Pro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cp:lastModifiedBy>Cheolho Kang</cp:lastModifiedBy>
  <cp:revision>35</cp:revision>
  <dcterms:created xsi:type="dcterms:W3CDTF">2006-08-16T00:00:00Z</dcterms:created>
  <dcterms:modified xsi:type="dcterms:W3CDTF">2024-07-06T06:19:40Z</dcterms:modified>
  <dc:identifier>DAGG3nLRPf8</dc:identifier>
</cp:coreProperties>
</file>