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4618" r:id="rId3"/>
    <p:sldId id="257" r:id="rId4"/>
    <p:sldId id="4620" r:id="rId5"/>
    <p:sldId id="259" r:id="rId6"/>
    <p:sldId id="261" r:id="rId7"/>
    <p:sldId id="4621" r:id="rId8"/>
    <p:sldId id="4622" r:id="rId9"/>
    <p:sldId id="265" r:id="rId10"/>
    <p:sldId id="4623" r:id="rId11"/>
    <p:sldId id="4617" r:id="rId12"/>
    <p:sldId id="4619" r:id="rId13"/>
    <p:sldId id="4624" r:id="rId14"/>
    <p:sldId id="270" r:id="rId15"/>
    <p:sldId id="4616" r:id="rId16"/>
    <p:sldId id="258" r:id="rId17"/>
  </p:sldIdLst>
  <p:sldSz cx="18288000" cy="10287000"/>
  <p:notesSz cx="6808788" cy="9940925"/>
  <p:embeddedFontLst>
    <p:embeddedFont>
      <p:font typeface="Canva Sans" panose="020B0604020202020204" charset="0"/>
      <p:regular r:id="rId18"/>
    </p:embeddedFont>
    <p:embeddedFont>
      <p:font typeface="Canva Sans Bold" panose="020B0604020202020204" charset="0"/>
      <p:regular r:id="rId19"/>
    </p:embeddedFont>
    <p:embeddedFont>
      <p:font typeface="Codec Pro ExtraBold" panose="020B0604020202020204" charset="0"/>
      <p:regular r:id="rId20"/>
    </p:embeddedFont>
    <p:embeddedFont>
      <p:font typeface="Glacial Indifference Bold" panose="020B0604020202020204" charset="0"/>
      <p:regular r:id="rId21"/>
    </p:embeddedFont>
    <p:embeddedFont>
      <p:font typeface="Tabarra Sans" panose="020B0604020202020204" charset="0"/>
      <p:regular r:id="rId22"/>
    </p:embeddedFont>
    <p:embeddedFont>
      <p:font typeface="Tabarra Sans Heavy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B9BD"/>
    <a:srgbClr val="0707C7"/>
    <a:srgbClr val="12A1BE"/>
    <a:srgbClr val="3825A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CB1BC-BE4F-40B2-9192-288DA9562A09}" v="248" dt="2024-08-29T14:16:43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1014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1A04DA-3C8B-4BE6-9C8D-EB223E10266B}" type="doc">
      <dgm:prSet loTypeId="urn:microsoft.com/office/officeart/2008/layout/VerticalAccen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9F4AA6-605B-45BD-AF94-9E3F701072D6}">
      <dgm:prSet custT="1"/>
      <dgm:spPr/>
      <dgm:t>
        <a:bodyPr/>
        <a:lstStyle/>
        <a:p>
          <a:pPr algn="ctr"/>
          <a:r>
            <a:rPr lang="en-US" sz="2100" b="1" kern="1200" dirty="0">
              <a:latin typeface="Calibri"/>
              <a:ea typeface="+mn-ea"/>
              <a:cs typeface="+mn-cs"/>
            </a:rPr>
            <a:t>Concrete is a porous material, which absorbs contaminants from surroundings.</a:t>
          </a:r>
        </a:p>
      </dgm:t>
    </dgm:pt>
    <dgm:pt modelId="{EEB12A8A-E634-4415-BE18-5400E13D039C}" type="parTrans" cxnId="{EE1432B7-1B32-4A5B-B1FC-FE8B1A6CF1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E45DD2-E7B0-4A24-9016-EF1F66A6EED6}" type="sibTrans" cxnId="{EE1432B7-1B32-4A5B-B1FC-FE8B1A6CF1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E4B2B44-2CDB-4B8F-ADB0-2444371C4902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+mn-ea"/>
              <a:cs typeface="+mn-cs"/>
            </a:rPr>
            <a:t>Contaminants (H2O,O2 and Cl¯) lead to corrosion of  rebar.</a:t>
          </a:r>
        </a:p>
      </dgm:t>
    </dgm:pt>
    <dgm:pt modelId="{90958710-8248-4E03-A8FD-194603B08DA7}" type="parTrans" cxnId="{ABE0CA1D-1495-4DCB-BFA5-35248BEBB4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C2094B-DDE0-4520-B516-A0475405C03A}" type="sibTrans" cxnId="{ABE0CA1D-1495-4DCB-BFA5-35248BEBB4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0ED6B0-4BB0-4C79-88A2-9F6CED8F672E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+mn-ea"/>
              <a:cs typeface="+mn-cs"/>
            </a:rPr>
            <a:t>React with the iron to create corrosion products</a:t>
          </a:r>
        </a:p>
      </dgm:t>
    </dgm:pt>
    <dgm:pt modelId="{B0B8B0D6-FC34-445B-853B-348107598017}" type="parTrans" cxnId="{85AD6ED3-48EA-42A2-A5F0-6B73054BA66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9C092A-212D-4F52-AC42-1B01AB195C49}" type="sibTrans" cxnId="{85AD6ED3-48EA-42A2-A5F0-6B73054BA66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6E6CE66-5BAD-473C-A015-9FEB26833BA2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ea typeface="+mn-ea"/>
              <a:cs typeface="+mn-cs"/>
            </a:rPr>
            <a:t>Corrosion that weakens the structural integrity of concrete elements.</a:t>
          </a:r>
          <a:endParaRPr lang="en-US" sz="2100" b="1" kern="1200" dirty="0">
            <a:latin typeface="Calibri"/>
            <a:ea typeface="+mn-ea"/>
            <a:cs typeface="+mn-cs"/>
          </a:endParaRPr>
        </a:p>
      </dgm:t>
    </dgm:pt>
    <dgm:pt modelId="{FA2FB223-5A49-480F-8F73-5697930207C1}" type="parTrans" cxnId="{411604F8-85C8-421F-81CE-D413A739FC8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332182-DD03-4D48-9ABF-7112A7F51B8C}" type="sibTrans" cxnId="{411604F8-85C8-421F-81CE-D413A739FC8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CF120F9-81A1-4946-9475-DF1ECB8354F8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ea typeface="+mn-ea"/>
              <a:cs typeface="+mn-cs"/>
            </a:rPr>
            <a:t>Posing a serious threat to the stability of infrastructure.</a:t>
          </a:r>
          <a:endParaRPr lang="en-US" sz="2100" b="1" kern="1200" dirty="0">
            <a:latin typeface="Calibri"/>
            <a:ea typeface="+mn-ea"/>
            <a:cs typeface="+mn-cs"/>
          </a:endParaRPr>
        </a:p>
      </dgm:t>
    </dgm:pt>
    <dgm:pt modelId="{677FAF85-774A-408A-BE60-A3A817254EB8}" type="parTrans" cxnId="{D58EDC39-7CDC-4CEF-B88B-C0C5B32591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1E23F32-8E9A-4BD2-8ED6-F4D778A35E14}" type="sibTrans" cxnId="{D58EDC39-7CDC-4CEF-B88B-C0C5B32591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5D820-951C-4AC8-B900-6A6A13DA9113}" type="pres">
      <dgm:prSet presAssocID="{8F1A04DA-3C8B-4BE6-9C8D-EB223E10266B}" presName="Name0" presStyleCnt="0">
        <dgm:presLayoutVars>
          <dgm:chMax/>
          <dgm:chPref/>
          <dgm:dir/>
        </dgm:presLayoutVars>
      </dgm:prSet>
      <dgm:spPr/>
    </dgm:pt>
    <dgm:pt modelId="{50551C8A-4A1C-4C5B-BDC3-D4F62612373B}" type="pres">
      <dgm:prSet presAssocID="{549F4AA6-605B-45BD-AF94-9E3F701072D6}" presName="parenttextcomposite" presStyleCnt="0"/>
      <dgm:spPr/>
    </dgm:pt>
    <dgm:pt modelId="{E6586920-C109-4305-94CA-1610DDE6E2CA}" type="pres">
      <dgm:prSet presAssocID="{549F4AA6-605B-45BD-AF94-9E3F701072D6}" presName="parenttext" presStyleLbl="revTx" presStyleIdx="0" presStyleCnt="5">
        <dgm:presLayoutVars>
          <dgm:chMax/>
          <dgm:chPref val="2"/>
          <dgm:bulletEnabled val="1"/>
        </dgm:presLayoutVars>
      </dgm:prSet>
      <dgm:spPr/>
    </dgm:pt>
    <dgm:pt modelId="{0BBA7B74-0D4A-45E6-8B39-DE8F0676E9BB}" type="pres">
      <dgm:prSet presAssocID="{549F4AA6-605B-45BD-AF94-9E3F701072D6}" presName="parallelogramComposite" presStyleCnt="0"/>
      <dgm:spPr/>
    </dgm:pt>
    <dgm:pt modelId="{4BFCC590-5D27-42DF-B9EE-3CA5ECF5C07B}" type="pres">
      <dgm:prSet presAssocID="{549F4AA6-605B-45BD-AF94-9E3F701072D6}" presName="parallelogram1" presStyleLbl="alignNode1" presStyleIdx="0" presStyleCnt="35"/>
      <dgm:spPr/>
    </dgm:pt>
    <dgm:pt modelId="{CE7620C7-A215-42E1-A589-3819071569E9}" type="pres">
      <dgm:prSet presAssocID="{549F4AA6-605B-45BD-AF94-9E3F701072D6}" presName="parallelogram2" presStyleLbl="alignNode1" presStyleIdx="1" presStyleCnt="35"/>
      <dgm:spPr/>
    </dgm:pt>
    <dgm:pt modelId="{E332C2BA-C9D0-4A8C-B1C6-315086382938}" type="pres">
      <dgm:prSet presAssocID="{549F4AA6-605B-45BD-AF94-9E3F701072D6}" presName="parallelogram3" presStyleLbl="alignNode1" presStyleIdx="2" presStyleCnt="35"/>
      <dgm:spPr/>
    </dgm:pt>
    <dgm:pt modelId="{8D944ADF-4B83-4E64-BA4D-CB687E2D562C}" type="pres">
      <dgm:prSet presAssocID="{549F4AA6-605B-45BD-AF94-9E3F701072D6}" presName="parallelogram4" presStyleLbl="alignNode1" presStyleIdx="3" presStyleCnt="35"/>
      <dgm:spPr/>
    </dgm:pt>
    <dgm:pt modelId="{2713C43B-1872-4C83-AB93-ADBB6E31C0BC}" type="pres">
      <dgm:prSet presAssocID="{549F4AA6-605B-45BD-AF94-9E3F701072D6}" presName="parallelogram5" presStyleLbl="alignNode1" presStyleIdx="4" presStyleCnt="35"/>
      <dgm:spPr/>
    </dgm:pt>
    <dgm:pt modelId="{DF64E084-B8C7-434A-89BF-43BE52CCD586}" type="pres">
      <dgm:prSet presAssocID="{549F4AA6-605B-45BD-AF94-9E3F701072D6}" presName="parallelogram6" presStyleLbl="alignNode1" presStyleIdx="5" presStyleCnt="35"/>
      <dgm:spPr/>
    </dgm:pt>
    <dgm:pt modelId="{9DCA53A2-CB88-46C4-81CB-BFC30E0F77F2}" type="pres">
      <dgm:prSet presAssocID="{549F4AA6-605B-45BD-AF94-9E3F701072D6}" presName="parallelogram7" presStyleLbl="alignNode1" presStyleIdx="6" presStyleCnt="35"/>
      <dgm:spPr/>
    </dgm:pt>
    <dgm:pt modelId="{35B315AB-2579-46AF-BF6F-1BFA9FB5EF73}" type="pres">
      <dgm:prSet presAssocID="{B5E45DD2-E7B0-4A24-9016-EF1F66A6EED6}" presName="sibTrans" presStyleCnt="0"/>
      <dgm:spPr/>
    </dgm:pt>
    <dgm:pt modelId="{D14F5E0E-44BD-435B-8FA3-70789A1317E9}" type="pres">
      <dgm:prSet presAssocID="{9E4B2B44-2CDB-4B8F-ADB0-2444371C4902}" presName="parenttextcomposite" presStyleCnt="0"/>
      <dgm:spPr/>
    </dgm:pt>
    <dgm:pt modelId="{9AA1CDFC-F30B-446C-9313-F8FE7C863B55}" type="pres">
      <dgm:prSet presAssocID="{9E4B2B44-2CDB-4B8F-ADB0-2444371C4902}" presName="parenttext" presStyleLbl="revTx" presStyleIdx="1" presStyleCnt="5">
        <dgm:presLayoutVars>
          <dgm:chMax/>
          <dgm:chPref val="2"/>
          <dgm:bulletEnabled val="1"/>
        </dgm:presLayoutVars>
      </dgm:prSet>
      <dgm:spPr/>
    </dgm:pt>
    <dgm:pt modelId="{9E8A4007-0096-46CF-8100-C21312C9D548}" type="pres">
      <dgm:prSet presAssocID="{9E4B2B44-2CDB-4B8F-ADB0-2444371C4902}" presName="parallelogramComposite" presStyleCnt="0"/>
      <dgm:spPr/>
    </dgm:pt>
    <dgm:pt modelId="{EC725AED-9EE3-41F4-83F7-69130208D0C4}" type="pres">
      <dgm:prSet presAssocID="{9E4B2B44-2CDB-4B8F-ADB0-2444371C4902}" presName="parallelogram1" presStyleLbl="alignNode1" presStyleIdx="7" presStyleCnt="35"/>
      <dgm:spPr/>
    </dgm:pt>
    <dgm:pt modelId="{698D978C-74AF-45DB-A5CC-6DAF26DC33FB}" type="pres">
      <dgm:prSet presAssocID="{9E4B2B44-2CDB-4B8F-ADB0-2444371C4902}" presName="parallelogram2" presStyleLbl="alignNode1" presStyleIdx="8" presStyleCnt="35"/>
      <dgm:spPr/>
    </dgm:pt>
    <dgm:pt modelId="{4A1733B1-9660-4FB6-9330-519DB126DB11}" type="pres">
      <dgm:prSet presAssocID="{9E4B2B44-2CDB-4B8F-ADB0-2444371C4902}" presName="parallelogram3" presStyleLbl="alignNode1" presStyleIdx="9" presStyleCnt="35"/>
      <dgm:spPr/>
    </dgm:pt>
    <dgm:pt modelId="{C333C5C4-45D6-4C85-BBFB-CA8748E4AAE1}" type="pres">
      <dgm:prSet presAssocID="{9E4B2B44-2CDB-4B8F-ADB0-2444371C4902}" presName="parallelogram4" presStyleLbl="alignNode1" presStyleIdx="10" presStyleCnt="35"/>
      <dgm:spPr/>
    </dgm:pt>
    <dgm:pt modelId="{172B4551-710D-447A-995E-1AB8B8141664}" type="pres">
      <dgm:prSet presAssocID="{9E4B2B44-2CDB-4B8F-ADB0-2444371C4902}" presName="parallelogram5" presStyleLbl="alignNode1" presStyleIdx="11" presStyleCnt="35" custLinFactNeighborX="900" custLinFactNeighborY="-54006"/>
      <dgm:spPr/>
    </dgm:pt>
    <dgm:pt modelId="{982E8457-15B6-49A5-892E-680844B086AC}" type="pres">
      <dgm:prSet presAssocID="{9E4B2B44-2CDB-4B8F-ADB0-2444371C4902}" presName="parallelogram6" presStyleLbl="alignNode1" presStyleIdx="12" presStyleCnt="35"/>
      <dgm:spPr/>
    </dgm:pt>
    <dgm:pt modelId="{77401F90-AFDB-488F-95C9-66D6AA832C5C}" type="pres">
      <dgm:prSet presAssocID="{9E4B2B44-2CDB-4B8F-ADB0-2444371C4902}" presName="parallelogram7" presStyleLbl="alignNode1" presStyleIdx="13" presStyleCnt="35"/>
      <dgm:spPr/>
    </dgm:pt>
    <dgm:pt modelId="{B99038EB-4B85-4536-8A9F-F30F32AC76CF}" type="pres">
      <dgm:prSet presAssocID="{72C2094B-DDE0-4520-B516-A0475405C03A}" presName="sibTrans" presStyleCnt="0"/>
      <dgm:spPr/>
    </dgm:pt>
    <dgm:pt modelId="{162CF1CA-7B61-4A01-9CD0-6C23A4BE0E43}" type="pres">
      <dgm:prSet presAssocID="{CB0ED6B0-4BB0-4C79-88A2-9F6CED8F672E}" presName="parenttextcomposite" presStyleCnt="0"/>
      <dgm:spPr/>
    </dgm:pt>
    <dgm:pt modelId="{6EE73E7C-A567-4803-AAB3-4D872881CEC7}" type="pres">
      <dgm:prSet presAssocID="{CB0ED6B0-4BB0-4C79-88A2-9F6CED8F672E}" presName="parenttext" presStyleLbl="revTx" presStyleIdx="2" presStyleCnt="5">
        <dgm:presLayoutVars>
          <dgm:chMax/>
          <dgm:chPref val="2"/>
          <dgm:bulletEnabled val="1"/>
        </dgm:presLayoutVars>
      </dgm:prSet>
      <dgm:spPr/>
    </dgm:pt>
    <dgm:pt modelId="{9B478E26-C4EA-4124-B236-6FC61703D4F6}" type="pres">
      <dgm:prSet presAssocID="{CB0ED6B0-4BB0-4C79-88A2-9F6CED8F672E}" presName="parallelogramComposite" presStyleCnt="0"/>
      <dgm:spPr/>
    </dgm:pt>
    <dgm:pt modelId="{EF6F90A6-7A12-43E6-AA89-3A878A66AB0F}" type="pres">
      <dgm:prSet presAssocID="{CB0ED6B0-4BB0-4C79-88A2-9F6CED8F672E}" presName="parallelogram1" presStyleLbl="alignNode1" presStyleIdx="14" presStyleCnt="35"/>
      <dgm:spPr/>
    </dgm:pt>
    <dgm:pt modelId="{2DE465CA-677A-426A-946C-C9F61DB190E9}" type="pres">
      <dgm:prSet presAssocID="{CB0ED6B0-4BB0-4C79-88A2-9F6CED8F672E}" presName="parallelogram2" presStyleLbl="alignNode1" presStyleIdx="15" presStyleCnt="35"/>
      <dgm:spPr/>
    </dgm:pt>
    <dgm:pt modelId="{75CFD92E-FF5B-4469-9D8C-B93F8502EA3A}" type="pres">
      <dgm:prSet presAssocID="{CB0ED6B0-4BB0-4C79-88A2-9F6CED8F672E}" presName="parallelogram3" presStyleLbl="alignNode1" presStyleIdx="16" presStyleCnt="35"/>
      <dgm:spPr/>
    </dgm:pt>
    <dgm:pt modelId="{3DCAF9CB-2BA2-4A98-B3CA-8655719A9C15}" type="pres">
      <dgm:prSet presAssocID="{CB0ED6B0-4BB0-4C79-88A2-9F6CED8F672E}" presName="parallelogram4" presStyleLbl="alignNode1" presStyleIdx="17" presStyleCnt="35"/>
      <dgm:spPr/>
    </dgm:pt>
    <dgm:pt modelId="{2F653DAF-7D6E-488B-8558-D985CB8F8118}" type="pres">
      <dgm:prSet presAssocID="{CB0ED6B0-4BB0-4C79-88A2-9F6CED8F672E}" presName="parallelogram5" presStyleLbl="alignNode1" presStyleIdx="18" presStyleCnt="35"/>
      <dgm:spPr/>
    </dgm:pt>
    <dgm:pt modelId="{055564F2-D8B8-441F-B4D2-F2A9068D3608}" type="pres">
      <dgm:prSet presAssocID="{CB0ED6B0-4BB0-4C79-88A2-9F6CED8F672E}" presName="parallelogram6" presStyleLbl="alignNode1" presStyleIdx="19" presStyleCnt="35"/>
      <dgm:spPr/>
    </dgm:pt>
    <dgm:pt modelId="{26A5707F-1B04-413F-9799-E82C0CBAA9B8}" type="pres">
      <dgm:prSet presAssocID="{CB0ED6B0-4BB0-4C79-88A2-9F6CED8F672E}" presName="parallelogram7" presStyleLbl="alignNode1" presStyleIdx="20" presStyleCnt="35"/>
      <dgm:spPr/>
    </dgm:pt>
    <dgm:pt modelId="{70413B2C-8903-407A-8323-81387ABE5B5B}" type="pres">
      <dgm:prSet presAssocID="{4F9C092A-212D-4F52-AC42-1B01AB195C49}" presName="sibTrans" presStyleCnt="0"/>
      <dgm:spPr/>
    </dgm:pt>
    <dgm:pt modelId="{73840C49-6488-47CF-B9FB-066F60CAF207}" type="pres">
      <dgm:prSet presAssocID="{76E6CE66-5BAD-473C-A015-9FEB26833BA2}" presName="parenttextcomposite" presStyleCnt="0"/>
      <dgm:spPr/>
    </dgm:pt>
    <dgm:pt modelId="{0E079BAD-DD51-44D6-B4D3-C231BF328CCC}" type="pres">
      <dgm:prSet presAssocID="{76E6CE66-5BAD-473C-A015-9FEB26833BA2}" presName="parenttext" presStyleLbl="revTx" presStyleIdx="3" presStyleCnt="5">
        <dgm:presLayoutVars>
          <dgm:chMax/>
          <dgm:chPref val="2"/>
          <dgm:bulletEnabled val="1"/>
        </dgm:presLayoutVars>
      </dgm:prSet>
      <dgm:spPr/>
    </dgm:pt>
    <dgm:pt modelId="{0FED2DA3-444C-494A-BB72-6E26797E7C87}" type="pres">
      <dgm:prSet presAssocID="{76E6CE66-5BAD-473C-A015-9FEB26833BA2}" presName="parallelogramComposite" presStyleCnt="0"/>
      <dgm:spPr/>
    </dgm:pt>
    <dgm:pt modelId="{37479102-479C-42AC-B401-57E34E160BC9}" type="pres">
      <dgm:prSet presAssocID="{76E6CE66-5BAD-473C-A015-9FEB26833BA2}" presName="parallelogram1" presStyleLbl="alignNode1" presStyleIdx="21" presStyleCnt="35"/>
      <dgm:spPr/>
    </dgm:pt>
    <dgm:pt modelId="{A0737E22-8E89-414F-9224-7C2728DAAC95}" type="pres">
      <dgm:prSet presAssocID="{76E6CE66-5BAD-473C-A015-9FEB26833BA2}" presName="parallelogram2" presStyleLbl="alignNode1" presStyleIdx="22" presStyleCnt="35"/>
      <dgm:spPr/>
    </dgm:pt>
    <dgm:pt modelId="{0371CB49-5525-4C66-9E17-A886EB761D9D}" type="pres">
      <dgm:prSet presAssocID="{76E6CE66-5BAD-473C-A015-9FEB26833BA2}" presName="parallelogram3" presStyleLbl="alignNode1" presStyleIdx="23" presStyleCnt="35"/>
      <dgm:spPr/>
    </dgm:pt>
    <dgm:pt modelId="{9992C450-DFBC-4F81-ADB8-DA5DCB17BF20}" type="pres">
      <dgm:prSet presAssocID="{76E6CE66-5BAD-473C-A015-9FEB26833BA2}" presName="parallelogram4" presStyleLbl="alignNode1" presStyleIdx="24" presStyleCnt="35"/>
      <dgm:spPr/>
    </dgm:pt>
    <dgm:pt modelId="{F7CAB126-9F16-454B-B11A-0DF0644BD6A6}" type="pres">
      <dgm:prSet presAssocID="{76E6CE66-5BAD-473C-A015-9FEB26833BA2}" presName="parallelogram5" presStyleLbl="alignNode1" presStyleIdx="25" presStyleCnt="35"/>
      <dgm:spPr/>
    </dgm:pt>
    <dgm:pt modelId="{90105CB0-BAE6-47B1-B14C-CB2ACE44FF08}" type="pres">
      <dgm:prSet presAssocID="{76E6CE66-5BAD-473C-A015-9FEB26833BA2}" presName="parallelogram6" presStyleLbl="alignNode1" presStyleIdx="26" presStyleCnt="35"/>
      <dgm:spPr/>
    </dgm:pt>
    <dgm:pt modelId="{C7720354-9550-47C7-9413-1DB614871033}" type="pres">
      <dgm:prSet presAssocID="{76E6CE66-5BAD-473C-A015-9FEB26833BA2}" presName="parallelogram7" presStyleLbl="alignNode1" presStyleIdx="27" presStyleCnt="35"/>
      <dgm:spPr/>
    </dgm:pt>
    <dgm:pt modelId="{A9DF6A5E-D7E4-4F92-B053-0B8362188411}" type="pres">
      <dgm:prSet presAssocID="{ED332182-DD03-4D48-9ABF-7112A7F51B8C}" presName="sibTrans" presStyleCnt="0"/>
      <dgm:spPr/>
    </dgm:pt>
    <dgm:pt modelId="{CB349F78-F1A3-4664-A318-E15BFB597A1A}" type="pres">
      <dgm:prSet presAssocID="{5CF120F9-81A1-4946-9475-DF1ECB8354F8}" presName="parenttextcomposite" presStyleCnt="0"/>
      <dgm:spPr/>
    </dgm:pt>
    <dgm:pt modelId="{5EC672C2-2070-40B9-A2EA-DAFD69FE3345}" type="pres">
      <dgm:prSet presAssocID="{5CF120F9-81A1-4946-9475-DF1ECB8354F8}" presName="parenttext" presStyleLbl="revTx" presStyleIdx="4" presStyleCnt="5">
        <dgm:presLayoutVars>
          <dgm:chMax/>
          <dgm:chPref val="2"/>
          <dgm:bulletEnabled val="1"/>
        </dgm:presLayoutVars>
      </dgm:prSet>
      <dgm:spPr/>
    </dgm:pt>
    <dgm:pt modelId="{20A7CA48-6C8A-41FB-BE44-4AB49828C6C8}" type="pres">
      <dgm:prSet presAssocID="{5CF120F9-81A1-4946-9475-DF1ECB8354F8}" presName="parallelogramComposite" presStyleCnt="0"/>
      <dgm:spPr/>
    </dgm:pt>
    <dgm:pt modelId="{D834DBBE-4178-4B48-A259-4398BD850466}" type="pres">
      <dgm:prSet presAssocID="{5CF120F9-81A1-4946-9475-DF1ECB8354F8}" presName="parallelogram1" presStyleLbl="alignNode1" presStyleIdx="28" presStyleCnt="35"/>
      <dgm:spPr/>
    </dgm:pt>
    <dgm:pt modelId="{D4BA9EE2-1918-4AB3-8CDC-8D35CEDFB3B3}" type="pres">
      <dgm:prSet presAssocID="{5CF120F9-81A1-4946-9475-DF1ECB8354F8}" presName="parallelogram2" presStyleLbl="alignNode1" presStyleIdx="29" presStyleCnt="35"/>
      <dgm:spPr/>
    </dgm:pt>
    <dgm:pt modelId="{91A70C57-BB73-48FA-91F2-4298562D6F2D}" type="pres">
      <dgm:prSet presAssocID="{5CF120F9-81A1-4946-9475-DF1ECB8354F8}" presName="parallelogram3" presStyleLbl="alignNode1" presStyleIdx="30" presStyleCnt="35"/>
      <dgm:spPr/>
    </dgm:pt>
    <dgm:pt modelId="{44A2DDDA-C301-4A57-A734-55D6256D9B1C}" type="pres">
      <dgm:prSet presAssocID="{5CF120F9-81A1-4946-9475-DF1ECB8354F8}" presName="parallelogram4" presStyleLbl="alignNode1" presStyleIdx="31" presStyleCnt="35"/>
      <dgm:spPr/>
    </dgm:pt>
    <dgm:pt modelId="{0F418B34-1BEE-4B18-8F61-7051586ED825}" type="pres">
      <dgm:prSet presAssocID="{5CF120F9-81A1-4946-9475-DF1ECB8354F8}" presName="parallelogram5" presStyleLbl="alignNode1" presStyleIdx="32" presStyleCnt="35"/>
      <dgm:spPr/>
    </dgm:pt>
    <dgm:pt modelId="{DD3E1F36-CACE-4081-A45A-51D6FB44897F}" type="pres">
      <dgm:prSet presAssocID="{5CF120F9-81A1-4946-9475-DF1ECB8354F8}" presName="parallelogram6" presStyleLbl="alignNode1" presStyleIdx="33" presStyleCnt="35"/>
      <dgm:spPr/>
    </dgm:pt>
    <dgm:pt modelId="{F5A07E0A-23C8-4323-94DA-807EA2E01733}" type="pres">
      <dgm:prSet presAssocID="{5CF120F9-81A1-4946-9475-DF1ECB8354F8}" presName="parallelogram7" presStyleLbl="alignNode1" presStyleIdx="34" presStyleCnt="35"/>
      <dgm:spPr/>
    </dgm:pt>
  </dgm:ptLst>
  <dgm:cxnLst>
    <dgm:cxn modelId="{A2EDD00F-34D8-43AC-A600-300AC52C65AA}" type="presOf" srcId="{CB0ED6B0-4BB0-4C79-88A2-9F6CED8F672E}" destId="{6EE73E7C-A567-4803-AAB3-4D872881CEC7}" srcOrd="0" destOrd="0" presId="urn:microsoft.com/office/officeart/2008/layout/VerticalAccentList"/>
    <dgm:cxn modelId="{ABE0CA1D-1495-4DCB-BFA5-35248BEBB4CA}" srcId="{8F1A04DA-3C8B-4BE6-9C8D-EB223E10266B}" destId="{9E4B2B44-2CDB-4B8F-ADB0-2444371C4902}" srcOrd="1" destOrd="0" parTransId="{90958710-8248-4E03-A8FD-194603B08DA7}" sibTransId="{72C2094B-DDE0-4520-B516-A0475405C03A}"/>
    <dgm:cxn modelId="{AF1AB928-5EB5-44B8-A458-826BA571F22D}" type="presOf" srcId="{5CF120F9-81A1-4946-9475-DF1ECB8354F8}" destId="{5EC672C2-2070-40B9-A2EA-DAFD69FE3345}" srcOrd="0" destOrd="0" presId="urn:microsoft.com/office/officeart/2008/layout/VerticalAccentList"/>
    <dgm:cxn modelId="{D58EDC39-7CDC-4CEF-B88B-C0C5B3259163}" srcId="{8F1A04DA-3C8B-4BE6-9C8D-EB223E10266B}" destId="{5CF120F9-81A1-4946-9475-DF1ECB8354F8}" srcOrd="4" destOrd="0" parTransId="{677FAF85-774A-408A-BE60-A3A817254EB8}" sibTransId="{21E23F32-8E9A-4BD2-8ED6-F4D778A35E14}"/>
    <dgm:cxn modelId="{EA5B16A6-921A-48D1-A1AE-2A529E2C5729}" type="presOf" srcId="{76E6CE66-5BAD-473C-A015-9FEB26833BA2}" destId="{0E079BAD-DD51-44D6-B4D3-C231BF328CCC}" srcOrd="0" destOrd="0" presId="urn:microsoft.com/office/officeart/2008/layout/VerticalAccentList"/>
    <dgm:cxn modelId="{EE1432B7-1B32-4A5B-B1FC-FE8B1A6CF19E}" srcId="{8F1A04DA-3C8B-4BE6-9C8D-EB223E10266B}" destId="{549F4AA6-605B-45BD-AF94-9E3F701072D6}" srcOrd="0" destOrd="0" parTransId="{EEB12A8A-E634-4415-BE18-5400E13D039C}" sibTransId="{B5E45DD2-E7B0-4A24-9016-EF1F66A6EED6}"/>
    <dgm:cxn modelId="{22CB58E6-4B3D-48A0-B9E5-141D90119975}" type="presOf" srcId="{549F4AA6-605B-45BD-AF94-9E3F701072D6}" destId="{E6586920-C109-4305-94CA-1610DDE6E2CA}" srcOrd="0" destOrd="0" presId="urn:microsoft.com/office/officeart/2008/layout/VerticalAccentList"/>
    <dgm:cxn modelId="{61F65AC9-2B2F-45DB-841F-20B49E293717}" type="presOf" srcId="{8F1A04DA-3C8B-4BE6-9C8D-EB223E10266B}" destId="{77D5D820-951C-4AC8-B900-6A6A13DA9113}" srcOrd="0" destOrd="0" presId="urn:microsoft.com/office/officeart/2008/layout/VerticalAccentList"/>
    <dgm:cxn modelId="{85AD6ED3-48EA-42A2-A5F0-6B73054BA669}" srcId="{8F1A04DA-3C8B-4BE6-9C8D-EB223E10266B}" destId="{CB0ED6B0-4BB0-4C79-88A2-9F6CED8F672E}" srcOrd="2" destOrd="0" parTransId="{B0B8B0D6-FC34-445B-853B-348107598017}" sibTransId="{4F9C092A-212D-4F52-AC42-1B01AB195C49}"/>
    <dgm:cxn modelId="{411604F8-85C8-421F-81CE-D413A739FC86}" srcId="{8F1A04DA-3C8B-4BE6-9C8D-EB223E10266B}" destId="{76E6CE66-5BAD-473C-A015-9FEB26833BA2}" srcOrd="3" destOrd="0" parTransId="{FA2FB223-5A49-480F-8F73-5697930207C1}" sibTransId="{ED332182-DD03-4D48-9ABF-7112A7F51B8C}"/>
    <dgm:cxn modelId="{B6918FDB-BE58-4CDF-86BC-F041C3F99490}" type="presOf" srcId="{9E4B2B44-2CDB-4B8F-ADB0-2444371C4902}" destId="{9AA1CDFC-F30B-446C-9313-F8FE7C863B55}" srcOrd="0" destOrd="0" presId="urn:microsoft.com/office/officeart/2008/layout/VerticalAccentList"/>
    <dgm:cxn modelId="{9E227D4F-660F-471C-8F89-66ED0F482C48}" type="presParOf" srcId="{77D5D820-951C-4AC8-B900-6A6A13DA9113}" destId="{50551C8A-4A1C-4C5B-BDC3-D4F62612373B}" srcOrd="0" destOrd="0" presId="urn:microsoft.com/office/officeart/2008/layout/VerticalAccentList"/>
    <dgm:cxn modelId="{0E4DE5CD-87D0-4648-907F-0A3FDF7B62BF}" type="presParOf" srcId="{50551C8A-4A1C-4C5B-BDC3-D4F62612373B}" destId="{E6586920-C109-4305-94CA-1610DDE6E2CA}" srcOrd="0" destOrd="0" presId="urn:microsoft.com/office/officeart/2008/layout/VerticalAccentList"/>
    <dgm:cxn modelId="{ACB12F43-ACCF-46B1-9A08-78B6366EF124}" type="presParOf" srcId="{77D5D820-951C-4AC8-B900-6A6A13DA9113}" destId="{0BBA7B74-0D4A-45E6-8B39-DE8F0676E9BB}" srcOrd="1" destOrd="0" presId="urn:microsoft.com/office/officeart/2008/layout/VerticalAccentList"/>
    <dgm:cxn modelId="{A4608D84-493F-48CA-8F73-C3D176CF04CA}" type="presParOf" srcId="{0BBA7B74-0D4A-45E6-8B39-DE8F0676E9BB}" destId="{4BFCC590-5D27-42DF-B9EE-3CA5ECF5C07B}" srcOrd="0" destOrd="0" presId="urn:microsoft.com/office/officeart/2008/layout/VerticalAccentList"/>
    <dgm:cxn modelId="{90764FDF-FA3B-4DB7-9712-8EE02299BF6A}" type="presParOf" srcId="{0BBA7B74-0D4A-45E6-8B39-DE8F0676E9BB}" destId="{CE7620C7-A215-42E1-A589-3819071569E9}" srcOrd="1" destOrd="0" presId="urn:microsoft.com/office/officeart/2008/layout/VerticalAccentList"/>
    <dgm:cxn modelId="{760E9641-4330-46F1-B1CC-2BB83C84B634}" type="presParOf" srcId="{0BBA7B74-0D4A-45E6-8B39-DE8F0676E9BB}" destId="{E332C2BA-C9D0-4A8C-B1C6-315086382938}" srcOrd="2" destOrd="0" presId="urn:microsoft.com/office/officeart/2008/layout/VerticalAccentList"/>
    <dgm:cxn modelId="{09604176-9744-4848-BC57-DF16D7A75AB0}" type="presParOf" srcId="{0BBA7B74-0D4A-45E6-8B39-DE8F0676E9BB}" destId="{8D944ADF-4B83-4E64-BA4D-CB687E2D562C}" srcOrd="3" destOrd="0" presId="urn:microsoft.com/office/officeart/2008/layout/VerticalAccentList"/>
    <dgm:cxn modelId="{156C03AE-16DD-4C00-890D-F089551F7791}" type="presParOf" srcId="{0BBA7B74-0D4A-45E6-8B39-DE8F0676E9BB}" destId="{2713C43B-1872-4C83-AB93-ADBB6E31C0BC}" srcOrd="4" destOrd="0" presId="urn:microsoft.com/office/officeart/2008/layout/VerticalAccentList"/>
    <dgm:cxn modelId="{3865E090-3EC4-4D29-9070-9CE1FC1CA93B}" type="presParOf" srcId="{0BBA7B74-0D4A-45E6-8B39-DE8F0676E9BB}" destId="{DF64E084-B8C7-434A-89BF-43BE52CCD586}" srcOrd="5" destOrd="0" presId="urn:microsoft.com/office/officeart/2008/layout/VerticalAccentList"/>
    <dgm:cxn modelId="{81447ED5-0C83-4A3D-9A96-73E8D2C3DA53}" type="presParOf" srcId="{0BBA7B74-0D4A-45E6-8B39-DE8F0676E9BB}" destId="{9DCA53A2-CB88-46C4-81CB-BFC30E0F77F2}" srcOrd="6" destOrd="0" presId="urn:microsoft.com/office/officeart/2008/layout/VerticalAccentList"/>
    <dgm:cxn modelId="{EE54E2E9-27D4-4B7C-9A70-D1BABE596404}" type="presParOf" srcId="{77D5D820-951C-4AC8-B900-6A6A13DA9113}" destId="{35B315AB-2579-46AF-BF6F-1BFA9FB5EF73}" srcOrd="2" destOrd="0" presId="urn:microsoft.com/office/officeart/2008/layout/VerticalAccentList"/>
    <dgm:cxn modelId="{C4B34EB2-7100-4F35-A03E-D79891410C17}" type="presParOf" srcId="{77D5D820-951C-4AC8-B900-6A6A13DA9113}" destId="{D14F5E0E-44BD-435B-8FA3-70789A1317E9}" srcOrd="3" destOrd="0" presId="urn:microsoft.com/office/officeart/2008/layout/VerticalAccentList"/>
    <dgm:cxn modelId="{8EA659BB-B51C-4A5E-A3AF-6A902886C8D9}" type="presParOf" srcId="{D14F5E0E-44BD-435B-8FA3-70789A1317E9}" destId="{9AA1CDFC-F30B-446C-9313-F8FE7C863B55}" srcOrd="0" destOrd="0" presId="urn:microsoft.com/office/officeart/2008/layout/VerticalAccentList"/>
    <dgm:cxn modelId="{CF767319-3860-485E-AE5B-75D92F904D0D}" type="presParOf" srcId="{77D5D820-951C-4AC8-B900-6A6A13DA9113}" destId="{9E8A4007-0096-46CF-8100-C21312C9D548}" srcOrd="4" destOrd="0" presId="urn:microsoft.com/office/officeart/2008/layout/VerticalAccentList"/>
    <dgm:cxn modelId="{CE936F80-A228-47AA-B5BF-253359259C55}" type="presParOf" srcId="{9E8A4007-0096-46CF-8100-C21312C9D548}" destId="{EC725AED-9EE3-41F4-83F7-69130208D0C4}" srcOrd="0" destOrd="0" presId="urn:microsoft.com/office/officeart/2008/layout/VerticalAccentList"/>
    <dgm:cxn modelId="{EB27335F-EC9E-4022-81B2-14A199145F47}" type="presParOf" srcId="{9E8A4007-0096-46CF-8100-C21312C9D548}" destId="{698D978C-74AF-45DB-A5CC-6DAF26DC33FB}" srcOrd="1" destOrd="0" presId="urn:microsoft.com/office/officeart/2008/layout/VerticalAccentList"/>
    <dgm:cxn modelId="{F84EE6A8-F711-4403-ACCF-9CE62FE4449B}" type="presParOf" srcId="{9E8A4007-0096-46CF-8100-C21312C9D548}" destId="{4A1733B1-9660-4FB6-9330-519DB126DB11}" srcOrd="2" destOrd="0" presId="urn:microsoft.com/office/officeart/2008/layout/VerticalAccentList"/>
    <dgm:cxn modelId="{D7D3B9A1-45B7-430A-97F1-DEDA673FAFE6}" type="presParOf" srcId="{9E8A4007-0096-46CF-8100-C21312C9D548}" destId="{C333C5C4-45D6-4C85-BBFB-CA8748E4AAE1}" srcOrd="3" destOrd="0" presId="urn:microsoft.com/office/officeart/2008/layout/VerticalAccentList"/>
    <dgm:cxn modelId="{F801235E-9B89-4033-9AF0-501EDF562919}" type="presParOf" srcId="{9E8A4007-0096-46CF-8100-C21312C9D548}" destId="{172B4551-710D-447A-995E-1AB8B8141664}" srcOrd="4" destOrd="0" presId="urn:microsoft.com/office/officeart/2008/layout/VerticalAccentList"/>
    <dgm:cxn modelId="{4AD3E53F-06AE-4F8F-B156-2A0C9695E7BD}" type="presParOf" srcId="{9E8A4007-0096-46CF-8100-C21312C9D548}" destId="{982E8457-15B6-49A5-892E-680844B086AC}" srcOrd="5" destOrd="0" presId="urn:microsoft.com/office/officeart/2008/layout/VerticalAccentList"/>
    <dgm:cxn modelId="{4A901ADB-C338-4D27-BF54-7203B10EB3FC}" type="presParOf" srcId="{9E8A4007-0096-46CF-8100-C21312C9D548}" destId="{77401F90-AFDB-488F-95C9-66D6AA832C5C}" srcOrd="6" destOrd="0" presId="urn:microsoft.com/office/officeart/2008/layout/VerticalAccentList"/>
    <dgm:cxn modelId="{ED0D3470-486F-46EA-BCB4-FB3343C5E8BC}" type="presParOf" srcId="{77D5D820-951C-4AC8-B900-6A6A13DA9113}" destId="{B99038EB-4B85-4536-8A9F-F30F32AC76CF}" srcOrd="5" destOrd="0" presId="urn:microsoft.com/office/officeart/2008/layout/VerticalAccentList"/>
    <dgm:cxn modelId="{B95C8E09-15F9-4155-AD97-15002E4F1BE6}" type="presParOf" srcId="{77D5D820-951C-4AC8-B900-6A6A13DA9113}" destId="{162CF1CA-7B61-4A01-9CD0-6C23A4BE0E43}" srcOrd="6" destOrd="0" presId="urn:microsoft.com/office/officeart/2008/layout/VerticalAccentList"/>
    <dgm:cxn modelId="{57F2C3B1-3F04-4D18-A636-26057FA674B0}" type="presParOf" srcId="{162CF1CA-7B61-4A01-9CD0-6C23A4BE0E43}" destId="{6EE73E7C-A567-4803-AAB3-4D872881CEC7}" srcOrd="0" destOrd="0" presId="urn:microsoft.com/office/officeart/2008/layout/VerticalAccentList"/>
    <dgm:cxn modelId="{134F3BE0-70D9-46FB-9D28-ADB4A91EC949}" type="presParOf" srcId="{77D5D820-951C-4AC8-B900-6A6A13DA9113}" destId="{9B478E26-C4EA-4124-B236-6FC61703D4F6}" srcOrd="7" destOrd="0" presId="urn:microsoft.com/office/officeart/2008/layout/VerticalAccentList"/>
    <dgm:cxn modelId="{4AE0BD7D-DEAA-4B92-99B6-CE0160BBCE5A}" type="presParOf" srcId="{9B478E26-C4EA-4124-B236-6FC61703D4F6}" destId="{EF6F90A6-7A12-43E6-AA89-3A878A66AB0F}" srcOrd="0" destOrd="0" presId="urn:microsoft.com/office/officeart/2008/layout/VerticalAccentList"/>
    <dgm:cxn modelId="{B24D8C4A-3404-4D4D-9809-183071D18FAC}" type="presParOf" srcId="{9B478E26-C4EA-4124-B236-6FC61703D4F6}" destId="{2DE465CA-677A-426A-946C-C9F61DB190E9}" srcOrd="1" destOrd="0" presId="urn:microsoft.com/office/officeart/2008/layout/VerticalAccentList"/>
    <dgm:cxn modelId="{49A13E29-FB4D-4FBC-A37C-B6D8D4152E9B}" type="presParOf" srcId="{9B478E26-C4EA-4124-B236-6FC61703D4F6}" destId="{75CFD92E-FF5B-4469-9D8C-B93F8502EA3A}" srcOrd="2" destOrd="0" presId="urn:microsoft.com/office/officeart/2008/layout/VerticalAccentList"/>
    <dgm:cxn modelId="{E5AF660F-FF3F-4A98-B087-A768A4613782}" type="presParOf" srcId="{9B478E26-C4EA-4124-B236-6FC61703D4F6}" destId="{3DCAF9CB-2BA2-4A98-B3CA-8655719A9C15}" srcOrd="3" destOrd="0" presId="urn:microsoft.com/office/officeart/2008/layout/VerticalAccentList"/>
    <dgm:cxn modelId="{6817D1D0-131D-43B3-8F66-B5B11B3D253D}" type="presParOf" srcId="{9B478E26-C4EA-4124-B236-6FC61703D4F6}" destId="{2F653DAF-7D6E-488B-8558-D985CB8F8118}" srcOrd="4" destOrd="0" presId="urn:microsoft.com/office/officeart/2008/layout/VerticalAccentList"/>
    <dgm:cxn modelId="{3FC3EDD2-217A-48B2-9649-A54428CC383B}" type="presParOf" srcId="{9B478E26-C4EA-4124-B236-6FC61703D4F6}" destId="{055564F2-D8B8-441F-B4D2-F2A9068D3608}" srcOrd="5" destOrd="0" presId="urn:microsoft.com/office/officeart/2008/layout/VerticalAccentList"/>
    <dgm:cxn modelId="{8BD0DFBF-2C95-4C84-A014-ED2CFE19F973}" type="presParOf" srcId="{9B478E26-C4EA-4124-B236-6FC61703D4F6}" destId="{26A5707F-1B04-413F-9799-E82C0CBAA9B8}" srcOrd="6" destOrd="0" presId="urn:microsoft.com/office/officeart/2008/layout/VerticalAccentList"/>
    <dgm:cxn modelId="{487DAE42-4BEB-4D05-BEC5-88CF05C44970}" type="presParOf" srcId="{77D5D820-951C-4AC8-B900-6A6A13DA9113}" destId="{70413B2C-8903-407A-8323-81387ABE5B5B}" srcOrd="8" destOrd="0" presId="urn:microsoft.com/office/officeart/2008/layout/VerticalAccentList"/>
    <dgm:cxn modelId="{BB6E2DCD-7041-49E4-AA0A-546C7F89EC03}" type="presParOf" srcId="{77D5D820-951C-4AC8-B900-6A6A13DA9113}" destId="{73840C49-6488-47CF-B9FB-066F60CAF207}" srcOrd="9" destOrd="0" presId="urn:microsoft.com/office/officeart/2008/layout/VerticalAccentList"/>
    <dgm:cxn modelId="{CEA5E80A-94EA-4B36-A7E4-DFBAE50DFB37}" type="presParOf" srcId="{73840C49-6488-47CF-B9FB-066F60CAF207}" destId="{0E079BAD-DD51-44D6-B4D3-C231BF328CCC}" srcOrd="0" destOrd="0" presId="urn:microsoft.com/office/officeart/2008/layout/VerticalAccentList"/>
    <dgm:cxn modelId="{BCDAA95B-8328-4B44-AE92-607F770D3E49}" type="presParOf" srcId="{77D5D820-951C-4AC8-B900-6A6A13DA9113}" destId="{0FED2DA3-444C-494A-BB72-6E26797E7C87}" srcOrd="10" destOrd="0" presId="urn:microsoft.com/office/officeart/2008/layout/VerticalAccentList"/>
    <dgm:cxn modelId="{CF4C0D93-586B-4163-A97E-4FBBA677A892}" type="presParOf" srcId="{0FED2DA3-444C-494A-BB72-6E26797E7C87}" destId="{37479102-479C-42AC-B401-57E34E160BC9}" srcOrd="0" destOrd="0" presId="urn:microsoft.com/office/officeart/2008/layout/VerticalAccentList"/>
    <dgm:cxn modelId="{1B09B19E-0422-49A3-978C-13E7B66B0DC2}" type="presParOf" srcId="{0FED2DA3-444C-494A-BB72-6E26797E7C87}" destId="{A0737E22-8E89-414F-9224-7C2728DAAC95}" srcOrd="1" destOrd="0" presId="urn:microsoft.com/office/officeart/2008/layout/VerticalAccentList"/>
    <dgm:cxn modelId="{F68586AD-D42C-4890-A415-4883F7E5D489}" type="presParOf" srcId="{0FED2DA3-444C-494A-BB72-6E26797E7C87}" destId="{0371CB49-5525-4C66-9E17-A886EB761D9D}" srcOrd="2" destOrd="0" presId="urn:microsoft.com/office/officeart/2008/layout/VerticalAccentList"/>
    <dgm:cxn modelId="{CC4EE297-374D-4DF8-92F0-26D3E78109F1}" type="presParOf" srcId="{0FED2DA3-444C-494A-BB72-6E26797E7C87}" destId="{9992C450-DFBC-4F81-ADB8-DA5DCB17BF20}" srcOrd="3" destOrd="0" presId="urn:microsoft.com/office/officeart/2008/layout/VerticalAccentList"/>
    <dgm:cxn modelId="{264B5C15-38A4-4FF2-98F8-E14E639D91DD}" type="presParOf" srcId="{0FED2DA3-444C-494A-BB72-6E26797E7C87}" destId="{F7CAB126-9F16-454B-B11A-0DF0644BD6A6}" srcOrd="4" destOrd="0" presId="urn:microsoft.com/office/officeart/2008/layout/VerticalAccentList"/>
    <dgm:cxn modelId="{A504EFE0-5E59-4C2F-A211-95717729AE2A}" type="presParOf" srcId="{0FED2DA3-444C-494A-BB72-6E26797E7C87}" destId="{90105CB0-BAE6-47B1-B14C-CB2ACE44FF08}" srcOrd="5" destOrd="0" presId="urn:microsoft.com/office/officeart/2008/layout/VerticalAccentList"/>
    <dgm:cxn modelId="{69DB6F1F-C676-43C0-B5DB-805CA3D1C6D2}" type="presParOf" srcId="{0FED2DA3-444C-494A-BB72-6E26797E7C87}" destId="{C7720354-9550-47C7-9413-1DB614871033}" srcOrd="6" destOrd="0" presId="urn:microsoft.com/office/officeart/2008/layout/VerticalAccentList"/>
    <dgm:cxn modelId="{AFE1E837-71EE-4751-8071-404DB1CBFEBB}" type="presParOf" srcId="{77D5D820-951C-4AC8-B900-6A6A13DA9113}" destId="{A9DF6A5E-D7E4-4F92-B053-0B8362188411}" srcOrd="11" destOrd="0" presId="urn:microsoft.com/office/officeart/2008/layout/VerticalAccentList"/>
    <dgm:cxn modelId="{D29544D3-D73F-420E-ACE6-34BA91CA060A}" type="presParOf" srcId="{77D5D820-951C-4AC8-B900-6A6A13DA9113}" destId="{CB349F78-F1A3-4664-A318-E15BFB597A1A}" srcOrd="12" destOrd="0" presId="urn:microsoft.com/office/officeart/2008/layout/VerticalAccentList"/>
    <dgm:cxn modelId="{A7ADDFD7-639A-4531-8C36-600A3834C91D}" type="presParOf" srcId="{CB349F78-F1A3-4664-A318-E15BFB597A1A}" destId="{5EC672C2-2070-40B9-A2EA-DAFD69FE3345}" srcOrd="0" destOrd="0" presId="urn:microsoft.com/office/officeart/2008/layout/VerticalAccentList"/>
    <dgm:cxn modelId="{488FD373-BF07-4770-B6FC-FB67EAAD63E5}" type="presParOf" srcId="{77D5D820-951C-4AC8-B900-6A6A13DA9113}" destId="{20A7CA48-6C8A-41FB-BE44-4AB49828C6C8}" srcOrd="13" destOrd="0" presId="urn:microsoft.com/office/officeart/2008/layout/VerticalAccentList"/>
    <dgm:cxn modelId="{0D6D5305-0389-469C-A4CA-62C1E0BBEB6A}" type="presParOf" srcId="{20A7CA48-6C8A-41FB-BE44-4AB49828C6C8}" destId="{D834DBBE-4178-4B48-A259-4398BD850466}" srcOrd="0" destOrd="0" presId="urn:microsoft.com/office/officeart/2008/layout/VerticalAccentList"/>
    <dgm:cxn modelId="{8E3D7C46-5CD9-49C4-8D64-734FC67EEFE5}" type="presParOf" srcId="{20A7CA48-6C8A-41FB-BE44-4AB49828C6C8}" destId="{D4BA9EE2-1918-4AB3-8CDC-8D35CEDFB3B3}" srcOrd="1" destOrd="0" presId="urn:microsoft.com/office/officeart/2008/layout/VerticalAccentList"/>
    <dgm:cxn modelId="{249CD043-281A-4590-A79C-B05F06474AAD}" type="presParOf" srcId="{20A7CA48-6C8A-41FB-BE44-4AB49828C6C8}" destId="{91A70C57-BB73-48FA-91F2-4298562D6F2D}" srcOrd="2" destOrd="0" presId="urn:microsoft.com/office/officeart/2008/layout/VerticalAccentList"/>
    <dgm:cxn modelId="{07501894-B9AE-4375-BCFD-D712939FF7FB}" type="presParOf" srcId="{20A7CA48-6C8A-41FB-BE44-4AB49828C6C8}" destId="{44A2DDDA-C301-4A57-A734-55D6256D9B1C}" srcOrd="3" destOrd="0" presId="urn:microsoft.com/office/officeart/2008/layout/VerticalAccentList"/>
    <dgm:cxn modelId="{ADE44D49-A237-46DC-AED0-70ED8CCF20C6}" type="presParOf" srcId="{20A7CA48-6C8A-41FB-BE44-4AB49828C6C8}" destId="{0F418B34-1BEE-4B18-8F61-7051586ED825}" srcOrd="4" destOrd="0" presId="urn:microsoft.com/office/officeart/2008/layout/VerticalAccentList"/>
    <dgm:cxn modelId="{B7FFDC25-8EE5-411C-BDD0-5A70C780B5CC}" type="presParOf" srcId="{20A7CA48-6C8A-41FB-BE44-4AB49828C6C8}" destId="{DD3E1F36-CACE-4081-A45A-51D6FB44897F}" srcOrd="5" destOrd="0" presId="urn:microsoft.com/office/officeart/2008/layout/VerticalAccentList"/>
    <dgm:cxn modelId="{247F48CA-F419-4768-8FE3-B29930347D16}" type="presParOf" srcId="{20A7CA48-6C8A-41FB-BE44-4AB49828C6C8}" destId="{F5A07E0A-23C8-4323-94DA-807EA2E0173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5D7E0B-560C-424F-852E-490A1CA6EBAF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FAF8F0D-C08B-4A9E-A898-3A7CD0F294D7}">
      <dgm:prSet phldrT="[Text]" custT="1"/>
      <dgm:spPr/>
      <dgm:t>
        <a:bodyPr/>
        <a:lstStyle/>
        <a:p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This creates +ve areas, i.e. ferrous ions, which dissolve into the pore solution</a:t>
          </a:r>
          <a:endParaRPr lang="en-US" sz="2000" dirty="0"/>
        </a:p>
      </dgm:t>
    </dgm:pt>
    <dgm:pt modelId="{A38E78D5-21EB-4882-A80C-361E5AB37960}" type="parTrans" cxnId="{53FDFD72-A62E-402A-B46F-43776484C195}">
      <dgm:prSet/>
      <dgm:spPr/>
      <dgm:t>
        <a:bodyPr/>
        <a:lstStyle/>
        <a:p>
          <a:endParaRPr lang="en-US" sz="2000"/>
        </a:p>
      </dgm:t>
    </dgm:pt>
    <dgm:pt modelId="{58AE52D8-AFA9-45A3-B342-18AFA8E9A8B1}" type="sibTrans" cxnId="{53FDFD72-A62E-402A-B46F-43776484C195}">
      <dgm:prSet/>
      <dgm:spPr/>
      <dgm:t>
        <a:bodyPr/>
        <a:lstStyle/>
        <a:p>
          <a:endParaRPr lang="en-US" sz="2000"/>
        </a:p>
      </dgm:t>
    </dgm:pt>
    <dgm:pt modelId="{6F263646-B323-4F6E-9EE3-10ABF7134A49}">
      <dgm:prSet phldrT="[Text]" custT="1"/>
      <dgm:spPr/>
      <dgm:t>
        <a:bodyPr/>
        <a:lstStyle/>
        <a:p>
          <a:r>
            <a:rPr lang="en-US" sz="2000">
              <a:latin typeface="Calibri"/>
            </a:rPr>
            <a:t>P</a:t>
          </a:r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otential differences between 2 parts </a:t>
          </a:r>
          <a:r>
            <a:rPr lang="en-US" sz="2000">
              <a:latin typeface="Calibri"/>
            </a:rPr>
            <a:t>c</a:t>
          </a:r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auses electrons to be released from -ve areas. </a:t>
          </a:r>
          <a:endParaRPr lang="en-US" sz="2000" dirty="0"/>
        </a:p>
      </dgm:t>
    </dgm:pt>
    <dgm:pt modelId="{BE7765A9-E958-43D9-AFC0-B2434FCF26C4}" type="sibTrans" cxnId="{B85E9832-13A1-4573-8BC8-F2C8F898161B}">
      <dgm:prSet/>
      <dgm:spPr/>
      <dgm:t>
        <a:bodyPr/>
        <a:lstStyle/>
        <a:p>
          <a:endParaRPr lang="en-US" sz="2000"/>
        </a:p>
      </dgm:t>
    </dgm:pt>
    <dgm:pt modelId="{AB6FACE1-98F2-4477-991B-AB731F50F737}" type="parTrans" cxnId="{B85E9832-13A1-4573-8BC8-F2C8F898161B}">
      <dgm:prSet/>
      <dgm:spPr/>
      <dgm:t>
        <a:bodyPr/>
        <a:lstStyle/>
        <a:p>
          <a:endParaRPr lang="en-US" sz="2000"/>
        </a:p>
      </dgm:t>
    </dgm:pt>
    <dgm:pt modelId="{471CEBBF-93CA-4B15-803D-41A0AC0EB861}">
      <dgm:prSet phldrT="[Text]" custT="1"/>
      <dgm:spPr/>
      <dgm:t>
        <a:bodyPr/>
        <a:lstStyle/>
        <a:p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The areas where ferrous ions are created are known as anodes or corrosion sites. </a:t>
          </a:r>
          <a:endParaRPr lang="en-US" sz="2000" dirty="0"/>
        </a:p>
      </dgm:t>
    </dgm:pt>
    <dgm:pt modelId="{3E050AC6-7066-4BF2-B55A-9F6AFE1C0655}" type="parTrans" cxnId="{5FB1831C-1181-4946-AE79-1BFFB64F2134}">
      <dgm:prSet/>
      <dgm:spPr/>
      <dgm:t>
        <a:bodyPr/>
        <a:lstStyle/>
        <a:p>
          <a:endParaRPr lang="en-US" sz="1600"/>
        </a:p>
      </dgm:t>
    </dgm:pt>
    <dgm:pt modelId="{53A1F808-2511-476B-B89D-21AE2FFCC665}" type="sibTrans" cxnId="{5FB1831C-1181-4946-AE79-1BFFB64F2134}">
      <dgm:prSet/>
      <dgm:spPr/>
      <dgm:t>
        <a:bodyPr/>
        <a:lstStyle/>
        <a:p>
          <a:endParaRPr lang="en-US" sz="1600"/>
        </a:p>
      </dgm:t>
    </dgm:pt>
    <dgm:pt modelId="{815E3975-D95B-4A74-9F66-D7F6D1AB05D9}">
      <dgm:prSet phldrT="[Text]" custT="1"/>
      <dgm:spPr/>
      <dgm:t>
        <a:bodyPr/>
        <a:lstStyle/>
        <a:p>
          <a:r>
            <a:rPr kumimoji="0" lang="en-US" sz="2000" i="0" u="none" strike="noStrike" cap="none" spc="0" normalizeH="0" baseline="0" noProof="0" dirty="0">
              <a:ln/>
              <a:effectLst/>
              <a:uLnTx/>
              <a:uFillTx/>
              <a:latin typeface="Calibri"/>
              <a:ea typeface="+mn-ea"/>
              <a:cs typeface="+mn-cs"/>
            </a:rPr>
            <a:t>The areas where electrons are released to form hydroxyl ions are called cathodes, i.e. non-corroding sites. </a:t>
          </a:r>
          <a:endParaRPr lang="en-US" sz="2000" dirty="0"/>
        </a:p>
      </dgm:t>
    </dgm:pt>
    <dgm:pt modelId="{66FA20E0-3886-4B4C-9952-CA49E1A8BC11}" type="parTrans" cxnId="{F368A2CF-295C-4747-9847-459EED647049}">
      <dgm:prSet/>
      <dgm:spPr/>
      <dgm:t>
        <a:bodyPr/>
        <a:lstStyle/>
        <a:p>
          <a:endParaRPr lang="en-US" sz="1600"/>
        </a:p>
      </dgm:t>
    </dgm:pt>
    <dgm:pt modelId="{EB832BB6-C971-4E35-BEC3-543CFA871AD3}" type="sibTrans" cxnId="{F368A2CF-295C-4747-9847-459EED647049}">
      <dgm:prSet/>
      <dgm:spPr/>
      <dgm:t>
        <a:bodyPr/>
        <a:lstStyle/>
        <a:p>
          <a:endParaRPr lang="en-US" sz="1600"/>
        </a:p>
      </dgm:t>
    </dgm:pt>
    <dgm:pt modelId="{02C04554-7193-4A5E-AD4C-6B2029BE0DED}" type="pres">
      <dgm:prSet presAssocID="{FF5D7E0B-560C-424F-852E-490A1CA6EBAF}" presName="linear" presStyleCnt="0">
        <dgm:presLayoutVars>
          <dgm:dir/>
          <dgm:animLvl val="lvl"/>
          <dgm:resizeHandles val="exact"/>
        </dgm:presLayoutVars>
      </dgm:prSet>
      <dgm:spPr/>
    </dgm:pt>
    <dgm:pt modelId="{D96DE4E2-AA59-4DF1-A9A5-D0F923730E95}" type="pres">
      <dgm:prSet presAssocID="{6F263646-B323-4F6E-9EE3-10ABF7134A49}" presName="parentLin" presStyleCnt="0"/>
      <dgm:spPr/>
    </dgm:pt>
    <dgm:pt modelId="{3A3EFAA2-5E47-4A74-A500-16090F5B4B0B}" type="pres">
      <dgm:prSet presAssocID="{6F263646-B323-4F6E-9EE3-10ABF7134A49}" presName="parentLeftMargin" presStyleLbl="node1" presStyleIdx="0" presStyleCnt="4"/>
      <dgm:spPr/>
    </dgm:pt>
    <dgm:pt modelId="{D28BE09C-2851-4184-AA7D-14273793D0B7}" type="pres">
      <dgm:prSet presAssocID="{6F263646-B323-4F6E-9EE3-10ABF7134A49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D8C75669-C711-4B94-8B21-10F790045E76}" type="pres">
      <dgm:prSet presAssocID="{6F263646-B323-4F6E-9EE3-10ABF7134A49}" presName="negativeSpace" presStyleCnt="0"/>
      <dgm:spPr/>
    </dgm:pt>
    <dgm:pt modelId="{7E9E6482-0AC3-4F48-A502-0A3F2BB4BBDD}" type="pres">
      <dgm:prSet presAssocID="{6F263646-B323-4F6E-9EE3-10ABF7134A49}" presName="childText" presStyleLbl="conFgAcc1" presStyleIdx="0" presStyleCnt="4">
        <dgm:presLayoutVars>
          <dgm:bulletEnabled val="1"/>
        </dgm:presLayoutVars>
      </dgm:prSet>
      <dgm:spPr/>
    </dgm:pt>
    <dgm:pt modelId="{D892C835-E85A-479E-A08A-33B1E86C83CA}" type="pres">
      <dgm:prSet presAssocID="{BE7765A9-E958-43D9-AFC0-B2434FCF26C4}" presName="spaceBetweenRectangles" presStyleCnt="0"/>
      <dgm:spPr/>
    </dgm:pt>
    <dgm:pt modelId="{2E35387A-859B-48FB-B9F0-5A59C722B5ED}" type="pres">
      <dgm:prSet presAssocID="{9FAF8F0D-C08B-4A9E-A898-3A7CD0F294D7}" presName="parentLin" presStyleCnt="0"/>
      <dgm:spPr/>
    </dgm:pt>
    <dgm:pt modelId="{4A3B5580-3963-470D-961C-58ACB247E31B}" type="pres">
      <dgm:prSet presAssocID="{9FAF8F0D-C08B-4A9E-A898-3A7CD0F294D7}" presName="parentLeftMargin" presStyleLbl="node1" presStyleIdx="0" presStyleCnt="4"/>
      <dgm:spPr/>
    </dgm:pt>
    <dgm:pt modelId="{12A4917F-0074-4A12-849C-12C780E5094B}" type="pres">
      <dgm:prSet presAssocID="{9FAF8F0D-C08B-4A9E-A898-3A7CD0F294D7}" presName="parentText" presStyleLbl="node1" presStyleIdx="1" presStyleCnt="4" custScaleX="142857">
        <dgm:presLayoutVars>
          <dgm:chMax val="0"/>
          <dgm:bulletEnabled val="1"/>
        </dgm:presLayoutVars>
      </dgm:prSet>
      <dgm:spPr/>
    </dgm:pt>
    <dgm:pt modelId="{0FA5154A-1152-4409-AA75-CFE48DC927BC}" type="pres">
      <dgm:prSet presAssocID="{9FAF8F0D-C08B-4A9E-A898-3A7CD0F294D7}" presName="negativeSpace" presStyleCnt="0"/>
      <dgm:spPr/>
    </dgm:pt>
    <dgm:pt modelId="{1AFAC562-2232-4DA9-98D2-FC97796E38D4}" type="pres">
      <dgm:prSet presAssocID="{9FAF8F0D-C08B-4A9E-A898-3A7CD0F294D7}" presName="childText" presStyleLbl="conFgAcc1" presStyleIdx="1" presStyleCnt="4">
        <dgm:presLayoutVars>
          <dgm:bulletEnabled val="1"/>
        </dgm:presLayoutVars>
      </dgm:prSet>
      <dgm:spPr/>
    </dgm:pt>
    <dgm:pt modelId="{413641F8-2642-44CE-8B8E-7F0A27B9E3A1}" type="pres">
      <dgm:prSet presAssocID="{58AE52D8-AFA9-45A3-B342-18AFA8E9A8B1}" presName="spaceBetweenRectangles" presStyleCnt="0"/>
      <dgm:spPr/>
    </dgm:pt>
    <dgm:pt modelId="{3CD3065C-145C-431D-A2FA-5D9BCFD3EBE5}" type="pres">
      <dgm:prSet presAssocID="{471CEBBF-93CA-4B15-803D-41A0AC0EB861}" presName="parentLin" presStyleCnt="0"/>
      <dgm:spPr/>
    </dgm:pt>
    <dgm:pt modelId="{1986DAA9-5732-4E34-AE13-E93BE0735775}" type="pres">
      <dgm:prSet presAssocID="{471CEBBF-93CA-4B15-803D-41A0AC0EB861}" presName="parentLeftMargin" presStyleLbl="node1" presStyleIdx="1" presStyleCnt="4"/>
      <dgm:spPr/>
    </dgm:pt>
    <dgm:pt modelId="{C651F763-D9D7-4FC9-B7BB-C1244F4227F3}" type="pres">
      <dgm:prSet presAssocID="{471CEBBF-93CA-4B15-803D-41A0AC0EB861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F6B09367-411E-49FE-83BA-D71FECA34B87}" type="pres">
      <dgm:prSet presAssocID="{471CEBBF-93CA-4B15-803D-41A0AC0EB861}" presName="negativeSpace" presStyleCnt="0"/>
      <dgm:spPr/>
    </dgm:pt>
    <dgm:pt modelId="{E9F6D475-E028-4BA8-947F-0961F9E92A80}" type="pres">
      <dgm:prSet presAssocID="{471CEBBF-93CA-4B15-803D-41A0AC0EB861}" presName="childText" presStyleLbl="conFgAcc1" presStyleIdx="2" presStyleCnt="4">
        <dgm:presLayoutVars>
          <dgm:bulletEnabled val="1"/>
        </dgm:presLayoutVars>
      </dgm:prSet>
      <dgm:spPr/>
    </dgm:pt>
    <dgm:pt modelId="{CC334C59-B784-4617-BE1B-AA0CB89162B6}" type="pres">
      <dgm:prSet presAssocID="{53A1F808-2511-476B-B89D-21AE2FFCC665}" presName="spaceBetweenRectangles" presStyleCnt="0"/>
      <dgm:spPr/>
    </dgm:pt>
    <dgm:pt modelId="{4B5258B4-DBC7-429D-B799-BA3812E4148D}" type="pres">
      <dgm:prSet presAssocID="{815E3975-D95B-4A74-9F66-D7F6D1AB05D9}" presName="parentLin" presStyleCnt="0"/>
      <dgm:spPr/>
    </dgm:pt>
    <dgm:pt modelId="{EC89CDA7-5A74-44A7-89BE-702581BBA5B2}" type="pres">
      <dgm:prSet presAssocID="{815E3975-D95B-4A74-9F66-D7F6D1AB05D9}" presName="parentLeftMargin" presStyleLbl="node1" presStyleIdx="2" presStyleCnt="4"/>
      <dgm:spPr/>
    </dgm:pt>
    <dgm:pt modelId="{CEFB3B57-5BB4-43D5-9607-C4EE57FF7B10}" type="pres">
      <dgm:prSet presAssocID="{815E3975-D95B-4A74-9F66-D7F6D1AB05D9}" presName="parentText" presStyleLbl="node1" presStyleIdx="3" presStyleCnt="4" custScaleX="136726">
        <dgm:presLayoutVars>
          <dgm:chMax val="0"/>
          <dgm:bulletEnabled val="1"/>
        </dgm:presLayoutVars>
      </dgm:prSet>
      <dgm:spPr/>
    </dgm:pt>
    <dgm:pt modelId="{63CCA516-6C96-477A-95B2-73E717F9B57D}" type="pres">
      <dgm:prSet presAssocID="{815E3975-D95B-4A74-9F66-D7F6D1AB05D9}" presName="negativeSpace" presStyleCnt="0"/>
      <dgm:spPr/>
    </dgm:pt>
    <dgm:pt modelId="{E32088F2-572E-42D5-A535-9E667F75882D}" type="pres">
      <dgm:prSet presAssocID="{815E3975-D95B-4A74-9F66-D7F6D1AB05D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9C67F12-EBDC-4875-BD8F-5C65BADD6EBC}" type="presOf" srcId="{9FAF8F0D-C08B-4A9E-A898-3A7CD0F294D7}" destId="{4A3B5580-3963-470D-961C-58ACB247E31B}" srcOrd="0" destOrd="0" presId="urn:microsoft.com/office/officeart/2005/8/layout/list1"/>
    <dgm:cxn modelId="{5FB1831C-1181-4946-AE79-1BFFB64F2134}" srcId="{FF5D7E0B-560C-424F-852E-490A1CA6EBAF}" destId="{471CEBBF-93CA-4B15-803D-41A0AC0EB861}" srcOrd="2" destOrd="0" parTransId="{3E050AC6-7066-4BF2-B55A-9F6AFE1C0655}" sibTransId="{53A1F808-2511-476B-B89D-21AE2FFCC665}"/>
    <dgm:cxn modelId="{A68F5D22-5178-41D8-B583-146290489E87}" type="presOf" srcId="{6F263646-B323-4F6E-9EE3-10ABF7134A49}" destId="{D28BE09C-2851-4184-AA7D-14273793D0B7}" srcOrd="1" destOrd="0" presId="urn:microsoft.com/office/officeart/2005/8/layout/list1"/>
    <dgm:cxn modelId="{C7F83F27-FE98-4588-8464-B9BEF33C9988}" type="presOf" srcId="{6F263646-B323-4F6E-9EE3-10ABF7134A49}" destId="{3A3EFAA2-5E47-4A74-A500-16090F5B4B0B}" srcOrd="0" destOrd="0" presId="urn:microsoft.com/office/officeart/2005/8/layout/list1"/>
    <dgm:cxn modelId="{B85E9832-13A1-4573-8BC8-F2C8F898161B}" srcId="{FF5D7E0B-560C-424F-852E-490A1CA6EBAF}" destId="{6F263646-B323-4F6E-9EE3-10ABF7134A49}" srcOrd="0" destOrd="0" parTransId="{AB6FACE1-98F2-4477-991B-AB731F50F737}" sibTransId="{BE7765A9-E958-43D9-AFC0-B2434FCF26C4}"/>
    <dgm:cxn modelId="{B179286F-6ED9-4793-99E8-9CD13EF9274B}" type="presOf" srcId="{FF5D7E0B-560C-424F-852E-490A1CA6EBAF}" destId="{02C04554-7193-4A5E-AD4C-6B2029BE0DED}" srcOrd="0" destOrd="0" presId="urn:microsoft.com/office/officeart/2005/8/layout/list1"/>
    <dgm:cxn modelId="{53FDFD72-A62E-402A-B46F-43776484C195}" srcId="{FF5D7E0B-560C-424F-852E-490A1CA6EBAF}" destId="{9FAF8F0D-C08B-4A9E-A898-3A7CD0F294D7}" srcOrd="1" destOrd="0" parTransId="{A38E78D5-21EB-4882-A80C-361E5AB37960}" sibTransId="{58AE52D8-AFA9-45A3-B342-18AFA8E9A8B1}"/>
    <dgm:cxn modelId="{4BC59B74-2F1C-4733-B38C-8941F8B5D1B4}" type="presOf" srcId="{9FAF8F0D-C08B-4A9E-A898-3A7CD0F294D7}" destId="{12A4917F-0074-4A12-849C-12C780E5094B}" srcOrd="1" destOrd="0" presId="urn:microsoft.com/office/officeart/2005/8/layout/list1"/>
    <dgm:cxn modelId="{071B5991-657E-4F94-9FA8-9B58B9F789D7}" type="presOf" srcId="{815E3975-D95B-4A74-9F66-D7F6D1AB05D9}" destId="{EC89CDA7-5A74-44A7-89BE-702581BBA5B2}" srcOrd="0" destOrd="0" presId="urn:microsoft.com/office/officeart/2005/8/layout/list1"/>
    <dgm:cxn modelId="{61926A94-381E-4BB4-969D-8F3B8DC8FBDF}" type="presOf" srcId="{471CEBBF-93CA-4B15-803D-41A0AC0EB861}" destId="{C651F763-D9D7-4FC9-B7BB-C1244F4227F3}" srcOrd="1" destOrd="0" presId="urn:microsoft.com/office/officeart/2005/8/layout/list1"/>
    <dgm:cxn modelId="{E007CBB8-1ABE-4FC6-9A27-CDF7B5C7D9F2}" type="presOf" srcId="{815E3975-D95B-4A74-9F66-D7F6D1AB05D9}" destId="{CEFB3B57-5BB4-43D5-9607-C4EE57FF7B10}" srcOrd="1" destOrd="0" presId="urn:microsoft.com/office/officeart/2005/8/layout/list1"/>
    <dgm:cxn modelId="{01C606BA-390D-473B-91DB-2CA2728ACD15}" type="presOf" srcId="{471CEBBF-93CA-4B15-803D-41A0AC0EB861}" destId="{1986DAA9-5732-4E34-AE13-E93BE0735775}" srcOrd="0" destOrd="0" presId="urn:microsoft.com/office/officeart/2005/8/layout/list1"/>
    <dgm:cxn modelId="{F368A2CF-295C-4747-9847-459EED647049}" srcId="{FF5D7E0B-560C-424F-852E-490A1CA6EBAF}" destId="{815E3975-D95B-4A74-9F66-D7F6D1AB05D9}" srcOrd="3" destOrd="0" parTransId="{66FA20E0-3886-4B4C-9952-CA49E1A8BC11}" sibTransId="{EB832BB6-C971-4E35-BEC3-543CFA871AD3}"/>
    <dgm:cxn modelId="{72544153-100B-4F69-A4FB-B21A510A9FA3}" type="presParOf" srcId="{02C04554-7193-4A5E-AD4C-6B2029BE0DED}" destId="{D96DE4E2-AA59-4DF1-A9A5-D0F923730E95}" srcOrd="0" destOrd="0" presId="urn:microsoft.com/office/officeart/2005/8/layout/list1"/>
    <dgm:cxn modelId="{1B39EE0C-F217-4670-ABEF-D00F71B904F9}" type="presParOf" srcId="{D96DE4E2-AA59-4DF1-A9A5-D0F923730E95}" destId="{3A3EFAA2-5E47-4A74-A500-16090F5B4B0B}" srcOrd="0" destOrd="0" presId="urn:microsoft.com/office/officeart/2005/8/layout/list1"/>
    <dgm:cxn modelId="{3BC2B1C9-4A21-4601-AAC6-556CB80130D7}" type="presParOf" srcId="{D96DE4E2-AA59-4DF1-A9A5-D0F923730E95}" destId="{D28BE09C-2851-4184-AA7D-14273793D0B7}" srcOrd="1" destOrd="0" presId="urn:microsoft.com/office/officeart/2005/8/layout/list1"/>
    <dgm:cxn modelId="{9A9D4A36-55CD-4CCB-9E9F-9EEB212E48EA}" type="presParOf" srcId="{02C04554-7193-4A5E-AD4C-6B2029BE0DED}" destId="{D8C75669-C711-4B94-8B21-10F790045E76}" srcOrd="1" destOrd="0" presId="urn:microsoft.com/office/officeart/2005/8/layout/list1"/>
    <dgm:cxn modelId="{F321E6DA-C075-435A-9C6B-3EB940A96E97}" type="presParOf" srcId="{02C04554-7193-4A5E-AD4C-6B2029BE0DED}" destId="{7E9E6482-0AC3-4F48-A502-0A3F2BB4BBDD}" srcOrd="2" destOrd="0" presId="urn:microsoft.com/office/officeart/2005/8/layout/list1"/>
    <dgm:cxn modelId="{E692C869-C6EC-4382-A4FA-B9BD155300BC}" type="presParOf" srcId="{02C04554-7193-4A5E-AD4C-6B2029BE0DED}" destId="{D892C835-E85A-479E-A08A-33B1E86C83CA}" srcOrd="3" destOrd="0" presId="urn:microsoft.com/office/officeart/2005/8/layout/list1"/>
    <dgm:cxn modelId="{15EBE86A-9D7A-4B05-AE91-B1CB69280464}" type="presParOf" srcId="{02C04554-7193-4A5E-AD4C-6B2029BE0DED}" destId="{2E35387A-859B-48FB-B9F0-5A59C722B5ED}" srcOrd="4" destOrd="0" presId="urn:microsoft.com/office/officeart/2005/8/layout/list1"/>
    <dgm:cxn modelId="{981C0F03-9B93-455C-9B47-9C277691E95B}" type="presParOf" srcId="{2E35387A-859B-48FB-B9F0-5A59C722B5ED}" destId="{4A3B5580-3963-470D-961C-58ACB247E31B}" srcOrd="0" destOrd="0" presId="urn:microsoft.com/office/officeart/2005/8/layout/list1"/>
    <dgm:cxn modelId="{8F68C36B-943A-425F-8CD6-3CCA2CA2051E}" type="presParOf" srcId="{2E35387A-859B-48FB-B9F0-5A59C722B5ED}" destId="{12A4917F-0074-4A12-849C-12C780E5094B}" srcOrd="1" destOrd="0" presId="urn:microsoft.com/office/officeart/2005/8/layout/list1"/>
    <dgm:cxn modelId="{F97E6425-DFFC-4CFE-A840-DC26AEF0D0D1}" type="presParOf" srcId="{02C04554-7193-4A5E-AD4C-6B2029BE0DED}" destId="{0FA5154A-1152-4409-AA75-CFE48DC927BC}" srcOrd="5" destOrd="0" presId="urn:microsoft.com/office/officeart/2005/8/layout/list1"/>
    <dgm:cxn modelId="{03687C8F-3176-479A-A7EB-B4A3246D02B1}" type="presParOf" srcId="{02C04554-7193-4A5E-AD4C-6B2029BE0DED}" destId="{1AFAC562-2232-4DA9-98D2-FC97796E38D4}" srcOrd="6" destOrd="0" presId="urn:microsoft.com/office/officeart/2005/8/layout/list1"/>
    <dgm:cxn modelId="{30057F95-7E88-482D-8D57-7C928DA2AFD8}" type="presParOf" srcId="{02C04554-7193-4A5E-AD4C-6B2029BE0DED}" destId="{413641F8-2642-44CE-8B8E-7F0A27B9E3A1}" srcOrd="7" destOrd="0" presId="urn:microsoft.com/office/officeart/2005/8/layout/list1"/>
    <dgm:cxn modelId="{D9629252-81B4-4621-975C-0F8E5B729DE8}" type="presParOf" srcId="{02C04554-7193-4A5E-AD4C-6B2029BE0DED}" destId="{3CD3065C-145C-431D-A2FA-5D9BCFD3EBE5}" srcOrd="8" destOrd="0" presId="urn:microsoft.com/office/officeart/2005/8/layout/list1"/>
    <dgm:cxn modelId="{A80D07A1-BF16-4810-A133-6749F67EEF61}" type="presParOf" srcId="{3CD3065C-145C-431D-A2FA-5D9BCFD3EBE5}" destId="{1986DAA9-5732-4E34-AE13-E93BE0735775}" srcOrd="0" destOrd="0" presId="urn:microsoft.com/office/officeart/2005/8/layout/list1"/>
    <dgm:cxn modelId="{E7C55B35-B805-4BE5-9835-63415B72C918}" type="presParOf" srcId="{3CD3065C-145C-431D-A2FA-5D9BCFD3EBE5}" destId="{C651F763-D9D7-4FC9-B7BB-C1244F4227F3}" srcOrd="1" destOrd="0" presId="urn:microsoft.com/office/officeart/2005/8/layout/list1"/>
    <dgm:cxn modelId="{A837C736-3F8C-4A1B-907F-E678E05ECA0E}" type="presParOf" srcId="{02C04554-7193-4A5E-AD4C-6B2029BE0DED}" destId="{F6B09367-411E-49FE-83BA-D71FECA34B87}" srcOrd="9" destOrd="0" presId="urn:microsoft.com/office/officeart/2005/8/layout/list1"/>
    <dgm:cxn modelId="{38312028-D26F-4D7F-85FE-A02ACE8359D0}" type="presParOf" srcId="{02C04554-7193-4A5E-AD4C-6B2029BE0DED}" destId="{E9F6D475-E028-4BA8-947F-0961F9E92A80}" srcOrd="10" destOrd="0" presId="urn:microsoft.com/office/officeart/2005/8/layout/list1"/>
    <dgm:cxn modelId="{EEB8332E-E9CA-4A84-8FAC-CE76C0C28D77}" type="presParOf" srcId="{02C04554-7193-4A5E-AD4C-6B2029BE0DED}" destId="{CC334C59-B784-4617-BE1B-AA0CB89162B6}" srcOrd="11" destOrd="0" presId="urn:microsoft.com/office/officeart/2005/8/layout/list1"/>
    <dgm:cxn modelId="{93009E0F-F206-4B66-824D-9BFDB7157F81}" type="presParOf" srcId="{02C04554-7193-4A5E-AD4C-6B2029BE0DED}" destId="{4B5258B4-DBC7-429D-B799-BA3812E4148D}" srcOrd="12" destOrd="0" presId="urn:microsoft.com/office/officeart/2005/8/layout/list1"/>
    <dgm:cxn modelId="{CCDD7331-3009-426F-BF82-F7DD1B2B9560}" type="presParOf" srcId="{4B5258B4-DBC7-429D-B799-BA3812E4148D}" destId="{EC89CDA7-5A74-44A7-89BE-702581BBA5B2}" srcOrd="0" destOrd="0" presId="urn:microsoft.com/office/officeart/2005/8/layout/list1"/>
    <dgm:cxn modelId="{607DB1C6-7C07-49DE-BA27-3D46E76F5D6F}" type="presParOf" srcId="{4B5258B4-DBC7-429D-B799-BA3812E4148D}" destId="{CEFB3B57-5BB4-43D5-9607-C4EE57FF7B10}" srcOrd="1" destOrd="0" presId="urn:microsoft.com/office/officeart/2005/8/layout/list1"/>
    <dgm:cxn modelId="{DF329D75-36DF-43AB-ACF8-669981CFF230}" type="presParOf" srcId="{02C04554-7193-4A5E-AD4C-6B2029BE0DED}" destId="{63CCA516-6C96-477A-95B2-73E717F9B57D}" srcOrd="13" destOrd="0" presId="urn:microsoft.com/office/officeart/2005/8/layout/list1"/>
    <dgm:cxn modelId="{8A8772C8-436B-450B-ADAA-60E0A644111F}" type="presParOf" srcId="{02C04554-7193-4A5E-AD4C-6B2029BE0DED}" destId="{E32088F2-572E-42D5-A535-9E667F75882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B4FB63-5620-4063-847B-55702E6CAF1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7A3CDE-95CA-4FFE-9698-D55362342FD0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Techniques for monitoring rebar corrosion</a:t>
          </a:r>
          <a:endParaRPr lang="en-US" sz="1800" u="none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5383E2-099C-4C7F-8032-0D4040402F94}" type="parTrans" cxnId="{98159045-E024-4999-B685-21CA4C44DD25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E8049B-655E-4E50-8205-F8645ED37DFD}" type="sibTrans" cxnId="{98159045-E024-4999-B685-21CA4C44DD25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A6269E-8452-4F51-AD8D-E892F3935CA9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Electrical resistivity measurement</a:t>
          </a:r>
        </a:p>
      </dgm:t>
    </dgm:pt>
    <dgm:pt modelId="{CA49F9B1-5C2E-40EA-951A-1D8877EE17BB}" type="parTrans" cxnId="{18A6CC12-5AAD-413D-8A69-108325EB5421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5C92E1-911A-4115-9A2B-DB1633D63842}" type="sibTrans" cxnId="{18A6CC12-5AAD-413D-8A69-108325EB5421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26BC6A-7D0E-4224-BBEA-DD1E2735AAB4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Half-cell potential measurement</a:t>
          </a:r>
        </a:p>
      </dgm:t>
    </dgm:pt>
    <dgm:pt modelId="{9A780307-BD63-496C-B601-F997CE1110F8}" type="parTrans" cxnId="{32DC4FCD-AE63-4C52-AAFD-429E3ACA99EE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9FB6A3-B3A2-4C0E-B6E7-83853120440C}" type="sibTrans" cxnId="{32DC4FCD-AE63-4C52-AAFD-429E3ACA99EE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DDA155-1C33-4162-BB84-500810891AD1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Sensors and monitoring systems </a:t>
          </a:r>
          <a:endParaRPr lang="en-US" sz="16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A1CBE0-668B-4E67-8FBE-ABDF0AE8D2FA}" type="parTrans" cxnId="{AD3ADEAF-5D2C-4DC9-976E-CAC8177B45B2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3E612BE-E2A6-4FBD-BED6-09431721BDC0}" type="sibTrans" cxnId="{AD3ADEAF-5D2C-4DC9-976E-CAC8177B45B2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1EC2AE-D0BB-4D1B-B9B8-1900B9FA701D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Ultrasonic testing: Ground-penetrating radar</a:t>
          </a:r>
        </a:p>
      </dgm:t>
    </dgm:pt>
    <dgm:pt modelId="{AB4035FC-2D7D-4EBD-8F91-64ED034A9FED}" type="parTrans" cxnId="{0AE1F19C-48F5-4C61-987C-F5E9D9B0DD86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97C8AC-4AF6-48BE-B189-ADF9E6B018DC}" type="sibTrans" cxnId="{0AE1F19C-48F5-4C61-987C-F5E9D9B0DD86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9582090-CDE2-4134-B1F7-6166457A8777}">
      <dgm:prSet custT="1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Visual inspection</a:t>
          </a:r>
        </a:p>
      </dgm:t>
    </dgm:pt>
    <dgm:pt modelId="{12509C72-87E0-4679-901D-945632D57EBE}" type="parTrans" cxnId="{3BCED9DF-98D9-4C05-A459-4774065F5627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3748D04-405B-446F-AF75-8A8441B1C011}" type="sibTrans" cxnId="{3BCED9DF-98D9-4C05-A459-4774065F5627}">
      <dgm:prSet/>
      <dgm:spPr/>
      <dgm:t>
        <a:bodyPr/>
        <a:lstStyle/>
        <a:p>
          <a:endParaRPr lang="en-U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34A5FA-5425-405F-A74C-D2E69CF8FAFD}" type="pres">
      <dgm:prSet presAssocID="{F5B4FB63-5620-4063-847B-55702E6CAF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3B30240-DBF2-470D-AE10-4AB10181B57E}" type="pres">
      <dgm:prSet presAssocID="{E07A3CDE-95CA-4FFE-9698-D55362342FD0}" presName="centerShape" presStyleLbl="node0" presStyleIdx="0" presStyleCnt="1"/>
      <dgm:spPr/>
    </dgm:pt>
    <dgm:pt modelId="{F52E792A-EAC5-4688-9F97-8050375098FB}" type="pres">
      <dgm:prSet presAssocID="{FAA6269E-8452-4F51-AD8D-E892F3935CA9}" presName="node" presStyleLbl="node1" presStyleIdx="0" presStyleCnt="5">
        <dgm:presLayoutVars>
          <dgm:bulletEnabled val="1"/>
        </dgm:presLayoutVars>
      </dgm:prSet>
      <dgm:spPr/>
    </dgm:pt>
    <dgm:pt modelId="{FC15F086-8656-4B73-90E3-29D08A19410C}" type="pres">
      <dgm:prSet presAssocID="{FAA6269E-8452-4F51-AD8D-E892F3935CA9}" presName="dummy" presStyleCnt="0"/>
      <dgm:spPr/>
    </dgm:pt>
    <dgm:pt modelId="{B28EBF59-5413-449D-BB19-F6473AED3327}" type="pres">
      <dgm:prSet presAssocID="{635C92E1-911A-4115-9A2B-DB1633D63842}" presName="sibTrans" presStyleLbl="sibTrans2D1" presStyleIdx="0" presStyleCnt="5"/>
      <dgm:spPr/>
    </dgm:pt>
    <dgm:pt modelId="{A524A360-053D-406A-9C1F-162F66A07ADA}" type="pres">
      <dgm:prSet presAssocID="{8B26BC6A-7D0E-4224-BBEA-DD1E2735AAB4}" presName="node" presStyleLbl="node1" presStyleIdx="1" presStyleCnt="5">
        <dgm:presLayoutVars>
          <dgm:bulletEnabled val="1"/>
        </dgm:presLayoutVars>
      </dgm:prSet>
      <dgm:spPr/>
    </dgm:pt>
    <dgm:pt modelId="{2A172A5D-5704-435F-A6F7-5DC18010F9F5}" type="pres">
      <dgm:prSet presAssocID="{8B26BC6A-7D0E-4224-BBEA-DD1E2735AAB4}" presName="dummy" presStyleCnt="0"/>
      <dgm:spPr/>
    </dgm:pt>
    <dgm:pt modelId="{F0D90426-A573-4FC2-B676-A0547D3A2D20}" type="pres">
      <dgm:prSet presAssocID="{339FB6A3-B3A2-4C0E-B6E7-83853120440C}" presName="sibTrans" presStyleLbl="sibTrans2D1" presStyleIdx="1" presStyleCnt="5"/>
      <dgm:spPr/>
    </dgm:pt>
    <dgm:pt modelId="{8DFD2489-3694-49B0-B727-57C542333572}" type="pres">
      <dgm:prSet presAssocID="{21DDA155-1C33-4162-BB84-500810891AD1}" presName="node" presStyleLbl="node1" presStyleIdx="2" presStyleCnt="5">
        <dgm:presLayoutVars>
          <dgm:bulletEnabled val="1"/>
        </dgm:presLayoutVars>
      </dgm:prSet>
      <dgm:spPr/>
    </dgm:pt>
    <dgm:pt modelId="{8DF95BB0-F3B8-49F5-B090-7C5296182EB6}" type="pres">
      <dgm:prSet presAssocID="{21DDA155-1C33-4162-BB84-500810891AD1}" presName="dummy" presStyleCnt="0"/>
      <dgm:spPr/>
    </dgm:pt>
    <dgm:pt modelId="{1C6136C8-2B39-477F-945F-C1B2B7BC2BD8}" type="pres">
      <dgm:prSet presAssocID="{23E612BE-E2A6-4FBD-BED6-09431721BDC0}" presName="sibTrans" presStyleLbl="sibTrans2D1" presStyleIdx="2" presStyleCnt="5"/>
      <dgm:spPr/>
    </dgm:pt>
    <dgm:pt modelId="{729E5EC8-755B-4A50-BBD9-95B8C56DF579}" type="pres">
      <dgm:prSet presAssocID="{B41EC2AE-D0BB-4D1B-B9B8-1900B9FA701D}" presName="node" presStyleLbl="node1" presStyleIdx="3" presStyleCnt="5" custScaleX="105583">
        <dgm:presLayoutVars>
          <dgm:bulletEnabled val="1"/>
        </dgm:presLayoutVars>
      </dgm:prSet>
      <dgm:spPr/>
    </dgm:pt>
    <dgm:pt modelId="{4E9BC1D0-64C9-4B38-B82C-965BCB604ED7}" type="pres">
      <dgm:prSet presAssocID="{B41EC2AE-D0BB-4D1B-B9B8-1900B9FA701D}" presName="dummy" presStyleCnt="0"/>
      <dgm:spPr/>
    </dgm:pt>
    <dgm:pt modelId="{A1DE57BB-6695-4006-92BD-14E55466CD46}" type="pres">
      <dgm:prSet presAssocID="{8597C8AC-4AF6-48BE-B189-ADF9E6B018DC}" presName="sibTrans" presStyleLbl="sibTrans2D1" presStyleIdx="3" presStyleCnt="5"/>
      <dgm:spPr/>
    </dgm:pt>
    <dgm:pt modelId="{B7387D8D-8A25-4D4E-8F55-A6DF9FF4193A}" type="pres">
      <dgm:prSet presAssocID="{99582090-CDE2-4134-B1F7-6166457A8777}" presName="node" presStyleLbl="node1" presStyleIdx="4" presStyleCnt="5">
        <dgm:presLayoutVars>
          <dgm:bulletEnabled val="1"/>
        </dgm:presLayoutVars>
      </dgm:prSet>
      <dgm:spPr/>
    </dgm:pt>
    <dgm:pt modelId="{3C38983D-75EF-4D96-B301-B5C810AD06C0}" type="pres">
      <dgm:prSet presAssocID="{99582090-CDE2-4134-B1F7-6166457A8777}" presName="dummy" presStyleCnt="0"/>
      <dgm:spPr/>
    </dgm:pt>
    <dgm:pt modelId="{6C882367-B575-45F0-AAC5-3DE3BC3AEC4A}" type="pres">
      <dgm:prSet presAssocID="{E3748D04-405B-446F-AF75-8A8441B1C011}" presName="sibTrans" presStyleLbl="sibTrans2D1" presStyleIdx="4" presStyleCnt="5"/>
      <dgm:spPr/>
    </dgm:pt>
  </dgm:ptLst>
  <dgm:cxnLst>
    <dgm:cxn modelId="{18A6CC12-5AAD-413D-8A69-108325EB5421}" srcId="{E07A3CDE-95CA-4FFE-9698-D55362342FD0}" destId="{FAA6269E-8452-4F51-AD8D-E892F3935CA9}" srcOrd="0" destOrd="0" parTransId="{CA49F9B1-5C2E-40EA-951A-1D8877EE17BB}" sibTransId="{635C92E1-911A-4115-9A2B-DB1633D63842}"/>
    <dgm:cxn modelId="{98159045-E024-4999-B685-21CA4C44DD25}" srcId="{F5B4FB63-5620-4063-847B-55702E6CAF13}" destId="{E07A3CDE-95CA-4FFE-9698-D55362342FD0}" srcOrd="0" destOrd="0" parTransId="{2E5383E2-099C-4C7F-8032-0D4040402F94}" sibTransId="{10E8049B-655E-4E50-8205-F8645ED37DFD}"/>
    <dgm:cxn modelId="{F89C7769-E8AC-4F8A-A974-BF514173D9BB}" type="presOf" srcId="{23E612BE-E2A6-4FBD-BED6-09431721BDC0}" destId="{1C6136C8-2B39-477F-945F-C1B2B7BC2BD8}" srcOrd="0" destOrd="0" presId="urn:microsoft.com/office/officeart/2005/8/layout/radial6"/>
    <dgm:cxn modelId="{5B882652-03FA-4A63-B146-651B10465207}" type="presOf" srcId="{E3748D04-405B-446F-AF75-8A8441B1C011}" destId="{6C882367-B575-45F0-AAC5-3DE3BC3AEC4A}" srcOrd="0" destOrd="0" presId="urn:microsoft.com/office/officeart/2005/8/layout/radial6"/>
    <dgm:cxn modelId="{F8349976-17CB-4149-9738-B6EFD2CC045A}" type="presOf" srcId="{635C92E1-911A-4115-9A2B-DB1633D63842}" destId="{B28EBF59-5413-449D-BB19-F6473AED3327}" srcOrd="0" destOrd="0" presId="urn:microsoft.com/office/officeart/2005/8/layout/radial6"/>
    <dgm:cxn modelId="{657F6B78-67CE-454C-B67A-040AEDC17B8A}" type="presOf" srcId="{8B26BC6A-7D0E-4224-BBEA-DD1E2735AAB4}" destId="{A524A360-053D-406A-9C1F-162F66A07ADA}" srcOrd="0" destOrd="0" presId="urn:microsoft.com/office/officeart/2005/8/layout/radial6"/>
    <dgm:cxn modelId="{46679F8D-7420-4BA1-B818-3D770EF8363E}" type="presOf" srcId="{99582090-CDE2-4134-B1F7-6166457A8777}" destId="{B7387D8D-8A25-4D4E-8F55-A6DF9FF4193A}" srcOrd="0" destOrd="0" presId="urn:microsoft.com/office/officeart/2005/8/layout/radial6"/>
    <dgm:cxn modelId="{9B8F0396-3905-43F3-90A1-422B8BB48B70}" type="presOf" srcId="{339FB6A3-B3A2-4C0E-B6E7-83853120440C}" destId="{F0D90426-A573-4FC2-B676-A0547D3A2D20}" srcOrd="0" destOrd="0" presId="urn:microsoft.com/office/officeart/2005/8/layout/radial6"/>
    <dgm:cxn modelId="{0AE1F19C-48F5-4C61-987C-F5E9D9B0DD86}" srcId="{E07A3CDE-95CA-4FFE-9698-D55362342FD0}" destId="{B41EC2AE-D0BB-4D1B-B9B8-1900B9FA701D}" srcOrd="3" destOrd="0" parTransId="{AB4035FC-2D7D-4EBD-8F91-64ED034A9FED}" sibTransId="{8597C8AC-4AF6-48BE-B189-ADF9E6B018DC}"/>
    <dgm:cxn modelId="{FCB61FA6-CD2B-4FE1-87F3-CA2D746889B6}" type="presOf" srcId="{8597C8AC-4AF6-48BE-B189-ADF9E6B018DC}" destId="{A1DE57BB-6695-4006-92BD-14E55466CD46}" srcOrd="0" destOrd="0" presId="urn:microsoft.com/office/officeart/2005/8/layout/radial6"/>
    <dgm:cxn modelId="{AD3ADEAF-5D2C-4DC9-976E-CAC8177B45B2}" srcId="{E07A3CDE-95CA-4FFE-9698-D55362342FD0}" destId="{21DDA155-1C33-4162-BB84-500810891AD1}" srcOrd="2" destOrd="0" parTransId="{A7A1CBE0-668B-4E67-8FBE-ABDF0AE8D2FA}" sibTransId="{23E612BE-E2A6-4FBD-BED6-09431721BDC0}"/>
    <dgm:cxn modelId="{3BBFFCBE-CD0B-4176-8055-809EADAA769B}" type="presOf" srcId="{21DDA155-1C33-4162-BB84-500810891AD1}" destId="{8DFD2489-3694-49B0-B727-57C542333572}" srcOrd="0" destOrd="0" presId="urn:microsoft.com/office/officeart/2005/8/layout/radial6"/>
    <dgm:cxn modelId="{1D7B54D7-A69B-45A5-8B10-C83CB609A345}" type="presOf" srcId="{E07A3CDE-95CA-4FFE-9698-D55362342FD0}" destId="{A3B30240-DBF2-470D-AE10-4AB10181B57E}" srcOrd="0" destOrd="0" presId="urn:microsoft.com/office/officeart/2005/8/layout/radial6"/>
    <dgm:cxn modelId="{3BCED9DF-98D9-4C05-A459-4774065F5627}" srcId="{E07A3CDE-95CA-4FFE-9698-D55362342FD0}" destId="{99582090-CDE2-4134-B1F7-6166457A8777}" srcOrd="4" destOrd="0" parTransId="{12509C72-87E0-4679-901D-945632D57EBE}" sibTransId="{E3748D04-405B-446F-AF75-8A8441B1C011}"/>
    <dgm:cxn modelId="{FEC250CC-7D24-46EE-9E56-436F1A9F4D2D}" type="presOf" srcId="{F5B4FB63-5620-4063-847B-55702E6CAF13}" destId="{3334A5FA-5425-405F-A74C-D2E69CF8FAFD}" srcOrd="0" destOrd="0" presId="urn:microsoft.com/office/officeart/2005/8/layout/radial6"/>
    <dgm:cxn modelId="{32DC4FCD-AE63-4C52-AAFD-429E3ACA99EE}" srcId="{E07A3CDE-95CA-4FFE-9698-D55362342FD0}" destId="{8B26BC6A-7D0E-4224-BBEA-DD1E2735AAB4}" srcOrd="1" destOrd="0" parTransId="{9A780307-BD63-496C-B601-F997CE1110F8}" sibTransId="{339FB6A3-B3A2-4C0E-B6E7-83853120440C}"/>
    <dgm:cxn modelId="{E086F1EE-5B00-4951-B86A-FAF401AECE42}" type="presOf" srcId="{FAA6269E-8452-4F51-AD8D-E892F3935CA9}" destId="{F52E792A-EAC5-4688-9F97-8050375098FB}" srcOrd="0" destOrd="0" presId="urn:microsoft.com/office/officeart/2005/8/layout/radial6"/>
    <dgm:cxn modelId="{EB273AFC-C668-4BF1-A542-975EBC996885}" type="presOf" srcId="{B41EC2AE-D0BB-4D1B-B9B8-1900B9FA701D}" destId="{729E5EC8-755B-4A50-BBD9-95B8C56DF579}" srcOrd="0" destOrd="0" presId="urn:microsoft.com/office/officeart/2005/8/layout/radial6"/>
    <dgm:cxn modelId="{65109F10-1485-4A75-944F-D35ABAFDB855}" type="presParOf" srcId="{3334A5FA-5425-405F-A74C-D2E69CF8FAFD}" destId="{A3B30240-DBF2-470D-AE10-4AB10181B57E}" srcOrd="0" destOrd="0" presId="urn:microsoft.com/office/officeart/2005/8/layout/radial6"/>
    <dgm:cxn modelId="{D185204A-75BF-4B53-AE5C-7E05E62BE05F}" type="presParOf" srcId="{3334A5FA-5425-405F-A74C-D2E69CF8FAFD}" destId="{F52E792A-EAC5-4688-9F97-8050375098FB}" srcOrd="1" destOrd="0" presId="urn:microsoft.com/office/officeart/2005/8/layout/radial6"/>
    <dgm:cxn modelId="{BDE04CDD-4C2D-4214-A14B-45A5F1468F88}" type="presParOf" srcId="{3334A5FA-5425-405F-A74C-D2E69CF8FAFD}" destId="{FC15F086-8656-4B73-90E3-29D08A19410C}" srcOrd="2" destOrd="0" presId="urn:microsoft.com/office/officeart/2005/8/layout/radial6"/>
    <dgm:cxn modelId="{D44ABF1A-3324-4836-9FAC-E23F262AB310}" type="presParOf" srcId="{3334A5FA-5425-405F-A74C-D2E69CF8FAFD}" destId="{B28EBF59-5413-449D-BB19-F6473AED3327}" srcOrd="3" destOrd="0" presId="urn:microsoft.com/office/officeart/2005/8/layout/radial6"/>
    <dgm:cxn modelId="{FA70D3CF-14CC-4B3F-AE1E-9AE1948C0AAF}" type="presParOf" srcId="{3334A5FA-5425-405F-A74C-D2E69CF8FAFD}" destId="{A524A360-053D-406A-9C1F-162F66A07ADA}" srcOrd="4" destOrd="0" presId="urn:microsoft.com/office/officeart/2005/8/layout/radial6"/>
    <dgm:cxn modelId="{EC72C6BC-7202-48B9-8CD0-1F07697A129F}" type="presParOf" srcId="{3334A5FA-5425-405F-A74C-D2E69CF8FAFD}" destId="{2A172A5D-5704-435F-A6F7-5DC18010F9F5}" srcOrd="5" destOrd="0" presId="urn:microsoft.com/office/officeart/2005/8/layout/radial6"/>
    <dgm:cxn modelId="{7C188A19-0C34-4631-AA25-1062552192D5}" type="presParOf" srcId="{3334A5FA-5425-405F-A74C-D2E69CF8FAFD}" destId="{F0D90426-A573-4FC2-B676-A0547D3A2D20}" srcOrd="6" destOrd="0" presId="urn:microsoft.com/office/officeart/2005/8/layout/radial6"/>
    <dgm:cxn modelId="{EB20E1D6-BA86-4292-B086-52084E408D7F}" type="presParOf" srcId="{3334A5FA-5425-405F-A74C-D2E69CF8FAFD}" destId="{8DFD2489-3694-49B0-B727-57C542333572}" srcOrd="7" destOrd="0" presId="urn:microsoft.com/office/officeart/2005/8/layout/radial6"/>
    <dgm:cxn modelId="{D1F46350-0D75-46A2-89E7-1D43370ED612}" type="presParOf" srcId="{3334A5FA-5425-405F-A74C-D2E69CF8FAFD}" destId="{8DF95BB0-F3B8-49F5-B090-7C5296182EB6}" srcOrd="8" destOrd="0" presId="urn:microsoft.com/office/officeart/2005/8/layout/radial6"/>
    <dgm:cxn modelId="{8D338D40-62A6-43C7-8293-7F665983060C}" type="presParOf" srcId="{3334A5FA-5425-405F-A74C-D2E69CF8FAFD}" destId="{1C6136C8-2B39-477F-945F-C1B2B7BC2BD8}" srcOrd="9" destOrd="0" presId="urn:microsoft.com/office/officeart/2005/8/layout/radial6"/>
    <dgm:cxn modelId="{7AA3EC7D-175D-489E-9237-9A3493C57562}" type="presParOf" srcId="{3334A5FA-5425-405F-A74C-D2E69CF8FAFD}" destId="{729E5EC8-755B-4A50-BBD9-95B8C56DF579}" srcOrd="10" destOrd="0" presId="urn:microsoft.com/office/officeart/2005/8/layout/radial6"/>
    <dgm:cxn modelId="{FAC81701-F235-4FDF-BFA6-48EEEB4455AA}" type="presParOf" srcId="{3334A5FA-5425-405F-A74C-D2E69CF8FAFD}" destId="{4E9BC1D0-64C9-4B38-B82C-965BCB604ED7}" srcOrd="11" destOrd="0" presId="urn:microsoft.com/office/officeart/2005/8/layout/radial6"/>
    <dgm:cxn modelId="{70A5F651-A673-45AE-842B-215B1B346EE5}" type="presParOf" srcId="{3334A5FA-5425-405F-A74C-D2E69CF8FAFD}" destId="{A1DE57BB-6695-4006-92BD-14E55466CD46}" srcOrd="12" destOrd="0" presId="urn:microsoft.com/office/officeart/2005/8/layout/radial6"/>
    <dgm:cxn modelId="{3A2B1424-667C-4808-9F4E-AED5FA9F2624}" type="presParOf" srcId="{3334A5FA-5425-405F-A74C-D2E69CF8FAFD}" destId="{B7387D8D-8A25-4D4E-8F55-A6DF9FF4193A}" srcOrd="13" destOrd="0" presId="urn:microsoft.com/office/officeart/2005/8/layout/radial6"/>
    <dgm:cxn modelId="{6D43DC60-B842-4CE0-979B-F0EA06A7F74C}" type="presParOf" srcId="{3334A5FA-5425-405F-A74C-D2E69CF8FAFD}" destId="{3C38983D-75EF-4D96-B301-B5C810AD06C0}" srcOrd="14" destOrd="0" presId="urn:microsoft.com/office/officeart/2005/8/layout/radial6"/>
    <dgm:cxn modelId="{9544A8EE-EA0E-42BD-AF26-760DEFA99427}" type="presParOf" srcId="{3334A5FA-5425-405F-A74C-D2E69CF8FAFD}" destId="{6C882367-B575-45F0-AAC5-3DE3BC3AEC4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46CE07-AE75-4F5C-869D-74EC247CD3AD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50F206F-67FC-48F9-AD82-2B495EFCD320}">
      <dgm:prSet phldrT="[Text]" custT="1"/>
      <dgm:spPr/>
      <dgm:t>
        <a:bodyPr/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Rebar corrosion poses a significant threat to the integrity and safety of structures. </a:t>
          </a:r>
        </a:p>
      </dgm:t>
    </dgm:pt>
    <dgm:pt modelId="{33B21A0F-3761-4223-96CC-B24D6ECE5435}" type="parTrans" cxnId="{94013FBC-2469-4825-A03D-484DBD5F575E}">
      <dgm:prSet/>
      <dgm:spPr/>
      <dgm:t>
        <a:bodyPr/>
        <a:lstStyle/>
        <a:p>
          <a:endParaRPr lang="en-US" sz="2400"/>
        </a:p>
      </dgm:t>
    </dgm:pt>
    <dgm:pt modelId="{E8789862-FCA5-4741-9DF2-7B8023DEC182}" type="sibTrans" cxnId="{94013FBC-2469-4825-A03D-484DBD5F575E}">
      <dgm:prSet/>
      <dgm:spPr/>
      <dgm:t>
        <a:bodyPr/>
        <a:lstStyle/>
        <a:p>
          <a:endParaRPr lang="en-US" sz="2400"/>
        </a:p>
      </dgm:t>
    </dgm:pt>
    <dgm:pt modelId="{2D6F2A67-F997-4FB7-A80C-EFF310144963}">
      <dgm:prSet phldrT="[Text]" custT="1"/>
      <dgm:spPr/>
      <dgm:t>
        <a:bodyPr/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By implementing effective corrosion protection methods and structural health monitoring systems, the risk of corrosion-induced structural failures can be minimized</a:t>
          </a:r>
        </a:p>
      </dgm:t>
    </dgm:pt>
    <dgm:pt modelId="{EBAF9BB6-D33A-4AA4-B867-5A03A98A2285}" type="parTrans" cxnId="{925E9D49-66E2-43EC-8743-86173EBB7F76}">
      <dgm:prSet/>
      <dgm:spPr/>
      <dgm:t>
        <a:bodyPr/>
        <a:lstStyle/>
        <a:p>
          <a:endParaRPr lang="en-US" sz="2400"/>
        </a:p>
      </dgm:t>
    </dgm:pt>
    <dgm:pt modelId="{91ABE0FB-62F6-4D37-8431-5803402FF9D7}" type="sibTrans" cxnId="{925E9D49-66E2-43EC-8743-86173EBB7F76}">
      <dgm:prSet/>
      <dgm:spPr/>
      <dgm:t>
        <a:bodyPr/>
        <a:lstStyle/>
        <a:p>
          <a:endParaRPr lang="en-US" sz="2400"/>
        </a:p>
      </dgm:t>
    </dgm:pt>
    <dgm:pt modelId="{2A6C44E0-B3E5-480A-8388-1CE88CA73114}">
      <dgm:prSet phldrT="[Text]" custT="1"/>
      <dgm:spPr/>
      <dgm:t>
        <a:bodyPr/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Cathodic protection is best way to control corrosion on steel reinforced concrete structures that have chloride contaminated concrete</a:t>
          </a:r>
        </a:p>
      </dgm:t>
    </dgm:pt>
    <dgm:pt modelId="{E285FC76-E1E9-4809-9B5D-10ACD4855CDB}" type="parTrans" cxnId="{DC31CE3E-619B-4544-ACE7-CF5B4DFE9D6F}">
      <dgm:prSet/>
      <dgm:spPr/>
      <dgm:t>
        <a:bodyPr/>
        <a:lstStyle/>
        <a:p>
          <a:endParaRPr lang="en-US" sz="2400"/>
        </a:p>
      </dgm:t>
    </dgm:pt>
    <dgm:pt modelId="{6C8CA1E7-E433-4A6D-BDEE-E42A2D91186C}" type="sibTrans" cxnId="{DC31CE3E-619B-4544-ACE7-CF5B4DFE9D6F}">
      <dgm:prSet/>
      <dgm:spPr/>
      <dgm:t>
        <a:bodyPr/>
        <a:lstStyle/>
        <a:p>
          <a:endParaRPr lang="en-US" sz="2400"/>
        </a:p>
      </dgm:t>
    </dgm:pt>
    <dgm:pt modelId="{D251DCBC-0A69-47C5-98EB-D25C35C7903E}">
      <dgm:prSet phldrT="[Text]" custT="1"/>
      <dgm:spPr/>
      <dgm:t>
        <a:bodyPr/>
        <a:lstStyle/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Protecting against rebar corrosion not only extends the service life of structures but also ensures the safety of the plant.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gm:t>
    </dgm:pt>
    <dgm:pt modelId="{2A9743C4-C0C1-43F3-84ED-BDB90E17AAA5}" type="parTrans" cxnId="{41C82606-FA4C-4B55-9FC6-F67D2DB1D36A}">
      <dgm:prSet/>
      <dgm:spPr/>
      <dgm:t>
        <a:bodyPr/>
        <a:lstStyle/>
        <a:p>
          <a:endParaRPr lang="en-US"/>
        </a:p>
      </dgm:t>
    </dgm:pt>
    <dgm:pt modelId="{E2472E3F-37D6-4FF5-836B-DE89BB3312E8}" type="sibTrans" cxnId="{41C82606-FA4C-4B55-9FC6-F67D2DB1D36A}">
      <dgm:prSet/>
      <dgm:spPr/>
      <dgm:t>
        <a:bodyPr/>
        <a:lstStyle/>
        <a:p>
          <a:endParaRPr lang="en-US"/>
        </a:p>
      </dgm:t>
    </dgm:pt>
    <dgm:pt modelId="{6F63EACB-4A80-4B3F-8EED-51F6AD4CDEAC}" type="pres">
      <dgm:prSet presAssocID="{5746CE07-AE75-4F5C-869D-74EC247CD3AD}" presName="linear" presStyleCnt="0">
        <dgm:presLayoutVars>
          <dgm:animLvl val="lvl"/>
          <dgm:resizeHandles val="exact"/>
        </dgm:presLayoutVars>
      </dgm:prSet>
      <dgm:spPr/>
    </dgm:pt>
    <dgm:pt modelId="{99FD5D29-A0C5-4284-82C2-29835BFEB1B5}" type="pres">
      <dgm:prSet presAssocID="{450F206F-67FC-48F9-AD82-2B495EFCD32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99FCFED-DBCE-4C74-9C4B-F3D932B0832C}" type="pres">
      <dgm:prSet presAssocID="{E8789862-FCA5-4741-9DF2-7B8023DEC182}" presName="spacer" presStyleCnt="0"/>
      <dgm:spPr/>
    </dgm:pt>
    <dgm:pt modelId="{4CCD6136-2D1B-469B-90CB-8BCC410D322D}" type="pres">
      <dgm:prSet presAssocID="{2D6F2A67-F997-4FB7-A80C-EFF310144963}" presName="parentText" presStyleLbl="node1" presStyleIdx="1" presStyleCnt="4" custLinFactNeighborX="-19664" custLinFactNeighborY="-20540">
        <dgm:presLayoutVars>
          <dgm:chMax val="0"/>
          <dgm:bulletEnabled val="1"/>
        </dgm:presLayoutVars>
      </dgm:prSet>
      <dgm:spPr/>
    </dgm:pt>
    <dgm:pt modelId="{856279E2-E11C-4B5C-85F1-04C395554836}" type="pres">
      <dgm:prSet presAssocID="{91ABE0FB-62F6-4D37-8431-5803402FF9D7}" presName="spacer" presStyleCnt="0"/>
      <dgm:spPr/>
    </dgm:pt>
    <dgm:pt modelId="{32464710-0C74-4B88-AC0A-97680A045C79}" type="pres">
      <dgm:prSet presAssocID="{2A6C44E0-B3E5-480A-8388-1CE88CA73114}" presName="parentText" presStyleLbl="node1" presStyleIdx="2" presStyleCnt="4" custLinFactNeighborX="2158" custLinFactNeighborY="15926">
        <dgm:presLayoutVars>
          <dgm:chMax val="0"/>
          <dgm:bulletEnabled val="1"/>
        </dgm:presLayoutVars>
      </dgm:prSet>
      <dgm:spPr/>
    </dgm:pt>
    <dgm:pt modelId="{39D45DDA-51AC-4AF2-9BD6-CCE719D6FBD6}" type="pres">
      <dgm:prSet presAssocID="{6C8CA1E7-E433-4A6D-BDEE-E42A2D91186C}" presName="spacer" presStyleCnt="0"/>
      <dgm:spPr/>
    </dgm:pt>
    <dgm:pt modelId="{203E4424-E079-4873-9A2F-4A1A1FC45D11}" type="pres">
      <dgm:prSet presAssocID="{D251DCBC-0A69-47C5-98EB-D25C35C790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1C82606-FA4C-4B55-9FC6-F67D2DB1D36A}" srcId="{5746CE07-AE75-4F5C-869D-74EC247CD3AD}" destId="{D251DCBC-0A69-47C5-98EB-D25C35C7903E}" srcOrd="3" destOrd="0" parTransId="{2A9743C4-C0C1-43F3-84ED-BDB90E17AAA5}" sibTransId="{E2472E3F-37D6-4FF5-836B-DE89BB3312E8}"/>
    <dgm:cxn modelId="{DC31CE3E-619B-4544-ACE7-CF5B4DFE9D6F}" srcId="{5746CE07-AE75-4F5C-869D-74EC247CD3AD}" destId="{2A6C44E0-B3E5-480A-8388-1CE88CA73114}" srcOrd="2" destOrd="0" parTransId="{E285FC76-E1E9-4809-9B5D-10ACD4855CDB}" sibTransId="{6C8CA1E7-E433-4A6D-BDEE-E42A2D91186C}"/>
    <dgm:cxn modelId="{F9526445-C65B-4582-A98D-64E34AB77E8A}" type="presOf" srcId="{5746CE07-AE75-4F5C-869D-74EC247CD3AD}" destId="{6F63EACB-4A80-4B3F-8EED-51F6AD4CDEAC}" srcOrd="0" destOrd="0" presId="urn:microsoft.com/office/officeart/2005/8/layout/vList2"/>
    <dgm:cxn modelId="{925E9D49-66E2-43EC-8743-86173EBB7F76}" srcId="{5746CE07-AE75-4F5C-869D-74EC247CD3AD}" destId="{2D6F2A67-F997-4FB7-A80C-EFF310144963}" srcOrd="1" destOrd="0" parTransId="{EBAF9BB6-D33A-4AA4-B867-5A03A98A2285}" sibTransId="{91ABE0FB-62F6-4D37-8431-5803402FF9D7}"/>
    <dgm:cxn modelId="{94332C93-3E10-4E30-B9C8-161C66184A11}" type="presOf" srcId="{D251DCBC-0A69-47C5-98EB-D25C35C7903E}" destId="{203E4424-E079-4873-9A2F-4A1A1FC45D11}" srcOrd="0" destOrd="0" presId="urn:microsoft.com/office/officeart/2005/8/layout/vList2"/>
    <dgm:cxn modelId="{D63ADCB0-C334-4944-8ECF-A3A09A388EB2}" type="presOf" srcId="{2D6F2A67-F997-4FB7-A80C-EFF310144963}" destId="{4CCD6136-2D1B-469B-90CB-8BCC410D322D}" srcOrd="0" destOrd="0" presId="urn:microsoft.com/office/officeart/2005/8/layout/vList2"/>
    <dgm:cxn modelId="{94013FBC-2469-4825-A03D-484DBD5F575E}" srcId="{5746CE07-AE75-4F5C-869D-74EC247CD3AD}" destId="{450F206F-67FC-48F9-AD82-2B495EFCD320}" srcOrd="0" destOrd="0" parTransId="{33B21A0F-3761-4223-96CC-B24D6ECE5435}" sibTransId="{E8789862-FCA5-4741-9DF2-7B8023DEC182}"/>
    <dgm:cxn modelId="{CB2ED7F5-B777-4C7C-BE82-DC3422DDB7F3}" type="presOf" srcId="{450F206F-67FC-48F9-AD82-2B495EFCD320}" destId="{99FD5D29-A0C5-4284-82C2-29835BFEB1B5}" srcOrd="0" destOrd="0" presId="urn:microsoft.com/office/officeart/2005/8/layout/vList2"/>
    <dgm:cxn modelId="{4B7706DB-95BE-4246-9B5A-161190759806}" type="presOf" srcId="{2A6C44E0-B3E5-480A-8388-1CE88CA73114}" destId="{32464710-0C74-4B88-AC0A-97680A045C79}" srcOrd="0" destOrd="0" presId="urn:microsoft.com/office/officeart/2005/8/layout/vList2"/>
    <dgm:cxn modelId="{66FA0A0C-0EBF-467C-9A2A-155F4A766CD4}" type="presParOf" srcId="{6F63EACB-4A80-4B3F-8EED-51F6AD4CDEAC}" destId="{99FD5D29-A0C5-4284-82C2-29835BFEB1B5}" srcOrd="0" destOrd="0" presId="urn:microsoft.com/office/officeart/2005/8/layout/vList2"/>
    <dgm:cxn modelId="{FB362069-F845-4DA4-99A6-71A868744FCF}" type="presParOf" srcId="{6F63EACB-4A80-4B3F-8EED-51F6AD4CDEAC}" destId="{B99FCFED-DBCE-4C74-9C4B-F3D932B0832C}" srcOrd="1" destOrd="0" presId="urn:microsoft.com/office/officeart/2005/8/layout/vList2"/>
    <dgm:cxn modelId="{D8EB3881-DE34-444A-BBD1-6AED4713B349}" type="presParOf" srcId="{6F63EACB-4A80-4B3F-8EED-51F6AD4CDEAC}" destId="{4CCD6136-2D1B-469B-90CB-8BCC410D322D}" srcOrd="2" destOrd="0" presId="urn:microsoft.com/office/officeart/2005/8/layout/vList2"/>
    <dgm:cxn modelId="{6689C132-66D4-4528-99A8-6D9FB19ED58B}" type="presParOf" srcId="{6F63EACB-4A80-4B3F-8EED-51F6AD4CDEAC}" destId="{856279E2-E11C-4B5C-85F1-04C395554836}" srcOrd="3" destOrd="0" presId="urn:microsoft.com/office/officeart/2005/8/layout/vList2"/>
    <dgm:cxn modelId="{CAAE77EF-59B1-4095-BD27-14F888F56032}" type="presParOf" srcId="{6F63EACB-4A80-4B3F-8EED-51F6AD4CDEAC}" destId="{32464710-0C74-4B88-AC0A-97680A045C79}" srcOrd="4" destOrd="0" presId="urn:microsoft.com/office/officeart/2005/8/layout/vList2"/>
    <dgm:cxn modelId="{B198AF46-7C4F-4BE2-9FD6-73AB650B5C5D}" type="presParOf" srcId="{6F63EACB-4A80-4B3F-8EED-51F6AD4CDEAC}" destId="{39D45DDA-51AC-4AF2-9BD6-CCE719D6FBD6}" srcOrd="5" destOrd="0" presId="urn:microsoft.com/office/officeart/2005/8/layout/vList2"/>
    <dgm:cxn modelId="{261E6B5A-5993-4379-8438-B22A45C58470}" type="presParOf" srcId="{6F63EACB-4A80-4B3F-8EED-51F6AD4CDEAC}" destId="{203E4424-E079-4873-9A2F-4A1A1FC45D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86920-C109-4305-94CA-1610DDE6E2CA}">
      <dsp:nvSpPr>
        <dsp:cNvPr id="0" name=""/>
        <dsp:cNvSpPr/>
      </dsp:nvSpPr>
      <dsp:spPr>
        <a:xfrm>
          <a:off x="1855601" y="2903"/>
          <a:ext cx="7832758" cy="7120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+mn-ea"/>
              <a:cs typeface="+mn-cs"/>
            </a:rPr>
            <a:t>Concrete is a porous material, which absorbs contaminants from surroundings.</a:t>
          </a:r>
        </a:p>
      </dsp:txBody>
      <dsp:txXfrm>
        <a:off x="1855601" y="2903"/>
        <a:ext cx="7832758" cy="712068"/>
      </dsp:txXfrm>
    </dsp:sp>
    <dsp:sp modelId="{4BFCC590-5D27-42DF-B9EE-3CA5ECF5C07B}">
      <dsp:nvSpPr>
        <dsp:cNvPr id="0" name=""/>
        <dsp:cNvSpPr/>
      </dsp:nvSpPr>
      <dsp:spPr>
        <a:xfrm>
          <a:off x="1855601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7620C7-A215-42E1-A589-3819071569E9}">
      <dsp:nvSpPr>
        <dsp:cNvPr id="0" name=""/>
        <dsp:cNvSpPr/>
      </dsp:nvSpPr>
      <dsp:spPr>
        <a:xfrm>
          <a:off x="2960890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2C2BA-C9D0-4A8C-B1C6-315086382938}">
      <dsp:nvSpPr>
        <dsp:cNvPr id="0" name=""/>
        <dsp:cNvSpPr/>
      </dsp:nvSpPr>
      <dsp:spPr>
        <a:xfrm>
          <a:off x="4066180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944ADF-4B83-4E64-BA4D-CB687E2D562C}">
      <dsp:nvSpPr>
        <dsp:cNvPr id="0" name=""/>
        <dsp:cNvSpPr/>
      </dsp:nvSpPr>
      <dsp:spPr>
        <a:xfrm>
          <a:off x="5171469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13C43B-1872-4C83-AB93-ADBB6E31C0BC}">
      <dsp:nvSpPr>
        <dsp:cNvPr id="0" name=""/>
        <dsp:cNvSpPr/>
      </dsp:nvSpPr>
      <dsp:spPr>
        <a:xfrm>
          <a:off x="6276758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64E084-B8C7-434A-89BF-43BE52CCD586}">
      <dsp:nvSpPr>
        <dsp:cNvPr id="0" name=""/>
        <dsp:cNvSpPr/>
      </dsp:nvSpPr>
      <dsp:spPr>
        <a:xfrm>
          <a:off x="7382048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CA53A2-CB88-46C4-81CB-BFC30E0F77F2}">
      <dsp:nvSpPr>
        <dsp:cNvPr id="0" name=""/>
        <dsp:cNvSpPr/>
      </dsp:nvSpPr>
      <dsp:spPr>
        <a:xfrm>
          <a:off x="8487337" y="714972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A1CDFC-F30B-446C-9313-F8FE7C863B55}">
      <dsp:nvSpPr>
        <dsp:cNvPr id="0" name=""/>
        <dsp:cNvSpPr/>
      </dsp:nvSpPr>
      <dsp:spPr>
        <a:xfrm>
          <a:off x="1855601" y="960221"/>
          <a:ext cx="7832758" cy="7120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+mn-ea"/>
              <a:cs typeface="+mn-cs"/>
            </a:rPr>
            <a:t>Contaminants (H2O,O2 and Cl¯) lead to corrosion of  rebar.</a:t>
          </a:r>
        </a:p>
      </dsp:txBody>
      <dsp:txXfrm>
        <a:off x="1855601" y="960221"/>
        <a:ext cx="7832758" cy="712068"/>
      </dsp:txXfrm>
    </dsp:sp>
    <dsp:sp modelId="{EC725AED-9EE3-41F4-83F7-69130208D0C4}">
      <dsp:nvSpPr>
        <dsp:cNvPr id="0" name=""/>
        <dsp:cNvSpPr/>
      </dsp:nvSpPr>
      <dsp:spPr>
        <a:xfrm>
          <a:off x="1855601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8D978C-74AF-45DB-A5CC-6DAF26DC33FB}">
      <dsp:nvSpPr>
        <dsp:cNvPr id="0" name=""/>
        <dsp:cNvSpPr/>
      </dsp:nvSpPr>
      <dsp:spPr>
        <a:xfrm>
          <a:off x="2960890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1733B1-9660-4FB6-9330-519DB126DB11}">
      <dsp:nvSpPr>
        <dsp:cNvPr id="0" name=""/>
        <dsp:cNvSpPr/>
      </dsp:nvSpPr>
      <dsp:spPr>
        <a:xfrm>
          <a:off x="4066180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33C5C4-45D6-4C85-BBFB-CA8748E4AAE1}">
      <dsp:nvSpPr>
        <dsp:cNvPr id="0" name=""/>
        <dsp:cNvSpPr/>
      </dsp:nvSpPr>
      <dsp:spPr>
        <a:xfrm>
          <a:off x="5171469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B4551-710D-447A-995E-1AB8B8141664}">
      <dsp:nvSpPr>
        <dsp:cNvPr id="0" name=""/>
        <dsp:cNvSpPr/>
      </dsp:nvSpPr>
      <dsp:spPr>
        <a:xfrm>
          <a:off x="6286158" y="1578286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E8457-15B6-49A5-892E-680844B086AC}">
      <dsp:nvSpPr>
        <dsp:cNvPr id="0" name=""/>
        <dsp:cNvSpPr/>
      </dsp:nvSpPr>
      <dsp:spPr>
        <a:xfrm>
          <a:off x="7382048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01F90-AFDB-488F-95C9-66D6AA832C5C}">
      <dsp:nvSpPr>
        <dsp:cNvPr id="0" name=""/>
        <dsp:cNvSpPr/>
      </dsp:nvSpPr>
      <dsp:spPr>
        <a:xfrm>
          <a:off x="8487337" y="1672290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E73E7C-A567-4803-AAB3-4D872881CEC7}">
      <dsp:nvSpPr>
        <dsp:cNvPr id="0" name=""/>
        <dsp:cNvSpPr/>
      </dsp:nvSpPr>
      <dsp:spPr>
        <a:xfrm>
          <a:off x="1855601" y="1917538"/>
          <a:ext cx="7832758" cy="7120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+mn-ea"/>
              <a:cs typeface="+mn-cs"/>
            </a:rPr>
            <a:t>React with the iron to create corrosion products</a:t>
          </a:r>
        </a:p>
      </dsp:txBody>
      <dsp:txXfrm>
        <a:off x="1855601" y="1917538"/>
        <a:ext cx="7832758" cy="712068"/>
      </dsp:txXfrm>
    </dsp:sp>
    <dsp:sp modelId="{EF6F90A6-7A12-43E6-AA89-3A878A66AB0F}">
      <dsp:nvSpPr>
        <dsp:cNvPr id="0" name=""/>
        <dsp:cNvSpPr/>
      </dsp:nvSpPr>
      <dsp:spPr>
        <a:xfrm>
          <a:off x="1855601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465CA-677A-426A-946C-C9F61DB190E9}">
      <dsp:nvSpPr>
        <dsp:cNvPr id="0" name=""/>
        <dsp:cNvSpPr/>
      </dsp:nvSpPr>
      <dsp:spPr>
        <a:xfrm>
          <a:off x="2960890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CFD92E-FF5B-4469-9D8C-B93F8502EA3A}">
      <dsp:nvSpPr>
        <dsp:cNvPr id="0" name=""/>
        <dsp:cNvSpPr/>
      </dsp:nvSpPr>
      <dsp:spPr>
        <a:xfrm>
          <a:off x="4066180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CAF9CB-2BA2-4A98-B3CA-8655719A9C15}">
      <dsp:nvSpPr>
        <dsp:cNvPr id="0" name=""/>
        <dsp:cNvSpPr/>
      </dsp:nvSpPr>
      <dsp:spPr>
        <a:xfrm>
          <a:off x="5171469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653DAF-7D6E-488B-8558-D985CB8F8118}">
      <dsp:nvSpPr>
        <dsp:cNvPr id="0" name=""/>
        <dsp:cNvSpPr/>
      </dsp:nvSpPr>
      <dsp:spPr>
        <a:xfrm>
          <a:off x="6276758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5564F2-D8B8-441F-B4D2-F2A9068D3608}">
      <dsp:nvSpPr>
        <dsp:cNvPr id="0" name=""/>
        <dsp:cNvSpPr/>
      </dsp:nvSpPr>
      <dsp:spPr>
        <a:xfrm>
          <a:off x="7382048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A5707F-1B04-413F-9799-E82C0CBAA9B8}">
      <dsp:nvSpPr>
        <dsp:cNvPr id="0" name=""/>
        <dsp:cNvSpPr/>
      </dsp:nvSpPr>
      <dsp:spPr>
        <a:xfrm>
          <a:off x="8487337" y="2629607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79BAD-DD51-44D6-B4D3-C231BF328CCC}">
      <dsp:nvSpPr>
        <dsp:cNvPr id="0" name=""/>
        <dsp:cNvSpPr/>
      </dsp:nvSpPr>
      <dsp:spPr>
        <a:xfrm>
          <a:off x="1855601" y="2874855"/>
          <a:ext cx="7832758" cy="7120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ea typeface="+mn-ea"/>
              <a:cs typeface="+mn-cs"/>
            </a:rPr>
            <a:t>Corrosion that weakens the structural integrity of concrete elements.</a:t>
          </a:r>
          <a:endParaRPr lang="en-US" sz="2100" b="1" kern="1200" dirty="0">
            <a:latin typeface="Calibri"/>
            <a:ea typeface="+mn-ea"/>
            <a:cs typeface="+mn-cs"/>
          </a:endParaRPr>
        </a:p>
      </dsp:txBody>
      <dsp:txXfrm>
        <a:off x="1855601" y="2874855"/>
        <a:ext cx="7832758" cy="712068"/>
      </dsp:txXfrm>
    </dsp:sp>
    <dsp:sp modelId="{37479102-479C-42AC-B401-57E34E160BC9}">
      <dsp:nvSpPr>
        <dsp:cNvPr id="0" name=""/>
        <dsp:cNvSpPr/>
      </dsp:nvSpPr>
      <dsp:spPr>
        <a:xfrm>
          <a:off x="1855601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737E22-8E89-414F-9224-7C2728DAAC95}">
      <dsp:nvSpPr>
        <dsp:cNvPr id="0" name=""/>
        <dsp:cNvSpPr/>
      </dsp:nvSpPr>
      <dsp:spPr>
        <a:xfrm>
          <a:off x="2960890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71CB49-5525-4C66-9E17-A886EB761D9D}">
      <dsp:nvSpPr>
        <dsp:cNvPr id="0" name=""/>
        <dsp:cNvSpPr/>
      </dsp:nvSpPr>
      <dsp:spPr>
        <a:xfrm>
          <a:off x="4066180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92C450-DFBC-4F81-ADB8-DA5DCB17BF20}">
      <dsp:nvSpPr>
        <dsp:cNvPr id="0" name=""/>
        <dsp:cNvSpPr/>
      </dsp:nvSpPr>
      <dsp:spPr>
        <a:xfrm>
          <a:off x="5171469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AB126-9F16-454B-B11A-0DF0644BD6A6}">
      <dsp:nvSpPr>
        <dsp:cNvPr id="0" name=""/>
        <dsp:cNvSpPr/>
      </dsp:nvSpPr>
      <dsp:spPr>
        <a:xfrm>
          <a:off x="6276758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05CB0-BAE6-47B1-B14C-CB2ACE44FF08}">
      <dsp:nvSpPr>
        <dsp:cNvPr id="0" name=""/>
        <dsp:cNvSpPr/>
      </dsp:nvSpPr>
      <dsp:spPr>
        <a:xfrm>
          <a:off x="7382048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20354-9550-47C7-9413-1DB614871033}">
      <dsp:nvSpPr>
        <dsp:cNvPr id="0" name=""/>
        <dsp:cNvSpPr/>
      </dsp:nvSpPr>
      <dsp:spPr>
        <a:xfrm>
          <a:off x="8487337" y="3586924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C672C2-2070-40B9-A2EA-DAFD69FE3345}">
      <dsp:nvSpPr>
        <dsp:cNvPr id="0" name=""/>
        <dsp:cNvSpPr/>
      </dsp:nvSpPr>
      <dsp:spPr>
        <a:xfrm>
          <a:off x="1855601" y="3832172"/>
          <a:ext cx="7832758" cy="7120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latin typeface="Calibri"/>
              <a:ea typeface="+mn-ea"/>
              <a:cs typeface="+mn-cs"/>
            </a:rPr>
            <a:t>Posing a serious threat to the stability of infrastructure.</a:t>
          </a:r>
          <a:endParaRPr lang="en-US" sz="2100" b="1" kern="1200" dirty="0">
            <a:latin typeface="Calibri"/>
            <a:ea typeface="+mn-ea"/>
            <a:cs typeface="+mn-cs"/>
          </a:endParaRPr>
        </a:p>
      </dsp:txBody>
      <dsp:txXfrm>
        <a:off x="1855601" y="3832172"/>
        <a:ext cx="7832758" cy="712068"/>
      </dsp:txXfrm>
    </dsp:sp>
    <dsp:sp modelId="{D834DBBE-4178-4B48-A259-4398BD850466}">
      <dsp:nvSpPr>
        <dsp:cNvPr id="0" name=""/>
        <dsp:cNvSpPr/>
      </dsp:nvSpPr>
      <dsp:spPr>
        <a:xfrm>
          <a:off x="1855601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A9EE2-1918-4AB3-8CDC-8D35CEDFB3B3}">
      <dsp:nvSpPr>
        <dsp:cNvPr id="0" name=""/>
        <dsp:cNvSpPr/>
      </dsp:nvSpPr>
      <dsp:spPr>
        <a:xfrm>
          <a:off x="2960890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70C57-BB73-48FA-91F2-4298562D6F2D}">
      <dsp:nvSpPr>
        <dsp:cNvPr id="0" name=""/>
        <dsp:cNvSpPr/>
      </dsp:nvSpPr>
      <dsp:spPr>
        <a:xfrm>
          <a:off x="4066180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A2DDDA-C301-4A57-A734-55D6256D9B1C}">
      <dsp:nvSpPr>
        <dsp:cNvPr id="0" name=""/>
        <dsp:cNvSpPr/>
      </dsp:nvSpPr>
      <dsp:spPr>
        <a:xfrm>
          <a:off x="5171469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418B34-1BEE-4B18-8F61-7051586ED825}">
      <dsp:nvSpPr>
        <dsp:cNvPr id="0" name=""/>
        <dsp:cNvSpPr/>
      </dsp:nvSpPr>
      <dsp:spPr>
        <a:xfrm>
          <a:off x="6276758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3E1F36-CACE-4081-A45A-51D6FB44897F}">
      <dsp:nvSpPr>
        <dsp:cNvPr id="0" name=""/>
        <dsp:cNvSpPr/>
      </dsp:nvSpPr>
      <dsp:spPr>
        <a:xfrm>
          <a:off x="7382048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07E0A-23C8-4323-94DA-807EA2E01733}">
      <dsp:nvSpPr>
        <dsp:cNvPr id="0" name=""/>
        <dsp:cNvSpPr/>
      </dsp:nvSpPr>
      <dsp:spPr>
        <a:xfrm>
          <a:off x="8487337" y="4544241"/>
          <a:ext cx="1044367" cy="174061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E6482-0AC3-4F48-A502-0A3F2BB4BBDD}">
      <dsp:nvSpPr>
        <dsp:cNvPr id="0" name=""/>
        <dsp:cNvSpPr/>
      </dsp:nvSpPr>
      <dsp:spPr>
        <a:xfrm>
          <a:off x="0" y="409272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BE09C-2851-4184-AA7D-14273793D0B7}">
      <dsp:nvSpPr>
        <dsp:cNvPr id="0" name=""/>
        <dsp:cNvSpPr/>
      </dsp:nvSpPr>
      <dsp:spPr>
        <a:xfrm>
          <a:off x="370023" y="55032"/>
          <a:ext cx="7400471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</a:rPr>
            <a:t>P</a:t>
          </a: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otential differences between 2 parts </a:t>
          </a:r>
          <a:r>
            <a:rPr lang="en-US" sz="2000" kern="1200">
              <a:latin typeface="Calibri"/>
            </a:rPr>
            <a:t>c</a:t>
          </a: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auses electrons to be released from -ve areas. </a:t>
          </a:r>
          <a:endParaRPr lang="en-US" sz="2000" kern="1200" dirty="0"/>
        </a:p>
      </dsp:txBody>
      <dsp:txXfrm>
        <a:off x="404608" y="89617"/>
        <a:ext cx="7331301" cy="639310"/>
      </dsp:txXfrm>
    </dsp:sp>
    <dsp:sp modelId="{1AFAC562-2232-4DA9-98D2-FC97796E38D4}">
      <dsp:nvSpPr>
        <dsp:cNvPr id="0" name=""/>
        <dsp:cNvSpPr/>
      </dsp:nvSpPr>
      <dsp:spPr>
        <a:xfrm>
          <a:off x="0" y="1497912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4917F-0074-4A12-849C-12C780E5094B}">
      <dsp:nvSpPr>
        <dsp:cNvPr id="0" name=""/>
        <dsp:cNvSpPr/>
      </dsp:nvSpPr>
      <dsp:spPr>
        <a:xfrm>
          <a:off x="370023" y="1143672"/>
          <a:ext cx="7400471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This creates +ve areas, i.e. ferrous ions, which dissolve into the pore solution</a:t>
          </a:r>
          <a:endParaRPr lang="en-US" sz="2000" kern="1200" dirty="0"/>
        </a:p>
      </dsp:txBody>
      <dsp:txXfrm>
        <a:off x="404608" y="1178257"/>
        <a:ext cx="7331301" cy="639310"/>
      </dsp:txXfrm>
    </dsp:sp>
    <dsp:sp modelId="{E9F6D475-E028-4BA8-947F-0961F9E92A80}">
      <dsp:nvSpPr>
        <dsp:cNvPr id="0" name=""/>
        <dsp:cNvSpPr/>
      </dsp:nvSpPr>
      <dsp:spPr>
        <a:xfrm>
          <a:off x="0" y="2586552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1F763-D9D7-4FC9-B7BB-C1244F4227F3}">
      <dsp:nvSpPr>
        <dsp:cNvPr id="0" name=""/>
        <dsp:cNvSpPr/>
      </dsp:nvSpPr>
      <dsp:spPr>
        <a:xfrm>
          <a:off x="370023" y="2232312"/>
          <a:ext cx="7400471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Calibri"/>
              <a:ea typeface="+mn-ea"/>
              <a:cs typeface="+mn-cs"/>
            </a:rPr>
            <a:t>The areas where ferrous ions are created are known as anodes or corrosion sites. </a:t>
          </a:r>
          <a:endParaRPr lang="en-US" sz="2000" kern="1200" dirty="0"/>
        </a:p>
      </dsp:txBody>
      <dsp:txXfrm>
        <a:off x="404608" y="2266897"/>
        <a:ext cx="7331301" cy="639310"/>
      </dsp:txXfrm>
    </dsp:sp>
    <dsp:sp modelId="{E32088F2-572E-42D5-A535-9E667F75882D}">
      <dsp:nvSpPr>
        <dsp:cNvPr id="0" name=""/>
        <dsp:cNvSpPr/>
      </dsp:nvSpPr>
      <dsp:spPr>
        <a:xfrm>
          <a:off x="0" y="3675191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B3B57-5BB4-43D5-9607-C4EE57FF7B10}">
      <dsp:nvSpPr>
        <dsp:cNvPr id="0" name=""/>
        <dsp:cNvSpPr/>
      </dsp:nvSpPr>
      <dsp:spPr>
        <a:xfrm>
          <a:off x="385583" y="3320952"/>
          <a:ext cx="7380708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i="0" u="none" strike="noStrike" kern="1200" cap="none" spc="0" normalizeH="0" baseline="0" noProof="0" dirty="0">
              <a:ln/>
              <a:effectLst/>
              <a:uLnTx/>
              <a:uFillTx/>
              <a:latin typeface="Calibri"/>
              <a:ea typeface="+mn-ea"/>
              <a:cs typeface="+mn-cs"/>
            </a:rPr>
            <a:t>The areas where electrons are released to form hydroxyl ions are called cathodes, i.e. non-corroding sites. </a:t>
          </a:r>
          <a:endParaRPr lang="en-US" sz="2000" kern="1200" dirty="0"/>
        </a:p>
      </dsp:txBody>
      <dsp:txXfrm>
        <a:off x="420168" y="3355537"/>
        <a:ext cx="7311538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82367-B575-45F0-AAC5-3DE3BC3AEC4A}">
      <dsp:nvSpPr>
        <dsp:cNvPr id="0" name=""/>
        <dsp:cNvSpPr/>
      </dsp:nvSpPr>
      <dsp:spPr>
        <a:xfrm>
          <a:off x="1287668" y="865284"/>
          <a:ext cx="5791733" cy="5791733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E57BB-6695-4006-92BD-14E55466CD46}">
      <dsp:nvSpPr>
        <dsp:cNvPr id="0" name=""/>
        <dsp:cNvSpPr/>
      </dsp:nvSpPr>
      <dsp:spPr>
        <a:xfrm>
          <a:off x="1287668" y="865284"/>
          <a:ext cx="5791733" cy="5791733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136C8-2B39-477F-945F-C1B2B7BC2BD8}">
      <dsp:nvSpPr>
        <dsp:cNvPr id="0" name=""/>
        <dsp:cNvSpPr/>
      </dsp:nvSpPr>
      <dsp:spPr>
        <a:xfrm>
          <a:off x="1287668" y="865284"/>
          <a:ext cx="5791733" cy="5791733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90426-A573-4FC2-B676-A0547D3A2D20}">
      <dsp:nvSpPr>
        <dsp:cNvPr id="0" name=""/>
        <dsp:cNvSpPr/>
      </dsp:nvSpPr>
      <dsp:spPr>
        <a:xfrm>
          <a:off x="1287668" y="865284"/>
          <a:ext cx="5791733" cy="5791733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EBF59-5413-449D-BB19-F6473AED3327}">
      <dsp:nvSpPr>
        <dsp:cNvPr id="0" name=""/>
        <dsp:cNvSpPr/>
      </dsp:nvSpPr>
      <dsp:spPr>
        <a:xfrm>
          <a:off x="1287668" y="865284"/>
          <a:ext cx="5791733" cy="5791733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0240-DBF2-470D-AE10-4AB10181B57E}">
      <dsp:nvSpPr>
        <dsp:cNvPr id="0" name=""/>
        <dsp:cNvSpPr/>
      </dsp:nvSpPr>
      <dsp:spPr>
        <a:xfrm>
          <a:off x="2851667" y="2429284"/>
          <a:ext cx="2663735" cy="2663735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Techniques for monitoring rebar corrosion</a:t>
          </a:r>
          <a:endParaRPr lang="en-US" sz="1800" u="none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41762" y="2819379"/>
        <a:ext cx="1883545" cy="1883545"/>
      </dsp:txXfrm>
    </dsp:sp>
    <dsp:sp modelId="{F52E792A-EAC5-4688-9F97-8050375098FB}">
      <dsp:nvSpPr>
        <dsp:cNvPr id="0" name=""/>
        <dsp:cNvSpPr/>
      </dsp:nvSpPr>
      <dsp:spPr>
        <a:xfrm>
          <a:off x="3251227" y="103"/>
          <a:ext cx="1864614" cy="1864614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Electrical resistivity measurement</a:t>
          </a:r>
        </a:p>
      </dsp:txBody>
      <dsp:txXfrm>
        <a:off x="3524293" y="273169"/>
        <a:ext cx="1318482" cy="1318482"/>
      </dsp:txXfrm>
    </dsp:sp>
    <dsp:sp modelId="{A524A360-053D-406A-9C1F-162F66A07ADA}">
      <dsp:nvSpPr>
        <dsp:cNvPr id="0" name=""/>
        <dsp:cNvSpPr/>
      </dsp:nvSpPr>
      <dsp:spPr>
        <a:xfrm>
          <a:off x="5941519" y="1954715"/>
          <a:ext cx="1864614" cy="1864614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Half-cell potential measurement</a:t>
          </a:r>
        </a:p>
      </dsp:txBody>
      <dsp:txXfrm>
        <a:off x="6214585" y="2227781"/>
        <a:ext cx="1318482" cy="1318482"/>
      </dsp:txXfrm>
    </dsp:sp>
    <dsp:sp modelId="{8DFD2489-3694-49B0-B727-57C542333572}">
      <dsp:nvSpPr>
        <dsp:cNvPr id="0" name=""/>
        <dsp:cNvSpPr/>
      </dsp:nvSpPr>
      <dsp:spPr>
        <a:xfrm>
          <a:off x="4913919" y="5117343"/>
          <a:ext cx="1864614" cy="1864614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Sensors and monitoring systems </a:t>
          </a:r>
          <a:endParaRPr lang="en-US" sz="16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86985" y="5390409"/>
        <a:ext cx="1318482" cy="1318482"/>
      </dsp:txXfrm>
    </dsp:sp>
    <dsp:sp modelId="{729E5EC8-755B-4A50-BBD9-95B8C56DF579}">
      <dsp:nvSpPr>
        <dsp:cNvPr id="0" name=""/>
        <dsp:cNvSpPr/>
      </dsp:nvSpPr>
      <dsp:spPr>
        <a:xfrm>
          <a:off x="1536484" y="5117343"/>
          <a:ext cx="1968716" cy="1864614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Ultrasonic testing: Ground-penetrating radar</a:t>
          </a:r>
        </a:p>
      </dsp:txBody>
      <dsp:txXfrm>
        <a:off x="1824796" y="5390409"/>
        <a:ext cx="1392092" cy="1318482"/>
      </dsp:txXfrm>
    </dsp:sp>
    <dsp:sp modelId="{B7387D8D-8A25-4D4E-8F55-A6DF9FF4193A}">
      <dsp:nvSpPr>
        <dsp:cNvPr id="0" name=""/>
        <dsp:cNvSpPr/>
      </dsp:nvSpPr>
      <dsp:spPr>
        <a:xfrm>
          <a:off x="560935" y="1954715"/>
          <a:ext cx="1864614" cy="1864614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Visual inspection</a:t>
          </a:r>
        </a:p>
      </dsp:txBody>
      <dsp:txXfrm>
        <a:off x="834001" y="2227781"/>
        <a:ext cx="1318482" cy="1318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D5D29-A0C5-4284-82C2-29835BFEB1B5}">
      <dsp:nvSpPr>
        <dsp:cNvPr id="0" name=""/>
        <dsp:cNvSpPr/>
      </dsp:nvSpPr>
      <dsp:spPr>
        <a:xfrm>
          <a:off x="0" y="632"/>
          <a:ext cx="12176372" cy="16845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Rebar corrosion poses a significant threat to the integrity and safety of structures. </a:t>
          </a:r>
        </a:p>
      </dsp:txBody>
      <dsp:txXfrm>
        <a:off x="82232" y="82864"/>
        <a:ext cx="12011908" cy="1520069"/>
      </dsp:txXfrm>
    </dsp:sp>
    <dsp:sp modelId="{4CCD6136-2D1B-469B-90CB-8BCC410D322D}">
      <dsp:nvSpPr>
        <dsp:cNvPr id="0" name=""/>
        <dsp:cNvSpPr/>
      </dsp:nvSpPr>
      <dsp:spPr>
        <a:xfrm>
          <a:off x="0" y="1696396"/>
          <a:ext cx="12176372" cy="16845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By implementing effective corrosion protection methods and structural health monitoring systems, the risk of corrosion-induced structural failures can be minimized</a:t>
          </a:r>
        </a:p>
      </dsp:txBody>
      <dsp:txXfrm>
        <a:off x="82232" y="1778628"/>
        <a:ext cx="12011908" cy="1520069"/>
      </dsp:txXfrm>
    </dsp:sp>
    <dsp:sp modelId="{32464710-0C74-4B88-AC0A-97680A045C79}">
      <dsp:nvSpPr>
        <dsp:cNvPr id="0" name=""/>
        <dsp:cNvSpPr/>
      </dsp:nvSpPr>
      <dsp:spPr>
        <a:xfrm>
          <a:off x="0" y="3400217"/>
          <a:ext cx="12176372" cy="16845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Cathodic protection is best way to control corrosion on steel reinforced concrete structures that have chloride contaminated concrete</a:t>
          </a:r>
        </a:p>
      </dsp:txBody>
      <dsp:txXfrm>
        <a:off x="82232" y="3482449"/>
        <a:ext cx="12011908" cy="1520069"/>
      </dsp:txXfrm>
    </dsp:sp>
    <dsp:sp modelId="{203E4424-E079-4873-9A2F-4A1A1FC45D11}">
      <dsp:nvSpPr>
        <dsp:cNvPr id="0" name=""/>
        <dsp:cNvSpPr/>
      </dsp:nvSpPr>
      <dsp:spPr>
        <a:xfrm>
          <a:off x="0" y="5096633"/>
          <a:ext cx="12176372" cy="16845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Protecting against rebar corrosion not only extends the service life of structures but also ensures the safety of the plant.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82232" y="5178865"/>
        <a:ext cx="12011908" cy="152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A5F19-42C4-BBA5-A41D-FDC955D8B16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2270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Classification: Tasnee - General 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svg"/><Relationship Id="rId7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37.jpeg"/><Relationship Id="rId4" Type="http://schemas.openxmlformats.org/officeDocument/2006/relationships/image" Target="../media/image9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svg"/><Relationship Id="rId7" Type="http://schemas.openxmlformats.org/officeDocument/2006/relationships/diagramLayout" Target="../diagrams/layou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microsoft.com/office/2007/relationships/diagramDrawing" Target="../diagrams/drawing3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8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.svg"/><Relationship Id="rId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8.svg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diagramDrawing" Target="../diagrams/drawing2.xml"/><Relationship Id="rId5" Type="http://schemas.openxmlformats.org/officeDocument/2006/relationships/image" Target="../media/image10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sv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sv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8.sv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89765" y="6128575"/>
            <a:ext cx="7414735" cy="1170592"/>
            <a:chOff x="-27474" y="-105477"/>
            <a:chExt cx="1443105" cy="227828"/>
          </a:xfrm>
        </p:grpSpPr>
        <p:sp>
          <p:nvSpPr>
            <p:cNvPr id="8" name="Freeform 8"/>
            <p:cNvSpPr/>
            <p:nvPr/>
          </p:nvSpPr>
          <p:spPr>
            <a:xfrm>
              <a:off x="-27474" y="-105477"/>
              <a:ext cx="1443105" cy="227828"/>
            </a:xfrm>
            <a:custGeom>
              <a:avLst/>
              <a:gdLst/>
              <a:ahLst/>
              <a:cxnLst/>
              <a:rect l="l" t="t" r="r" b="b"/>
              <a:pathLst>
                <a:path w="1342999" h="135928">
                  <a:moveTo>
                    <a:pt x="20195" y="0"/>
                  </a:moveTo>
                  <a:lnTo>
                    <a:pt x="1322804" y="0"/>
                  </a:lnTo>
                  <a:cubicBezTo>
                    <a:pt x="1333957" y="0"/>
                    <a:pt x="1342999" y="9042"/>
                    <a:pt x="1342999" y="20195"/>
                  </a:cubicBezTo>
                  <a:lnTo>
                    <a:pt x="1342999" y="115733"/>
                  </a:lnTo>
                  <a:cubicBezTo>
                    <a:pt x="1342999" y="126887"/>
                    <a:pt x="1333957" y="135928"/>
                    <a:pt x="1322804" y="135928"/>
                  </a:cubicBezTo>
                  <a:lnTo>
                    <a:pt x="20195" y="135928"/>
                  </a:lnTo>
                  <a:cubicBezTo>
                    <a:pt x="9042" y="135928"/>
                    <a:pt x="0" y="126887"/>
                    <a:pt x="0" y="115733"/>
                  </a:cubicBezTo>
                  <a:lnTo>
                    <a:pt x="0" y="20195"/>
                  </a:lnTo>
                  <a:cubicBezTo>
                    <a:pt x="0" y="9042"/>
                    <a:pt x="9042" y="0"/>
                    <a:pt x="20195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noFill/>
              <a:prstDash val="solid"/>
              <a:miter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7474" y="-50972"/>
              <a:ext cx="1342999" cy="154978"/>
            </a:xfrm>
            <a:prstGeom prst="rect">
              <a:avLst/>
            </a:prstGeom>
          </p:spPr>
          <p:txBody>
            <a:bodyPr lIns="68744" tIns="68744" rIns="68744" bIns="68744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800" b="1" spc="119" dirty="0">
                  <a:solidFill>
                    <a:srgbClr val="E28126"/>
                  </a:solidFill>
                  <a:latin typeface="Canva Sans"/>
                </a:rPr>
                <a:t>Degradations of Concrete Assets due to re-bar corrosion &amp; Protection method 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632087" y="5333971"/>
            <a:ext cx="6019800" cy="2149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Shamsuddeen Palliyali</a:t>
            </a:r>
          </a:p>
          <a:p>
            <a:pPr algn="ctr"/>
            <a:r>
              <a:rPr lang="en-US" sz="2400" spc="195" dirty="0">
                <a:solidFill>
                  <a:srgbClr val="0C3E5B"/>
                </a:solidFill>
                <a:latin typeface="Canva Sans Bold"/>
              </a:rPr>
              <a:t>Sr Engineer I, Mechanical Static , Technical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10AEDE-0329-B7DC-3E1F-80697B84B7D9}"/>
              </a:ext>
            </a:extLst>
          </p:cNvPr>
          <p:cNvGrpSpPr/>
          <p:nvPr/>
        </p:nvGrpSpPr>
        <p:grpSpPr>
          <a:xfrm>
            <a:off x="14020800" y="951657"/>
            <a:ext cx="3733800" cy="942914"/>
            <a:chOff x="7081838" y="400050"/>
            <a:chExt cx="1774825" cy="219075"/>
          </a:xfrm>
          <a:solidFill>
            <a:srgbClr val="30459D"/>
          </a:soli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EB4614A-CFBD-C6AC-5A92-D1278760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50850"/>
              <a:ext cx="149225" cy="1651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8"/>
                </a:cxn>
                <a:cxn ang="0">
                  <a:pos x="34" y="18"/>
                </a:cxn>
                <a:cxn ang="0">
                  <a:pos x="16" y="104"/>
                </a:cxn>
                <a:cxn ang="0">
                  <a:pos x="38" y="104"/>
                </a:cxn>
                <a:cxn ang="0">
                  <a:pos x="56" y="18"/>
                </a:cxn>
                <a:cxn ang="0">
                  <a:pos x="90" y="18"/>
                </a:cxn>
                <a:cxn ang="0">
                  <a:pos x="94" y="0"/>
                </a:cxn>
                <a:cxn ang="0">
                  <a:pos x="4" y="0"/>
                </a:cxn>
              </a:cxnLst>
              <a:rect l="0" t="0" r="r" b="b"/>
              <a:pathLst>
                <a:path w="94" h="104">
                  <a:moveTo>
                    <a:pt x="4" y="0"/>
                  </a:moveTo>
                  <a:lnTo>
                    <a:pt x="0" y="18"/>
                  </a:lnTo>
                  <a:lnTo>
                    <a:pt x="34" y="18"/>
                  </a:lnTo>
                  <a:lnTo>
                    <a:pt x="16" y="104"/>
                  </a:lnTo>
                  <a:lnTo>
                    <a:pt x="38" y="104"/>
                  </a:lnTo>
                  <a:lnTo>
                    <a:pt x="56" y="18"/>
                  </a:lnTo>
                  <a:lnTo>
                    <a:pt x="90" y="18"/>
                  </a:lnTo>
                  <a:lnTo>
                    <a:pt x="9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52825B01-67BE-6F61-6A02-B2159FCDC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3438" y="450850"/>
              <a:ext cx="177800" cy="168275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80" y="62"/>
                </a:cxn>
                <a:cxn ang="0">
                  <a:pos x="48" y="62"/>
                </a:cxn>
                <a:cxn ang="0">
                  <a:pos x="74" y="20"/>
                </a:cxn>
                <a:cxn ang="0">
                  <a:pos x="66" y="0"/>
                </a:cxn>
                <a:cxn ang="0">
                  <a:pos x="0" y="106"/>
                </a:cxn>
                <a:cxn ang="0">
                  <a:pos x="22" y="106"/>
                </a:cxn>
                <a:cxn ang="0">
                  <a:pos x="38" y="80"/>
                </a:cxn>
                <a:cxn ang="0">
                  <a:pos x="84" y="80"/>
                </a:cxn>
                <a:cxn ang="0">
                  <a:pos x="88" y="106"/>
                </a:cxn>
                <a:cxn ang="0">
                  <a:pos x="112" y="106"/>
                </a:cxn>
                <a:cxn ang="0">
                  <a:pos x="90" y="0"/>
                </a:cxn>
                <a:cxn ang="0">
                  <a:pos x="66" y="0"/>
                </a:cxn>
              </a:cxnLst>
              <a:rect l="0" t="0" r="r" b="b"/>
              <a:pathLst>
                <a:path w="112" h="106">
                  <a:moveTo>
                    <a:pt x="74" y="20"/>
                  </a:moveTo>
                  <a:lnTo>
                    <a:pt x="80" y="62"/>
                  </a:lnTo>
                  <a:lnTo>
                    <a:pt x="48" y="62"/>
                  </a:lnTo>
                  <a:lnTo>
                    <a:pt x="74" y="20"/>
                  </a:lnTo>
                  <a:close/>
                  <a:moveTo>
                    <a:pt x="66" y="0"/>
                  </a:moveTo>
                  <a:lnTo>
                    <a:pt x="0" y="106"/>
                  </a:lnTo>
                  <a:lnTo>
                    <a:pt x="22" y="106"/>
                  </a:lnTo>
                  <a:lnTo>
                    <a:pt x="38" y="80"/>
                  </a:lnTo>
                  <a:lnTo>
                    <a:pt x="84" y="80"/>
                  </a:lnTo>
                  <a:lnTo>
                    <a:pt x="88" y="106"/>
                  </a:lnTo>
                  <a:lnTo>
                    <a:pt x="112" y="106"/>
                  </a:lnTo>
                  <a:lnTo>
                    <a:pt x="90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020C2BF-5B22-7DDF-988B-77B6A2C22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113" y="450850"/>
              <a:ext cx="168275" cy="168275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1" y="9"/>
                </a:cxn>
                <a:cxn ang="0">
                  <a:pos x="23" y="9"/>
                </a:cxn>
                <a:cxn ang="0">
                  <a:pos x="13" y="16"/>
                </a:cxn>
                <a:cxn ang="0">
                  <a:pos x="12" y="18"/>
                </a:cxn>
                <a:cxn ang="0">
                  <a:pos x="14" y="21"/>
                </a:cxn>
                <a:cxn ang="0">
                  <a:pos x="19" y="22"/>
                </a:cxn>
                <a:cxn ang="0">
                  <a:pos x="33" y="22"/>
                </a:cxn>
                <a:cxn ang="0">
                  <a:pos x="43" y="24"/>
                </a:cxn>
                <a:cxn ang="0">
                  <a:pos x="47" y="32"/>
                </a:cxn>
                <a:cxn ang="0">
                  <a:pos x="47" y="37"/>
                </a:cxn>
                <a:cxn ang="0">
                  <a:pos x="42" y="47"/>
                </a:cxn>
                <a:cxn ang="0">
                  <a:pos x="25" y="53"/>
                </a:cxn>
                <a:cxn ang="0">
                  <a:pos x="2" y="53"/>
                </a:cxn>
                <a:cxn ang="0">
                  <a:pos x="0" y="43"/>
                </a:cxn>
                <a:cxn ang="0">
                  <a:pos x="25" y="43"/>
                </a:cxn>
                <a:cxn ang="0">
                  <a:pos x="32" y="42"/>
                </a:cxn>
                <a:cxn ang="0">
                  <a:pos x="35" y="37"/>
                </a:cxn>
                <a:cxn ang="0">
                  <a:pos x="36" y="35"/>
                </a:cxn>
                <a:cxn ang="0">
                  <a:pos x="29" y="31"/>
                </a:cxn>
                <a:cxn ang="0">
                  <a:pos x="16" y="31"/>
                </a:cxn>
                <a:cxn ang="0">
                  <a:pos x="5" y="29"/>
                </a:cxn>
                <a:cxn ang="0">
                  <a:pos x="1" y="20"/>
                </a:cxn>
                <a:cxn ang="0">
                  <a:pos x="1" y="18"/>
                </a:cxn>
                <a:cxn ang="0">
                  <a:pos x="1" y="16"/>
                </a:cxn>
                <a:cxn ang="0">
                  <a:pos x="8" y="4"/>
                </a:cxn>
                <a:cxn ang="0">
                  <a:pos x="23" y="0"/>
                </a:cxn>
                <a:cxn ang="0">
                  <a:pos x="53" y="0"/>
                </a:cxn>
              </a:cxnLst>
              <a:rect l="0" t="0" r="r" b="b"/>
              <a:pathLst>
                <a:path w="53" h="53">
                  <a:moveTo>
                    <a:pt x="53" y="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7" y="9"/>
                    <a:pt x="14" y="12"/>
                    <a:pt x="13" y="16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2" y="19"/>
                    <a:pt x="13" y="20"/>
                    <a:pt x="14" y="21"/>
                  </a:cubicBezTo>
                  <a:cubicBezTo>
                    <a:pt x="15" y="22"/>
                    <a:pt x="17" y="22"/>
                    <a:pt x="19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8" y="22"/>
                    <a:pt x="41" y="23"/>
                    <a:pt x="43" y="24"/>
                  </a:cubicBezTo>
                  <a:cubicBezTo>
                    <a:pt x="46" y="25"/>
                    <a:pt x="47" y="28"/>
                    <a:pt x="47" y="32"/>
                  </a:cubicBezTo>
                  <a:cubicBezTo>
                    <a:pt x="47" y="33"/>
                    <a:pt x="47" y="35"/>
                    <a:pt x="47" y="37"/>
                  </a:cubicBezTo>
                  <a:cubicBezTo>
                    <a:pt x="46" y="42"/>
                    <a:pt x="44" y="45"/>
                    <a:pt x="42" y="47"/>
                  </a:cubicBezTo>
                  <a:cubicBezTo>
                    <a:pt x="38" y="51"/>
                    <a:pt x="32" y="53"/>
                    <a:pt x="25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8" y="43"/>
                    <a:pt x="30" y="43"/>
                    <a:pt x="32" y="42"/>
                  </a:cubicBezTo>
                  <a:cubicBezTo>
                    <a:pt x="34" y="41"/>
                    <a:pt x="35" y="40"/>
                    <a:pt x="35" y="37"/>
                  </a:cubicBezTo>
                  <a:cubicBezTo>
                    <a:pt x="35" y="37"/>
                    <a:pt x="36" y="36"/>
                    <a:pt x="36" y="35"/>
                  </a:cubicBezTo>
                  <a:cubicBezTo>
                    <a:pt x="36" y="33"/>
                    <a:pt x="33" y="31"/>
                    <a:pt x="29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1" y="31"/>
                    <a:pt x="7" y="30"/>
                    <a:pt x="5" y="29"/>
                  </a:cubicBezTo>
                  <a:cubicBezTo>
                    <a:pt x="2" y="27"/>
                    <a:pt x="1" y="24"/>
                    <a:pt x="1" y="20"/>
                  </a:cubicBezTo>
                  <a:cubicBezTo>
                    <a:pt x="1" y="20"/>
                    <a:pt x="1" y="19"/>
                    <a:pt x="1" y="18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3" y="10"/>
                    <a:pt x="5" y="6"/>
                    <a:pt x="8" y="4"/>
                  </a:cubicBezTo>
                  <a:cubicBezTo>
                    <a:pt x="12" y="1"/>
                    <a:pt x="17" y="0"/>
                    <a:pt x="23" y="0"/>
                  </a:cubicBezTo>
                  <a:lnTo>
                    <a:pt x="5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99A365B3-660C-68DD-06DD-B11738000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450850"/>
              <a:ext cx="184150" cy="168275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92" y="106"/>
                </a:cxn>
                <a:cxn ang="0">
                  <a:pos x="68" y="106"/>
                </a:cxn>
                <a:cxn ang="0">
                  <a:pos x="40" y="26"/>
                </a:cxn>
                <a:cxn ang="0">
                  <a:pos x="22" y="106"/>
                </a:cxn>
                <a:cxn ang="0">
                  <a:pos x="0" y="106"/>
                </a:cxn>
                <a:cxn ang="0">
                  <a:pos x="24" y="0"/>
                </a:cxn>
                <a:cxn ang="0">
                  <a:pos x="52" y="0"/>
                </a:cxn>
                <a:cxn ang="0">
                  <a:pos x="78" y="76"/>
                </a:cxn>
                <a:cxn ang="0">
                  <a:pos x="94" y="0"/>
                </a:cxn>
                <a:cxn ang="0">
                  <a:pos x="116" y="0"/>
                </a:cxn>
              </a:cxnLst>
              <a:rect l="0" t="0" r="r" b="b"/>
              <a:pathLst>
                <a:path w="116" h="106">
                  <a:moveTo>
                    <a:pt x="116" y="0"/>
                  </a:moveTo>
                  <a:lnTo>
                    <a:pt x="92" y="106"/>
                  </a:lnTo>
                  <a:lnTo>
                    <a:pt x="68" y="106"/>
                  </a:lnTo>
                  <a:lnTo>
                    <a:pt x="40" y="26"/>
                  </a:lnTo>
                  <a:lnTo>
                    <a:pt x="22" y="106"/>
                  </a:lnTo>
                  <a:lnTo>
                    <a:pt x="0" y="106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78" y="76"/>
                  </a:lnTo>
                  <a:lnTo>
                    <a:pt x="94" y="0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117DF991-4A81-1877-4FEF-2E2CF9F34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450850"/>
              <a:ext cx="155575" cy="168275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8" y="14"/>
                </a:cxn>
                <a:cxn ang="0">
                  <a:pos x="29" y="9"/>
                </a:cxn>
                <a:cxn ang="0">
                  <a:pos x="47" y="9"/>
                </a:cxn>
                <a:cxn ang="0">
                  <a:pos x="49" y="0"/>
                </a:cxn>
                <a:cxn ang="0">
                  <a:pos x="31" y="0"/>
                </a:cxn>
                <a:cxn ang="0">
                  <a:pos x="10" y="8"/>
                </a:cxn>
                <a:cxn ang="0">
                  <a:pos x="1" y="27"/>
                </a:cxn>
                <a:cxn ang="0">
                  <a:pos x="0" y="35"/>
                </a:cxn>
                <a:cxn ang="0">
                  <a:pos x="5" y="49"/>
                </a:cxn>
                <a:cxn ang="0">
                  <a:pos x="20" y="53"/>
                </a:cxn>
                <a:cxn ang="0">
                  <a:pos x="38" y="53"/>
                </a:cxn>
                <a:cxn ang="0">
                  <a:pos x="40" y="44"/>
                </a:cxn>
                <a:cxn ang="0">
                  <a:pos x="22" y="44"/>
                </a:cxn>
                <a:cxn ang="0">
                  <a:pos x="13" y="41"/>
                </a:cxn>
                <a:cxn ang="0">
                  <a:pos x="11" y="35"/>
                </a:cxn>
                <a:cxn ang="0">
                  <a:pos x="12" y="30"/>
                </a:cxn>
                <a:cxn ang="0">
                  <a:pos x="12" y="30"/>
                </a:cxn>
                <a:cxn ang="0">
                  <a:pos x="37" y="30"/>
                </a:cxn>
                <a:cxn ang="0">
                  <a:pos x="38" y="22"/>
                </a:cxn>
                <a:cxn ang="0">
                  <a:pos x="14" y="22"/>
                </a:cxn>
              </a:cxnLst>
              <a:rect l="0" t="0" r="r" b="b"/>
              <a:pathLst>
                <a:path w="49" h="53">
                  <a:moveTo>
                    <a:pt x="14" y="22"/>
                  </a:moveTo>
                  <a:cubicBezTo>
                    <a:pt x="15" y="19"/>
                    <a:pt x="16" y="16"/>
                    <a:pt x="18" y="14"/>
                  </a:cubicBezTo>
                  <a:cubicBezTo>
                    <a:pt x="20" y="11"/>
                    <a:pt x="24" y="9"/>
                    <a:pt x="29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15" y="3"/>
                    <a:pt x="10" y="8"/>
                  </a:cubicBezTo>
                  <a:cubicBezTo>
                    <a:pt x="5" y="12"/>
                    <a:pt x="2" y="19"/>
                    <a:pt x="1" y="27"/>
                  </a:cubicBezTo>
                  <a:cubicBezTo>
                    <a:pt x="0" y="30"/>
                    <a:pt x="0" y="33"/>
                    <a:pt x="0" y="35"/>
                  </a:cubicBezTo>
                  <a:cubicBezTo>
                    <a:pt x="0" y="41"/>
                    <a:pt x="1" y="46"/>
                    <a:pt x="5" y="49"/>
                  </a:cubicBezTo>
                  <a:cubicBezTo>
                    <a:pt x="8" y="51"/>
                    <a:pt x="13" y="53"/>
                    <a:pt x="20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8" y="44"/>
                    <a:pt x="15" y="43"/>
                    <a:pt x="13" y="41"/>
                  </a:cubicBezTo>
                  <a:cubicBezTo>
                    <a:pt x="12" y="39"/>
                    <a:pt x="11" y="37"/>
                    <a:pt x="11" y="35"/>
                  </a:cubicBezTo>
                  <a:cubicBezTo>
                    <a:pt x="11" y="33"/>
                    <a:pt x="11" y="32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1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43F2EB9E-70EC-2050-2376-F08CBF27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38" y="520700"/>
              <a:ext cx="130175" cy="9842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2" y="13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37" y="8"/>
                </a:cxn>
                <a:cxn ang="0">
                  <a:pos x="39" y="0"/>
                </a:cxn>
                <a:cxn ang="0">
                  <a:pos x="3" y="0"/>
                </a:cxn>
                <a:cxn ang="0">
                  <a:pos x="1" y="5"/>
                </a:cxn>
                <a:cxn ang="0">
                  <a:pos x="0" y="13"/>
                </a:cxn>
                <a:cxn ang="0">
                  <a:pos x="6" y="27"/>
                </a:cxn>
                <a:cxn ang="0">
                  <a:pos x="20" y="31"/>
                </a:cxn>
                <a:cxn ang="0">
                  <a:pos x="39" y="31"/>
                </a:cxn>
                <a:cxn ang="0">
                  <a:pos x="41" y="22"/>
                </a:cxn>
                <a:cxn ang="0">
                  <a:pos x="22" y="22"/>
                </a:cxn>
                <a:cxn ang="0">
                  <a:pos x="14" y="19"/>
                </a:cxn>
              </a:cxnLst>
              <a:rect l="0" t="0" r="r" b="b"/>
              <a:pathLst>
                <a:path w="41" h="31">
                  <a:moveTo>
                    <a:pt x="14" y="19"/>
                  </a:moveTo>
                  <a:cubicBezTo>
                    <a:pt x="12" y="17"/>
                    <a:pt x="12" y="15"/>
                    <a:pt x="12" y="13"/>
                  </a:cubicBezTo>
                  <a:cubicBezTo>
                    <a:pt x="12" y="11"/>
                    <a:pt x="12" y="10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1" y="5"/>
                  </a:cubicBezTo>
                  <a:cubicBezTo>
                    <a:pt x="0" y="8"/>
                    <a:pt x="0" y="11"/>
                    <a:pt x="0" y="13"/>
                  </a:cubicBezTo>
                  <a:cubicBezTo>
                    <a:pt x="0" y="19"/>
                    <a:pt x="2" y="24"/>
                    <a:pt x="6" y="27"/>
                  </a:cubicBezTo>
                  <a:cubicBezTo>
                    <a:pt x="9" y="29"/>
                    <a:pt x="14" y="31"/>
                    <a:pt x="2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8" y="22"/>
                    <a:pt x="16" y="21"/>
                    <a:pt x="14" y="1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78BF28D7-C618-20B2-9653-88112A6A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450850"/>
              <a:ext cx="146050" cy="5715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6" y="8"/>
                </a:cxn>
                <a:cxn ang="0">
                  <a:pos x="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6" y="9"/>
                </a:cxn>
                <a:cxn ang="0">
                  <a:pos x="44" y="9"/>
                </a:cxn>
                <a:cxn ang="0">
                  <a:pos x="46" y="0"/>
                </a:cxn>
                <a:cxn ang="0">
                  <a:pos x="28" y="0"/>
                </a:cxn>
              </a:cxnLst>
              <a:rect l="0" t="0" r="r" b="b"/>
              <a:pathLst>
                <a:path w="46" h="18">
                  <a:moveTo>
                    <a:pt x="28" y="0"/>
                  </a:moveTo>
                  <a:cubicBezTo>
                    <a:pt x="19" y="0"/>
                    <a:pt x="12" y="3"/>
                    <a:pt x="6" y="8"/>
                  </a:cubicBezTo>
                  <a:cubicBezTo>
                    <a:pt x="4" y="11"/>
                    <a:pt x="1" y="14"/>
                    <a:pt x="0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3" y="15"/>
                    <a:pt x="14" y="14"/>
                  </a:cubicBezTo>
                  <a:cubicBezTo>
                    <a:pt x="17" y="11"/>
                    <a:pt x="21" y="9"/>
                    <a:pt x="26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75366BC1-0321-4CD4-8EA1-5380C8F42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163" y="400050"/>
              <a:ext cx="63500" cy="14605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92"/>
                </a:cxn>
                <a:cxn ang="0">
                  <a:pos x="20" y="92"/>
                </a:cxn>
                <a:cxn ang="0">
                  <a:pos x="40" y="0"/>
                </a:cxn>
                <a:cxn ang="0">
                  <a:pos x="20" y="0"/>
                </a:cxn>
              </a:cxnLst>
              <a:rect l="0" t="0" r="r" b="b"/>
              <a:pathLst>
                <a:path w="40" h="92">
                  <a:moveTo>
                    <a:pt x="20" y="0"/>
                  </a:moveTo>
                  <a:lnTo>
                    <a:pt x="0" y="92"/>
                  </a:lnTo>
                  <a:lnTo>
                    <a:pt x="20" y="92"/>
                  </a:lnTo>
                  <a:lnTo>
                    <a:pt x="4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CC6B13D1-91C8-BAEE-535C-95558603E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403225"/>
              <a:ext cx="38100" cy="2857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0" y="9"/>
                </a:cxn>
                <a:cxn ang="0">
                  <a:pos x="12" y="0"/>
                </a:cxn>
                <a:cxn ang="0">
                  <a:pos x="2" y="0"/>
                </a:cxn>
                <a:cxn ang="0">
                  <a:pos x="1" y="5"/>
                </a:cxn>
                <a:cxn ang="0">
                  <a:pos x="4" y="9"/>
                </a:cxn>
              </a:cxnLst>
              <a:rect l="0" t="0" r="r" b="b"/>
              <a:pathLst>
                <a:path w="12" h="9">
                  <a:moveTo>
                    <a:pt x="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3"/>
                    <a:pt x="1" y="5"/>
                  </a:cubicBezTo>
                  <a:cubicBezTo>
                    <a:pt x="0" y="7"/>
                    <a:pt x="0" y="9"/>
                    <a:pt x="4" y="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90821A9A-65C6-9237-CA8D-854471CE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3" y="403225"/>
              <a:ext cx="38100" cy="2857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0" y="9"/>
                </a:cxn>
                <a:cxn ang="0">
                  <a:pos x="12" y="0"/>
                </a:cxn>
                <a:cxn ang="0">
                  <a:pos x="1" y="0"/>
                </a:cxn>
                <a:cxn ang="0">
                  <a:pos x="0" y="5"/>
                </a:cxn>
                <a:cxn ang="0">
                  <a:pos x="4" y="9"/>
                </a:cxn>
              </a:cxnLst>
              <a:rect l="0" t="0" r="r" b="b"/>
              <a:pathLst>
                <a:path w="12" h="9">
                  <a:moveTo>
                    <a:pt x="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"/>
                    <a:pt x="0" y="5"/>
                  </a:cubicBezTo>
                  <a:cubicBezTo>
                    <a:pt x="0" y="7"/>
                    <a:pt x="0" y="9"/>
                    <a:pt x="4" y="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73F29325-87F8-16A6-3555-688F7E38B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403225"/>
              <a:ext cx="41275" cy="28575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6" y="0"/>
                </a:cxn>
                <a:cxn ang="0">
                  <a:pos x="4" y="0"/>
                </a:cxn>
                <a:cxn ang="0">
                  <a:pos x="0" y="18"/>
                </a:cxn>
                <a:cxn ang="0">
                  <a:pos x="22" y="18"/>
                </a:cxn>
              </a:cxnLst>
              <a:rect l="0" t="0" r="r" b="b"/>
              <a:pathLst>
                <a:path w="26" h="18">
                  <a:moveTo>
                    <a:pt x="22" y="18"/>
                  </a:moveTo>
                  <a:lnTo>
                    <a:pt x="26" y="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E83EFB46-A193-C06E-46DA-2423DAAFA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561975"/>
              <a:ext cx="38100" cy="317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5"/>
                </a:cxn>
                <a:cxn ang="0">
                  <a:pos x="4" y="10"/>
                </a:cxn>
                <a:cxn ang="0">
                  <a:pos x="10" y="10"/>
                </a:cxn>
                <a:cxn ang="0">
                  <a:pos x="12" y="0"/>
                </a:cxn>
                <a:cxn ang="0">
                  <a:pos x="2" y="0"/>
                </a:cxn>
              </a:cxnLst>
              <a:rect l="0" t="0" r="r" b="b"/>
              <a:pathLst>
                <a:path w="12" h="10">
                  <a:moveTo>
                    <a:pt x="2" y="0"/>
                  </a:moveTo>
                  <a:cubicBezTo>
                    <a:pt x="2" y="0"/>
                    <a:pt x="1" y="3"/>
                    <a:pt x="1" y="5"/>
                  </a:cubicBezTo>
                  <a:cubicBezTo>
                    <a:pt x="0" y="8"/>
                    <a:pt x="1" y="10"/>
                    <a:pt x="4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5B15AD3-EC38-78A9-EDCE-11DE6504B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561975"/>
              <a:ext cx="38100" cy="3175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0" y="20"/>
                </a:cxn>
                <a:cxn ang="0">
                  <a:pos x="24" y="0"/>
                </a:cxn>
                <a:cxn ang="0">
                  <a:pos x="4" y="0"/>
                </a:cxn>
                <a:cxn ang="0">
                  <a:pos x="0" y="20"/>
                </a:cxn>
              </a:cxnLst>
              <a:rect l="0" t="0" r="r" b="b"/>
              <a:pathLst>
                <a:path w="24" h="20">
                  <a:moveTo>
                    <a:pt x="0" y="20"/>
                  </a:moveTo>
                  <a:lnTo>
                    <a:pt x="20" y="20"/>
                  </a:lnTo>
                  <a:lnTo>
                    <a:pt x="24" y="0"/>
                  </a:lnTo>
                  <a:lnTo>
                    <a:pt x="4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90831B66-F9DA-BF96-B22F-4A08A2D26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6713" y="400050"/>
              <a:ext cx="809625" cy="177800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238" y="32"/>
                </a:cxn>
                <a:cxn ang="0">
                  <a:pos x="235" y="37"/>
                </a:cxn>
                <a:cxn ang="0">
                  <a:pos x="229" y="38"/>
                </a:cxn>
                <a:cxn ang="0">
                  <a:pos x="207" y="38"/>
                </a:cxn>
                <a:cxn ang="0">
                  <a:pos x="212" y="16"/>
                </a:cxn>
                <a:cxn ang="0">
                  <a:pos x="202" y="16"/>
                </a:cxn>
                <a:cxn ang="0">
                  <a:pos x="197" y="38"/>
                </a:cxn>
                <a:cxn ang="0">
                  <a:pos x="168" y="38"/>
                </a:cxn>
                <a:cxn ang="0">
                  <a:pos x="172" y="16"/>
                </a:cxn>
                <a:cxn ang="0">
                  <a:pos x="140" y="16"/>
                </a:cxn>
                <a:cxn ang="0">
                  <a:pos x="125" y="19"/>
                </a:cxn>
                <a:cxn ang="0">
                  <a:pos x="126" y="16"/>
                </a:cxn>
                <a:cxn ang="0">
                  <a:pos x="116" y="16"/>
                </a:cxn>
                <a:cxn ang="0">
                  <a:pos x="111" y="38"/>
                </a:cxn>
                <a:cxn ang="0">
                  <a:pos x="81" y="38"/>
                </a:cxn>
                <a:cxn ang="0">
                  <a:pos x="83" y="32"/>
                </a:cxn>
                <a:cxn ang="0">
                  <a:pos x="87" y="16"/>
                </a:cxn>
                <a:cxn ang="0">
                  <a:pos x="76" y="16"/>
                </a:cxn>
                <a:cxn ang="0">
                  <a:pos x="73" y="32"/>
                </a:cxn>
                <a:cxn ang="0">
                  <a:pos x="70" y="37"/>
                </a:cxn>
                <a:cxn ang="0">
                  <a:pos x="64" y="38"/>
                </a:cxn>
                <a:cxn ang="0">
                  <a:pos x="43" y="38"/>
                </a:cxn>
                <a:cxn ang="0">
                  <a:pos x="48" y="16"/>
                </a:cxn>
                <a:cxn ang="0">
                  <a:pos x="37" y="16"/>
                </a:cxn>
                <a:cxn ang="0">
                  <a:pos x="33" y="38"/>
                </a:cxn>
                <a:cxn ang="0">
                  <a:pos x="2" y="38"/>
                </a:cxn>
                <a:cxn ang="0">
                  <a:pos x="0" y="46"/>
                </a:cxn>
                <a:cxn ang="0">
                  <a:pos x="64" y="46"/>
                </a:cxn>
                <a:cxn ang="0">
                  <a:pos x="78" y="42"/>
                </a:cxn>
                <a:cxn ang="0">
                  <a:pos x="77" y="46"/>
                </a:cxn>
                <a:cxn ang="0">
                  <a:pos x="109" y="46"/>
                </a:cxn>
                <a:cxn ang="0">
                  <a:pos x="107" y="56"/>
                </a:cxn>
                <a:cxn ang="0">
                  <a:pos x="117" y="56"/>
                </a:cxn>
                <a:cxn ang="0">
                  <a:pos x="120" y="46"/>
                </a:cxn>
                <a:cxn ang="0">
                  <a:pos x="229" y="46"/>
                </a:cxn>
                <a:cxn ang="0">
                  <a:pos x="243" y="41"/>
                </a:cxn>
                <a:cxn ang="0">
                  <a:pos x="248" y="32"/>
                </a:cxn>
                <a:cxn ang="0">
                  <a:pos x="255" y="0"/>
                </a:cxn>
                <a:cxn ang="0">
                  <a:pos x="245" y="0"/>
                </a:cxn>
                <a:cxn ang="0">
                  <a:pos x="121" y="38"/>
                </a:cxn>
                <a:cxn ang="0">
                  <a:pos x="125" y="30"/>
                </a:cxn>
                <a:cxn ang="0">
                  <a:pos x="137" y="25"/>
                </a:cxn>
                <a:cxn ang="0">
                  <a:pos x="160" y="25"/>
                </a:cxn>
                <a:cxn ang="0">
                  <a:pos x="158" y="38"/>
                </a:cxn>
                <a:cxn ang="0">
                  <a:pos x="121" y="38"/>
                </a:cxn>
              </a:cxnLst>
              <a:rect l="0" t="0" r="r" b="b"/>
              <a:pathLst>
                <a:path w="255" h="56">
                  <a:moveTo>
                    <a:pt x="245" y="0"/>
                  </a:moveTo>
                  <a:cubicBezTo>
                    <a:pt x="245" y="0"/>
                    <a:pt x="238" y="32"/>
                    <a:pt x="238" y="32"/>
                  </a:cubicBezTo>
                  <a:cubicBezTo>
                    <a:pt x="237" y="34"/>
                    <a:pt x="236" y="36"/>
                    <a:pt x="235" y="37"/>
                  </a:cubicBezTo>
                  <a:cubicBezTo>
                    <a:pt x="233" y="37"/>
                    <a:pt x="231" y="38"/>
                    <a:pt x="229" y="38"/>
                  </a:cubicBezTo>
                  <a:cubicBezTo>
                    <a:pt x="207" y="38"/>
                    <a:pt x="207" y="38"/>
                    <a:pt x="207" y="3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202" y="16"/>
                    <a:pt x="202" y="16"/>
                    <a:pt x="202" y="16"/>
                  </a:cubicBezTo>
                  <a:cubicBezTo>
                    <a:pt x="197" y="38"/>
                    <a:pt x="197" y="38"/>
                    <a:pt x="19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2" y="16"/>
                    <a:pt x="172" y="16"/>
                    <a:pt x="172" y="16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35" y="16"/>
                    <a:pt x="130" y="17"/>
                    <a:pt x="125" y="19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6" y="16"/>
                    <a:pt x="113" y="27"/>
                    <a:pt x="11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2" y="36"/>
                    <a:pt x="83" y="34"/>
                    <a:pt x="83" y="32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3" y="32"/>
                    <a:pt x="73" y="32"/>
                  </a:cubicBezTo>
                  <a:cubicBezTo>
                    <a:pt x="72" y="34"/>
                    <a:pt x="71" y="36"/>
                    <a:pt x="70" y="37"/>
                  </a:cubicBezTo>
                  <a:cubicBezTo>
                    <a:pt x="69" y="37"/>
                    <a:pt x="67" y="38"/>
                    <a:pt x="64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0" y="46"/>
                    <a:pt x="75" y="44"/>
                    <a:pt x="78" y="42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8" y="51"/>
                    <a:pt x="107" y="55"/>
                    <a:pt x="107" y="56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229" y="46"/>
                    <a:pt x="229" y="46"/>
                    <a:pt x="229" y="46"/>
                  </a:cubicBezTo>
                  <a:cubicBezTo>
                    <a:pt x="235" y="46"/>
                    <a:pt x="240" y="44"/>
                    <a:pt x="243" y="41"/>
                  </a:cubicBezTo>
                  <a:cubicBezTo>
                    <a:pt x="246" y="39"/>
                    <a:pt x="247" y="36"/>
                    <a:pt x="248" y="32"/>
                  </a:cubicBezTo>
                  <a:cubicBezTo>
                    <a:pt x="255" y="0"/>
                    <a:pt x="255" y="0"/>
                    <a:pt x="255" y="0"/>
                  </a:cubicBezTo>
                  <a:lnTo>
                    <a:pt x="245" y="0"/>
                  </a:lnTo>
                  <a:close/>
                  <a:moveTo>
                    <a:pt x="121" y="38"/>
                  </a:moveTo>
                  <a:cubicBezTo>
                    <a:pt x="122" y="35"/>
                    <a:pt x="123" y="32"/>
                    <a:pt x="125" y="30"/>
                  </a:cubicBezTo>
                  <a:cubicBezTo>
                    <a:pt x="128" y="27"/>
                    <a:pt x="132" y="25"/>
                    <a:pt x="137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59" y="29"/>
                    <a:pt x="158" y="34"/>
                    <a:pt x="158" y="38"/>
                  </a:cubicBezTo>
                  <a:lnTo>
                    <a:pt x="121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9D674-C274-E6C1-AD94-00AAEDC58F3E}"/>
              </a:ext>
            </a:extLst>
          </p:cNvPr>
          <p:cNvSpPr txBox="1"/>
          <p:nvPr/>
        </p:nvSpPr>
        <p:spPr>
          <a:xfrm>
            <a:off x="228600" y="266700"/>
            <a:ext cx="12012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RE-BAR CORROSION &amp; PROTECTION METHODS</a:t>
            </a:r>
          </a:p>
        </p:txBody>
      </p:sp>
      <p:sp>
        <p:nvSpPr>
          <p:cNvPr id="1036" name="Freeform 6">
            <a:extLst>
              <a:ext uri="{FF2B5EF4-FFF2-40B4-BE49-F238E27FC236}">
                <a16:creationId xmlns:a16="http://schemas.microsoft.com/office/drawing/2014/main" id="{94E2E213-D2A6-BFBD-86F5-408B757A8426}"/>
              </a:ext>
            </a:extLst>
          </p:cNvPr>
          <p:cNvSpPr>
            <a:spLocks/>
          </p:cNvSpPr>
          <p:nvPr/>
        </p:nvSpPr>
        <p:spPr bwMode="auto">
          <a:xfrm>
            <a:off x="2830286" y="1551214"/>
            <a:ext cx="2027734" cy="2340943"/>
          </a:xfrm>
          <a:custGeom>
            <a:avLst/>
            <a:gdLst/>
            <a:ahLst/>
            <a:cxnLst>
              <a:cxn ang="0">
                <a:pos x="874" y="757"/>
              </a:cxn>
              <a:cxn ang="0">
                <a:pos x="874" y="252"/>
              </a:cxn>
              <a:cxn ang="0">
                <a:pos x="437" y="0"/>
              </a:cxn>
              <a:cxn ang="0">
                <a:pos x="0" y="252"/>
              </a:cxn>
              <a:cxn ang="0">
                <a:pos x="0" y="757"/>
              </a:cxn>
              <a:cxn ang="0">
                <a:pos x="437" y="1009"/>
              </a:cxn>
              <a:cxn ang="0">
                <a:pos x="874" y="757"/>
              </a:cxn>
            </a:cxnLst>
            <a:rect l="0" t="0" r="r" b="b"/>
            <a:pathLst>
              <a:path w="874" h="1009">
                <a:moveTo>
                  <a:pt x="874" y="757"/>
                </a:moveTo>
                <a:lnTo>
                  <a:pt x="874" y="252"/>
                </a:lnTo>
                <a:lnTo>
                  <a:pt x="437" y="0"/>
                </a:lnTo>
                <a:lnTo>
                  <a:pt x="0" y="252"/>
                </a:lnTo>
                <a:lnTo>
                  <a:pt x="0" y="757"/>
                </a:lnTo>
                <a:lnTo>
                  <a:pt x="437" y="1009"/>
                </a:lnTo>
                <a:lnTo>
                  <a:pt x="874" y="757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7971" tIns="48986" rIns="97971" bIns="48986" numCol="1" anchor="t" anchorCtr="0" compatLnSpc="1">
            <a:prstTxWarp prst="textNoShape">
              <a:avLst/>
            </a:prstTxWarp>
          </a:bodyPr>
          <a:lstStyle/>
          <a:p>
            <a:endParaRPr lang="en-US" sz="1929"/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EF576AE0-84A3-087F-319F-CD905DEFEFAA}"/>
              </a:ext>
            </a:extLst>
          </p:cNvPr>
          <p:cNvGrpSpPr/>
          <p:nvPr/>
        </p:nvGrpSpPr>
        <p:grpSpPr>
          <a:xfrm>
            <a:off x="11707356" y="5206957"/>
            <a:ext cx="3760857" cy="4040948"/>
            <a:chOff x="14168457" y="894876"/>
            <a:chExt cx="2027734" cy="2340943"/>
          </a:xfrm>
        </p:grpSpPr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BFB160D6-4C2E-71E3-E3A3-1B031F4B9122}"/>
                </a:ext>
              </a:extLst>
            </p:cNvPr>
            <p:cNvGrpSpPr/>
            <p:nvPr/>
          </p:nvGrpSpPr>
          <p:grpSpPr>
            <a:xfrm>
              <a:off x="14168457" y="894876"/>
              <a:ext cx="2027734" cy="2340943"/>
              <a:chOff x="455750" y="1383912"/>
              <a:chExt cx="2027734" cy="2340943"/>
            </a:xfrm>
          </p:grpSpPr>
          <p:sp>
            <p:nvSpPr>
              <p:cNvPr id="1051" name="Freeform 5">
                <a:extLst>
                  <a:ext uri="{FF2B5EF4-FFF2-40B4-BE49-F238E27FC236}">
                    <a16:creationId xmlns:a16="http://schemas.microsoft.com/office/drawing/2014/main" id="{3B211EB7-5521-B834-8202-B54F0D79D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50" y="1383912"/>
                <a:ext cx="2027734" cy="2340943"/>
              </a:xfrm>
              <a:custGeom>
                <a:avLst/>
                <a:gdLst/>
                <a:ahLst/>
                <a:cxnLst>
                  <a:cxn ang="0">
                    <a:pos x="874" y="757"/>
                  </a:cxn>
                  <a:cxn ang="0">
                    <a:pos x="874" y="252"/>
                  </a:cxn>
                  <a:cxn ang="0">
                    <a:pos x="437" y="0"/>
                  </a:cxn>
                  <a:cxn ang="0">
                    <a:pos x="0" y="252"/>
                  </a:cxn>
                  <a:cxn ang="0">
                    <a:pos x="0" y="757"/>
                  </a:cxn>
                  <a:cxn ang="0">
                    <a:pos x="437" y="1009"/>
                  </a:cxn>
                  <a:cxn ang="0">
                    <a:pos x="874" y="757"/>
                  </a:cxn>
                </a:cxnLst>
                <a:rect l="0" t="0" r="r" b="b"/>
                <a:pathLst>
                  <a:path w="874" h="1009">
                    <a:moveTo>
                      <a:pt x="874" y="757"/>
                    </a:moveTo>
                    <a:lnTo>
                      <a:pt x="874" y="252"/>
                    </a:lnTo>
                    <a:lnTo>
                      <a:pt x="437" y="0"/>
                    </a:lnTo>
                    <a:lnTo>
                      <a:pt x="0" y="252"/>
                    </a:lnTo>
                    <a:lnTo>
                      <a:pt x="0" y="757"/>
                    </a:lnTo>
                    <a:lnTo>
                      <a:pt x="437" y="1009"/>
                    </a:lnTo>
                    <a:lnTo>
                      <a:pt x="874" y="757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7971" tIns="48986" rIns="97971" bIns="4898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29" dirty="0"/>
              </a:p>
            </p:txBody>
          </p:sp>
          <p:sp>
            <p:nvSpPr>
              <p:cNvPr id="1052" name="Freeform 8">
                <a:extLst>
                  <a:ext uri="{FF2B5EF4-FFF2-40B4-BE49-F238E27FC236}">
                    <a16:creationId xmlns:a16="http://schemas.microsoft.com/office/drawing/2014/main" id="{EA9A72AD-B90F-476D-6671-B6BE43AB4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94" y="1733984"/>
                <a:ext cx="1528921" cy="1327076"/>
              </a:xfrm>
              <a:custGeom>
                <a:avLst/>
                <a:gdLst/>
                <a:ahLst/>
                <a:cxnLst>
                  <a:cxn ang="0">
                    <a:pos x="659" y="572"/>
                  </a:cxn>
                  <a:cxn ang="0">
                    <a:pos x="659" y="190"/>
                  </a:cxn>
                  <a:cxn ang="0">
                    <a:pos x="329" y="0"/>
                  </a:cxn>
                  <a:cxn ang="0">
                    <a:pos x="0" y="190"/>
                  </a:cxn>
                  <a:cxn ang="0">
                    <a:pos x="0" y="572"/>
                  </a:cxn>
                  <a:cxn ang="0">
                    <a:pos x="659" y="572"/>
                  </a:cxn>
                </a:cxnLst>
                <a:rect l="0" t="0" r="r" b="b"/>
                <a:pathLst>
                  <a:path w="659" h="572">
                    <a:moveTo>
                      <a:pt x="659" y="572"/>
                    </a:moveTo>
                    <a:lnTo>
                      <a:pt x="659" y="190"/>
                    </a:lnTo>
                    <a:lnTo>
                      <a:pt x="329" y="0"/>
                    </a:lnTo>
                    <a:lnTo>
                      <a:pt x="0" y="190"/>
                    </a:lnTo>
                    <a:lnTo>
                      <a:pt x="0" y="572"/>
                    </a:lnTo>
                    <a:lnTo>
                      <a:pt x="659" y="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7971" tIns="48986" rIns="97971" bIns="4898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29" dirty="0"/>
              </a:p>
            </p:txBody>
          </p:sp>
        </p:grp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58B1E363-3891-2108-3170-06163E8687A2}"/>
                </a:ext>
              </a:extLst>
            </p:cNvPr>
            <p:cNvSpPr txBox="1"/>
            <p:nvPr/>
          </p:nvSpPr>
          <p:spPr>
            <a:xfrm>
              <a:off x="14442801" y="1572047"/>
              <a:ext cx="1351007" cy="101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>
                  <a:solidFill>
                    <a:srgbClr val="0707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Cathodic Protection Best way to control re-bar corrosion that have Cl¯ contaminated concrete.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A5259C-EF32-AE69-232A-3D18016C57E0}"/>
              </a:ext>
            </a:extLst>
          </p:cNvPr>
          <p:cNvGrpSpPr/>
          <p:nvPr/>
        </p:nvGrpSpPr>
        <p:grpSpPr>
          <a:xfrm>
            <a:off x="1295400" y="2535087"/>
            <a:ext cx="12268200" cy="3275891"/>
            <a:chOff x="1295400" y="2426464"/>
            <a:chExt cx="9144000" cy="2366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886B2-76FE-107F-5BE5-186B9A0F374E}"/>
                </a:ext>
              </a:extLst>
            </p:cNvPr>
            <p:cNvSpPr/>
            <p:nvPr/>
          </p:nvSpPr>
          <p:spPr>
            <a:xfrm>
              <a:off x="8177520" y="3495046"/>
              <a:ext cx="1756688" cy="86154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900"/>
                </a:spcBef>
              </a:pPr>
              <a:r>
                <a:rPr lang="en-GB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Suitable for both new build and repair applications.</a:t>
              </a:r>
              <a:endPara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spcBef>
                  <a:spcPts val="900"/>
                </a:spcBef>
              </a:pPr>
              <a:endParaRPr lang="en-US" sz="1600" noProof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52D10E-94B9-DA15-8B27-E2709E1A55F2}"/>
                </a:ext>
              </a:extLst>
            </p:cNvPr>
            <p:cNvGrpSpPr/>
            <p:nvPr/>
          </p:nvGrpSpPr>
          <p:grpSpPr>
            <a:xfrm>
              <a:off x="1295400" y="2426464"/>
              <a:ext cx="9144000" cy="2366463"/>
              <a:chOff x="1536036" y="1774026"/>
              <a:chExt cx="9144000" cy="2366463"/>
            </a:xfrm>
          </p:grpSpPr>
          <p:sp>
            <p:nvSpPr>
              <p:cNvPr id="6" name="Shape">
                <a:extLst>
                  <a:ext uri="{FF2B5EF4-FFF2-40B4-BE49-F238E27FC236}">
                    <a16:creationId xmlns:a16="http://schemas.microsoft.com/office/drawing/2014/main" id="{8DF84378-34A3-AAE6-3DAC-28E40716230C}"/>
                  </a:ext>
                </a:extLst>
              </p:cNvPr>
              <p:cNvSpPr/>
              <p:nvPr/>
            </p:nvSpPr>
            <p:spPr>
              <a:xfrm>
                <a:off x="1536036" y="1774026"/>
                <a:ext cx="9144000" cy="2049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06" y="21600"/>
                    </a:moveTo>
                    <a:cubicBezTo>
                      <a:pt x="13965" y="21600"/>
                      <a:pt x="13736" y="21010"/>
                      <a:pt x="13617" y="20080"/>
                    </a:cubicBezTo>
                    <a:lnTo>
                      <a:pt x="11250" y="1889"/>
                    </a:lnTo>
                    <a:cubicBezTo>
                      <a:pt x="11157" y="1180"/>
                      <a:pt x="10985" y="738"/>
                      <a:pt x="10803" y="738"/>
                    </a:cubicBezTo>
                    <a:cubicBezTo>
                      <a:pt x="10621" y="738"/>
                      <a:pt x="10449" y="1180"/>
                      <a:pt x="10357" y="1889"/>
                    </a:cubicBezTo>
                    <a:lnTo>
                      <a:pt x="7989" y="20080"/>
                    </a:lnTo>
                    <a:cubicBezTo>
                      <a:pt x="7867" y="21025"/>
                      <a:pt x="7642" y="21600"/>
                      <a:pt x="7401" y="21600"/>
                    </a:cubicBezTo>
                    <a:cubicBezTo>
                      <a:pt x="7159" y="21600"/>
                      <a:pt x="6931" y="21010"/>
                      <a:pt x="6812" y="20080"/>
                    </a:cubicBezTo>
                    <a:lnTo>
                      <a:pt x="4444" y="1889"/>
                    </a:lnTo>
                    <a:cubicBezTo>
                      <a:pt x="4352" y="1180"/>
                      <a:pt x="4180" y="738"/>
                      <a:pt x="3998" y="738"/>
                    </a:cubicBezTo>
                    <a:cubicBezTo>
                      <a:pt x="3813" y="738"/>
                      <a:pt x="3644" y="1180"/>
                      <a:pt x="3551" y="1889"/>
                    </a:cubicBezTo>
                    <a:lnTo>
                      <a:pt x="2576" y="9443"/>
                    </a:lnTo>
                    <a:cubicBezTo>
                      <a:pt x="2437" y="10505"/>
                      <a:pt x="2182" y="11169"/>
                      <a:pt x="1905" y="11169"/>
                    </a:cubicBezTo>
                    <a:lnTo>
                      <a:pt x="0" y="11169"/>
                    </a:lnTo>
                    <a:lnTo>
                      <a:pt x="0" y="10431"/>
                    </a:lnTo>
                    <a:lnTo>
                      <a:pt x="1898" y="10431"/>
                    </a:lnTo>
                    <a:cubicBezTo>
                      <a:pt x="2116" y="10431"/>
                      <a:pt x="2318" y="9915"/>
                      <a:pt x="2424" y="9074"/>
                    </a:cubicBezTo>
                    <a:lnTo>
                      <a:pt x="3399" y="1520"/>
                    </a:lnTo>
                    <a:cubicBezTo>
                      <a:pt x="3522" y="575"/>
                      <a:pt x="3747" y="0"/>
                      <a:pt x="3988" y="0"/>
                    </a:cubicBezTo>
                    <a:cubicBezTo>
                      <a:pt x="4229" y="0"/>
                      <a:pt x="4458" y="590"/>
                      <a:pt x="4577" y="1520"/>
                    </a:cubicBezTo>
                    <a:lnTo>
                      <a:pt x="6944" y="19711"/>
                    </a:lnTo>
                    <a:cubicBezTo>
                      <a:pt x="7037" y="20420"/>
                      <a:pt x="7209" y="20862"/>
                      <a:pt x="7391" y="20862"/>
                    </a:cubicBezTo>
                    <a:cubicBezTo>
                      <a:pt x="7573" y="20862"/>
                      <a:pt x="7745" y="20420"/>
                      <a:pt x="7837" y="19711"/>
                    </a:cubicBezTo>
                    <a:lnTo>
                      <a:pt x="10205" y="1520"/>
                    </a:lnTo>
                    <a:cubicBezTo>
                      <a:pt x="10327" y="575"/>
                      <a:pt x="10552" y="0"/>
                      <a:pt x="10793" y="0"/>
                    </a:cubicBezTo>
                    <a:cubicBezTo>
                      <a:pt x="11035" y="0"/>
                      <a:pt x="11263" y="590"/>
                      <a:pt x="11382" y="1520"/>
                    </a:cubicBezTo>
                    <a:lnTo>
                      <a:pt x="13750" y="19711"/>
                    </a:lnTo>
                    <a:cubicBezTo>
                      <a:pt x="13842" y="20420"/>
                      <a:pt x="14014" y="20862"/>
                      <a:pt x="14196" y="20862"/>
                    </a:cubicBezTo>
                    <a:cubicBezTo>
                      <a:pt x="14381" y="20862"/>
                      <a:pt x="14550" y="20420"/>
                      <a:pt x="14642" y="19711"/>
                    </a:cubicBezTo>
                    <a:lnTo>
                      <a:pt x="17010" y="1520"/>
                    </a:lnTo>
                    <a:cubicBezTo>
                      <a:pt x="17133" y="575"/>
                      <a:pt x="17357" y="0"/>
                      <a:pt x="17599" y="0"/>
                    </a:cubicBezTo>
                    <a:cubicBezTo>
                      <a:pt x="17840" y="0"/>
                      <a:pt x="18068" y="590"/>
                      <a:pt x="18187" y="1520"/>
                    </a:cubicBezTo>
                    <a:lnTo>
                      <a:pt x="19170" y="9074"/>
                    </a:lnTo>
                    <a:cubicBezTo>
                      <a:pt x="19279" y="9915"/>
                      <a:pt x="19480" y="10431"/>
                      <a:pt x="19695" y="10431"/>
                    </a:cubicBezTo>
                    <a:lnTo>
                      <a:pt x="21600" y="10431"/>
                    </a:lnTo>
                    <a:lnTo>
                      <a:pt x="21600" y="11169"/>
                    </a:lnTo>
                    <a:lnTo>
                      <a:pt x="19695" y="11169"/>
                    </a:lnTo>
                    <a:cubicBezTo>
                      <a:pt x="19421" y="11169"/>
                      <a:pt x="19163" y="10505"/>
                      <a:pt x="19027" y="9443"/>
                    </a:cubicBezTo>
                    <a:lnTo>
                      <a:pt x="18045" y="1889"/>
                    </a:lnTo>
                    <a:cubicBezTo>
                      <a:pt x="17953" y="1180"/>
                      <a:pt x="17781" y="738"/>
                      <a:pt x="17599" y="738"/>
                    </a:cubicBezTo>
                    <a:cubicBezTo>
                      <a:pt x="17414" y="738"/>
                      <a:pt x="17245" y="1180"/>
                      <a:pt x="17152" y="1889"/>
                    </a:cubicBezTo>
                    <a:lnTo>
                      <a:pt x="14785" y="20080"/>
                    </a:lnTo>
                    <a:cubicBezTo>
                      <a:pt x="14676" y="21010"/>
                      <a:pt x="14447" y="21600"/>
                      <a:pt x="14206" y="21600"/>
                    </a:cubicBezTo>
                    <a:close/>
                  </a:path>
                </a:pathLst>
              </a:custGeom>
              <a:gradFill>
                <a:gsLst>
                  <a:gs pos="21000">
                    <a:schemeClr val="accent1"/>
                  </a:gs>
                  <a:gs pos="42000">
                    <a:schemeClr val="accent4"/>
                  </a:gs>
                  <a:gs pos="40000">
                    <a:schemeClr val="accent2"/>
                  </a:gs>
                  <a:gs pos="84000">
                    <a:schemeClr val="accent6"/>
                  </a:gs>
                  <a:gs pos="67000">
                    <a:schemeClr val="accent5"/>
                  </a:gs>
                </a:gsLst>
                <a:lin ang="2700000" scaled="0"/>
              </a:gra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FF52EE-700B-D59C-93D2-5A57F049A3CA}"/>
                  </a:ext>
                </a:extLst>
              </p:cNvPr>
              <p:cNvSpPr/>
              <p:nvPr/>
            </p:nvSpPr>
            <p:spPr>
              <a:xfrm>
                <a:off x="5296662" y="2899330"/>
                <a:ext cx="1756688" cy="505810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900"/>
                  </a:spcBef>
                </a:pPr>
                <a:r>
                  <a:rPr lang="en-GB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Proven track record.</a:t>
                </a:r>
                <a:endPara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900"/>
                  </a:spcBef>
                </a:pPr>
                <a:r>
                  <a:rPr lang="en-US" sz="1600" noProof="1"/>
                  <a:t>.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97C3582-BE62-CE48-5CFE-66360FC0F698}"/>
                  </a:ext>
                </a:extLst>
              </p:cNvPr>
              <p:cNvSpPr/>
              <p:nvPr/>
            </p:nvSpPr>
            <p:spPr>
              <a:xfrm>
                <a:off x="6761179" y="2012423"/>
                <a:ext cx="1756688" cy="778169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1">
                  <a:spcBef>
                    <a:spcPts val="0"/>
                  </a:spcBef>
                  <a:spcAft>
                    <a:spcPts val="0"/>
                  </a:spcAft>
                  <a:tabLst>
                    <a:tab pos="457200" algn="l"/>
                    <a:tab pos="6301105" algn="r"/>
                  </a:tabLst>
                </a:pPr>
                <a:r>
                  <a:rPr lang="en-GB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Mesh and mesh ribbon formats to suit all applications.</a:t>
                </a:r>
                <a:endPara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D615BC-0519-772A-0DCE-3F3653F3954B}"/>
                  </a:ext>
                </a:extLst>
              </p:cNvPr>
              <p:cNvSpPr/>
              <p:nvPr/>
            </p:nvSpPr>
            <p:spPr>
              <a:xfrm>
                <a:off x="3910221" y="2012423"/>
                <a:ext cx="1756688" cy="600302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1">
                  <a:spcBef>
                    <a:spcPts val="0"/>
                  </a:spcBef>
                  <a:spcAft>
                    <a:spcPts val="0"/>
                  </a:spcAft>
                  <a:tabLst>
                    <a:tab pos="457200" algn="l"/>
                    <a:tab pos="6301105" algn="r"/>
                  </a:tabLst>
                </a:pPr>
                <a:r>
                  <a:rPr lang="en-GB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Design life more than the concrete structure.</a:t>
                </a:r>
                <a:endPara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A46D9CE-3954-63A8-D42D-538421D6563A}"/>
                  </a:ext>
                </a:extLst>
              </p:cNvPr>
              <p:cNvSpPr/>
              <p:nvPr/>
            </p:nvSpPr>
            <p:spPr>
              <a:xfrm>
                <a:off x="2153533" y="2923210"/>
                <a:ext cx="1756688" cy="1217279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900"/>
                  </a:spcBef>
                </a:pPr>
                <a:r>
                  <a:rPr lang="en-GB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Cathodic protection is applied to either prevent or halt of corrosion of rebar.</a:t>
                </a:r>
              </a:p>
              <a:p>
                <a:pPr algn="just">
                  <a:spcBef>
                    <a:spcPts val="900"/>
                  </a:spcBef>
                </a:pPr>
                <a:r>
                  <a:rPr lang="en-US" sz="1600" noProof="1"/>
                  <a:t>. </a:t>
                </a:r>
              </a:p>
            </p:txBody>
          </p:sp>
        </p:grpSp>
      </p:grpSp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E85F298C-A558-2ECB-E86D-4958CD8BD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1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9D674-C274-E6C1-AD94-00AAEDC58F3E}"/>
              </a:ext>
            </a:extLst>
          </p:cNvPr>
          <p:cNvSpPr txBox="1"/>
          <p:nvPr/>
        </p:nvSpPr>
        <p:spPr>
          <a:xfrm>
            <a:off x="-1828800" y="304163"/>
            <a:ext cx="1303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CATHODIC PROTECTION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WITH OTHER TECHNIQUES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7B168D3-AB03-CA25-1626-F929964BA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560573"/>
              </p:ext>
            </p:extLst>
          </p:nvPr>
        </p:nvGraphicFramePr>
        <p:xfrm>
          <a:off x="1849340" y="3361391"/>
          <a:ext cx="13608374" cy="4032588"/>
        </p:xfrm>
        <a:graphic>
          <a:graphicData uri="http://schemas.openxmlformats.org/drawingml/2006/table">
            <a:tbl>
              <a:tblPr firstRow="1" firstCol="1" bandRow="1" bandCol="1">
                <a:tableStyleId>{F2DE63D5-997A-4646-A377-4702673A728D}</a:tableStyleId>
              </a:tblPr>
              <a:tblGrid>
                <a:gridCol w="2888778">
                  <a:extLst>
                    <a:ext uri="{9D8B030D-6E8A-4147-A177-3AD203B41FA5}">
                      <a16:colId xmlns:a16="http://schemas.microsoft.com/office/drawing/2014/main" val="3310570154"/>
                    </a:ext>
                  </a:extLst>
                </a:gridCol>
                <a:gridCol w="1848681">
                  <a:extLst>
                    <a:ext uri="{9D8B030D-6E8A-4147-A177-3AD203B41FA5}">
                      <a16:colId xmlns:a16="http://schemas.microsoft.com/office/drawing/2014/main" val="608716607"/>
                    </a:ext>
                  </a:extLst>
                </a:gridCol>
                <a:gridCol w="8870915">
                  <a:extLst>
                    <a:ext uri="{9D8B030D-6E8A-4147-A177-3AD203B41FA5}">
                      <a16:colId xmlns:a16="http://schemas.microsoft.com/office/drawing/2014/main" val="1154135329"/>
                    </a:ext>
                  </a:extLst>
                </a:gridCol>
              </a:tblGrid>
              <a:tr h="6604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Technology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Effective Life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Comments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741583"/>
                  </a:ext>
                </a:extLst>
              </a:tr>
              <a:tr h="4460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Cathodic Protection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&gt;100 Years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Permanent protection. Proven track record. Longest effective life.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707587"/>
                  </a:ext>
                </a:extLst>
              </a:tr>
              <a:tr h="5210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Stainless Steel Bars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Not known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Expensive option. Lifetime unproven. Not suitable for hot marine environments.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565995"/>
                  </a:ext>
                </a:extLst>
              </a:tr>
              <a:tr h="6690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Coated Reinforcement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Highly variable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Very sensitive to contractor handling. There is inevitably coating damage during the fabrication and concrete pouring.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300214"/>
                  </a:ext>
                </a:extLst>
              </a:tr>
              <a:tr h="4460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Chemical Inhibitors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Highly variable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Limited “active” life. Conflicting data as to effectiveness.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0678901"/>
                  </a:ext>
                </a:extLst>
              </a:tr>
              <a:tr h="4460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Patch Repair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&lt;5 to 10 Years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Incipient anode effect renders corrosion inevitable in adjacent parts of the structure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433832"/>
                  </a:ext>
                </a:extLst>
              </a:tr>
            </a:tbl>
          </a:graphicData>
        </a:graphic>
      </p:graphicFrame>
      <p:sp>
        <p:nvSpPr>
          <p:cNvPr id="1036" name="Freeform 6">
            <a:extLst>
              <a:ext uri="{FF2B5EF4-FFF2-40B4-BE49-F238E27FC236}">
                <a16:creationId xmlns:a16="http://schemas.microsoft.com/office/drawing/2014/main" id="{94E2E213-D2A6-BFBD-86F5-408B757A8426}"/>
              </a:ext>
            </a:extLst>
          </p:cNvPr>
          <p:cNvSpPr>
            <a:spLocks/>
          </p:cNvSpPr>
          <p:nvPr/>
        </p:nvSpPr>
        <p:spPr bwMode="auto">
          <a:xfrm>
            <a:off x="2830286" y="1551214"/>
            <a:ext cx="2027734" cy="2340943"/>
          </a:xfrm>
          <a:custGeom>
            <a:avLst/>
            <a:gdLst/>
            <a:ahLst/>
            <a:cxnLst>
              <a:cxn ang="0">
                <a:pos x="874" y="757"/>
              </a:cxn>
              <a:cxn ang="0">
                <a:pos x="874" y="252"/>
              </a:cxn>
              <a:cxn ang="0">
                <a:pos x="437" y="0"/>
              </a:cxn>
              <a:cxn ang="0">
                <a:pos x="0" y="252"/>
              </a:cxn>
              <a:cxn ang="0">
                <a:pos x="0" y="757"/>
              </a:cxn>
              <a:cxn ang="0">
                <a:pos x="437" y="1009"/>
              </a:cxn>
              <a:cxn ang="0">
                <a:pos x="874" y="757"/>
              </a:cxn>
            </a:cxnLst>
            <a:rect l="0" t="0" r="r" b="b"/>
            <a:pathLst>
              <a:path w="874" h="1009">
                <a:moveTo>
                  <a:pt x="874" y="757"/>
                </a:moveTo>
                <a:lnTo>
                  <a:pt x="874" y="252"/>
                </a:lnTo>
                <a:lnTo>
                  <a:pt x="437" y="0"/>
                </a:lnTo>
                <a:lnTo>
                  <a:pt x="0" y="252"/>
                </a:lnTo>
                <a:lnTo>
                  <a:pt x="0" y="757"/>
                </a:lnTo>
                <a:lnTo>
                  <a:pt x="437" y="1009"/>
                </a:lnTo>
                <a:lnTo>
                  <a:pt x="874" y="757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7971" tIns="48986" rIns="97971" bIns="48986" numCol="1" anchor="t" anchorCtr="0" compatLnSpc="1">
            <a:prstTxWarp prst="textNoShape">
              <a:avLst/>
            </a:prstTxWarp>
          </a:bodyPr>
          <a:lstStyle/>
          <a:p>
            <a:endParaRPr lang="en-US" sz="1929"/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CF5DB549-4ECE-BAE0-1542-B60859D47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3" y="30416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4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9D674-C274-E6C1-AD94-00AAEDC58F3E}"/>
              </a:ext>
            </a:extLst>
          </p:cNvPr>
          <p:cNvSpPr txBox="1"/>
          <p:nvPr/>
        </p:nvSpPr>
        <p:spPr>
          <a:xfrm>
            <a:off x="-435119" y="206576"/>
            <a:ext cx="7592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CATHODIC PROTECTION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37C531-224E-5CB2-FFB5-639CB123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4859012"/>
            <a:ext cx="5791200" cy="506823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ash"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3CFBE1A-E421-7FBC-FC63-5FFFFEBDD3FE}"/>
              </a:ext>
            </a:extLst>
          </p:cNvPr>
          <p:cNvGrpSpPr/>
          <p:nvPr/>
        </p:nvGrpSpPr>
        <p:grpSpPr>
          <a:xfrm>
            <a:off x="789056" y="896613"/>
            <a:ext cx="10380337" cy="3962400"/>
            <a:chOff x="2958453" y="5685181"/>
            <a:chExt cx="9081147" cy="32326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BB2BE63-A27A-CB28-5D7F-E746FFE0BD8D}"/>
                </a:ext>
              </a:extLst>
            </p:cNvPr>
            <p:cNvGrpSpPr/>
            <p:nvPr/>
          </p:nvGrpSpPr>
          <p:grpSpPr>
            <a:xfrm>
              <a:off x="2958453" y="5685181"/>
              <a:ext cx="9081147" cy="3232618"/>
              <a:chOff x="2958453" y="5685181"/>
              <a:chExt cx="9081147" cy="323261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BC1C58-16A9-7CFE-93AE-40701FC9A563}"/>
                  </a:ext>
                </a:extLst>
              </p:cNvPr>
              <p:cNvGrpSpPr/>
              <p:nvPr/>
            </p:nvGrpSpPr>
            <p:grpSpPr>
              <a:xfrm>
                <a:off x="2958453" y="5685181"/>
                <a:ext cx="9081147" cy="3232618"/>
                <a:chOff x="1310995" y="1904665"/>
                <a:chExt cx="9570010" cy="2780579"/>
              </a:xfrm>
              <a:gradFill>
                <a:gsLst>
                  <a:gs pos="75000">
                    <a:schemeClr val="accent2"/>
                  </a:gs>
                  <a:gs pos="50000">
                    <a:schemeClr val="accent6"/>
                  </a:gs>
                  <a:gs pos="25000">
                    <a:schemeClr val="accent3"/>
                  </a:gs>
                  <a:gs pos="0">
                    <a:schemeClr val="accent4"/>
                  </a:gs>
                  <a:gs pos="100000">
                    <a:schemeClr val="accent5"/>
                  </a:gs>
                </a:gsLst>
                <a:lin ang="0" scaled="1"/>
              </a:gradFill>
            </p:grpSpPr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DF2CAFC6-0A59-BBBD-5236-254A46E5FFBB}"/>
                    </a:ext>
                  </a:extLst>
                </p:cNvPr>
                <p:cNvSpPr/>
                <p:nvPr/>
              </p:nvSpPr>
              <p:spPr>
                <a:xfrm>
                  <a:off x="6817084" y="1904667"/>
                  <a:ext cx="4063921" cy="2681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169" y="17"/>
                      </a:moveTo>
                      <a:lnTo>
                        <a:pt x="12865" y="17"/>
                      </a:lnTo>
                      <a:cubicBezTo>
                        <a:pt x="11537" y="17"/>
                        <a:pt x="10457" y="1655"/>
                        <a:pt x="10457" y="3668"/>
                      </a:cubicBezTo>
                      <a:lnTo>
                        <a:pt x="10457" y="4334"/>
                      </a:lnTo>
                      <a:cubicBezTo>
                        <a:pt x="10119" y="4385"/>
                        <a:pt x="9860" y="4811"/>
                        <a:pt x="9860" y="5323"/>
                      </a:cubicBezTo>
                      <a:cubicBezTo>
                        <a:pt x="9860" y="5869"/>
                        <a:pt x="10153" y="6330"/>
                        <a:pt x="10524" y="6330"/>
                      </a:cubicBezTo>
                      <a:cubicBezTo>
                        <a:pt x="10884" y="6330"/>
                        <a:pt x="11188" y="5886"/>
                        <a:pt x="11188" y="5323"/>
                      </a:cubicBezTo>
                      <a:cubicBezTo>
                        <a:pt x="11188" y="4880"/>
                        <a:pt x="10997" y="4504"/>
                        <a:pt x="10727" y="4368"/>
                      </a:cubicBezTo>
                      <a:lnTo>
                        <a:pt x="10727" y="3651"/>
                      </a:lnTo>
                      <a:cubicBezTo>
                        <a:pt x="10727" y="1860"/>
                        <a:pt x="11695" y="392"/>
                        <a:pt x="12877" y="392"/>
                      </a:cubicBezTo>
                      <a:lnTo>
                        <a:pt x="19180" y="392"/>
                      </a:lnTo>
                      <a:cubicBezTo>
                        <a:pt x="20362" y="392"/>
                        <a:pt x="21330" y="1860"/>
                        <a:pt x="21330" y="3651"/>
                      </a:cubicBezTo>
                      <a:lnTo>
                        <a:pt x="21330" y="17949"/>
                      </a:lnTo>
                      <a:cubicBezTo>
                        <a:pt x="21330" y="19740"/>
                        <a:pt x="20362" y="21208"/>
                        <a:pt x="19180" y="21208"/>
                      </a:cubicBezTo>
                      <a:lnTo>
                        <a:pt x="14903" y="21208"/>
                      </a:lnTo>
                      <a:cubicBezTo>
                        <a:pt x="14025" y="21208"/>
                        <a:pt x="13237" y="20406"/>
                        <a:pt x="12910" y="19160"/>
                      </a:cubicBezTo>
                      <a:lnTo>
                        <a:pt x="8464" y="2303"/>
                      </a:lnTo>
                      <a:cubicBezTo>
                        <a:pt x="8093" y="904"/>
                        <a:pt x="7215" y="0"/>
                        <a:pt x="6224" y="0"/>
                      </a:cubicBezTo>
                      <a:lnTo>
                        <a:pt x="2938" y="0"/>
                      </a:lnTo>
                      <a:cubicBezTo>
                        <a:pt x="1610" y="0"/>
                        <a:pt x="529" y="1638"/>
                        <a:pt x="529" y="3651"/>
                      </a:cubicBezTo>
                      <a:lnTo>
                        <a:pt x="529" y="4334"/>
                      </a:lnTo>
                      <a:cubicBezTo>
                        <a:pt x="225" y="4419"/>
                        <a:pt x="0" y="4828"/>
                        <a:pt x="0" y="5323"/>
                      </a:cubicBezTo>
                      <a:cubicBezTo>
                        <a:pt x="0" y="5869"/>
                        <a:pt x="293" y="6330"/>
                        <a:pt x="664" y="6330"/>
                      </a:cubicBezTo>
                      <a:cubicBezTo>
                        <a:pt x="1036" y="6330"/>
                        <a:pt x="1328" y="5886"/>
                        <a:pt x="1328" y="5323"/>
                      </a:cubicBezTo>
                      <a:cubicBezTo>
                        <a:pt x="1328" y="4845"/>
                        <a:pt x="1103" y="4436"/>
                        <a:pt x="799" y="4334"/>
                      </a:cubicBezTo>
                      <a:lnTo>
                        <a:pt x="799" y="3651"/>
                      </a:lnTo>
                      <a:cubicBezTo>
                        <a:pt x="799" y="1860"/>
                        <a:pt x="1767" y="392"/>
                        <a:pt x="2949" y="392"/>
                      </a:cubicBezTo>
                      <a:lnTo>
                        <a:pt x="6236" y="392"/>
                      </a:lnTo>
                      <a:cubicBezTo>
                        <a:pt x="7114" y="392"/>
                        <a:pt x="7902" y="1194"/>
                        <a:pt x="8228" y="2440"/>
                      </a:cubicBezTo>
                      <a:lnTo>
                        <a:pt x="12674" y="19297"/>
                      </a:lnTo>
                      <a:cubicBezTo>
                        <a:pt x="13046" y="20696"/>
                        <a:pt x="13923" y="21600"/>
                        <a:pt x="14914" y="21600"/>
                      </a:cubicBezTo>
                      <a:lnTo>
                        <a:pt x="19191" y="21600"/>
                      </a:lnTo>
                      <a:cubicBezTo>
                        <a:pt x="20519" y="21600"/>
                        <a:pt x="21600" y="19962"/>
                        <a:pt x="21600" y="17949"/>
                      </a:cubicBezTo>
                      <a:lnTo>
                        <a:pt x="21600" y="3668"/>
                      </a:lnTo>
                      <a:cubicBezTo>
                        <a:pt x="21577" y="1655"/>
                        <a:pt x="20497" y="17"/>
                        <a:pt x="19169" y="17"/>
                      </a:cubicBezTo>
                      <a:close/>
                      <a:moveTo>
                        <a:pt x="10119" y="5340"/>
                      </a:moveTo>
                      <a:cubicBezTo>
                        <a:pt x="10119" y="5033"/>
                        <a:pt x="10265" y="4794"/>
                        <a:pt x="10457" y="4743"/>
                      </a:cubicBezTo>
                      <a:cubicBezTo>
                        <a:pt x="10479" y="4743"/>
                        <a:pt x="10490" y="4726"/>
                        <a:pt x="10513" y="4726"/>
                      </a:cubicBezTo>
                      <a:cubicBezTo>
                        <a:pt x="10592" y="4726"/>
                        <a:pt x="10659" y="4760"/>
                        <a:pt x="10716" y="4811"/>
                      </a:cubicBezTo>
                      <a:cubicBezTo>
                        <a:pt x="10828" y="4914"/>
                        <a:pt x="10907" y="5101"/>
                        <a:pt x="10907" y="5323"/>
                      </a:cubicBezTo>
                      <a:cubicBezTo>
                        <a:pt x="10907" y="5647"/>
                        <a:pt x="10727" y="5920"/>
                        <a:pt x="10513" y="5920"/>
                      </a:cubicBezTo>
                      <a:cubicBezTo>
                        <a:pt x="10299" y="5937"/>
                        <a:pt x="10119" y="5664"/>
                        <a:pt x="10119" y="5340"/>
                      </a:cubicBezTo>
                      <a:close/>
                      <a:moveTo>
                        <a:pt x="248" y="5340"/>
                      </a:moveTo>
                      <a:cubicBezTo>
                        <a:pt x="248" y="5084"/>
                        <a:pt x="360" y="4863"/>
                        <a:pt x="518" y="4777"/>
                      </a:cubicBezTo>
                      <a:cubicBezTo>
                        <a:pt x="563" y="4760"/>
                        <a:pt x="608" y="4743"/>
                        <a:pt x="653" y="4743"/>
                      </a:cubicBezTo>
                      <a:cubicBezTo>
                        <a:pt x="698" y="4743"/>
                        <a:pt x="743" y="4760"/>
                        <a:pt x="788" y="4777"/>
                      </a:cubicBezTo>
                      <a:cubicBezTo>
                        <a:pt x="945" y="4863"/>
                        <a:pt x="1058" y="5084"/>
                        <a:pt x="1058" y="5340"/>
                      </a:cubicBezTo>
                      <a:cubicBezTo>
                        <a:pt x="1058" y="5664"/>
                        <a:pt x="878" y="5937"/>
                        <a:pt x="664" y="5937"/>
                      </a:cubicBezTo>
                      <a:cubicBezTo>
                        <a:pt x="450" y="5937"/>
                        <a:pt x="248" y="5664"/>
                        <a:pt x="248" y="534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 sz="2250"/>
                </a:p>
              </p:txBody>
            </p:sp>
            <p:sp>
              <p:nvSpPr>
                <p:cNvPr id="12" name="Shape">
                  <a:extLst>
                    <a:ext uri="{FF2B5EF4-FFF2-40B4-BE49-F238E27FC236}">
                      <a16:creationId xmlns:a16="http://schemas.microsoft.com/office/drawing/2014/main" id="{C208203E-9380-2078-5D03-C94109A82EBE}"/>
                    </a:ext>
                  </a:extLst>
                </p:cNvPr>
                <p:cNvSpPr/>
                <p:nvPr/>
              </p:nvSpPr>
              <p:spPr>
                <a:xfrm>
                  <a:off x="1310995" y="1904665"/>
                  <a:ext cx="4127453" cy="2780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46" y="19675"/>
                      </a:moveTo>
                      <a:cubicBezTo>
                        <a:pt x="20636" y="19675"/>
                        <a:pt x="20370" y="20004"/>
                        <a:pt x="20303" y="20448"/>
                      </a:cubicBezTo>
                      <a:lnTo>
                        <a:pt x="14152" y="20448"/>
                      </a:lnTo>
                      <a:cubicBezTo>
                        <a:pt x="13288" y="20448"/>
                        <a:pt x="12512" y="19675"/>
                        <a:pt x="12191" y="18474"/>
                      </a:cubicBezTo>
                      <a:lnTo>
                        <a:pt x="7813" y="2221"/>
                      </a:lnTo>
                      <a:cubicBezTo>
                        <a:pt x="7448" y="872"/>
                        <a:pt x="6583" y="0"/>
                        <a:pt x="5608" y="0"/>
                      </a:cubicBezTo>
                      <a:lnTo>
                        <a:pt x="2372" y="0"/>
                      </a:lnTo>
                      <a:cubicBezTo>
                        <a:pt x="1064" y="0"/>
                        <a:pt x="0" y="1579"/>
                        <a:pt x="0" y="3520"/>
                      </a:cubicBezTo>
                      <a:lnTo>
                        <a:pt x="0" y="17306"/>
                      </a:lnTo>
                      <a:cubicBezTo>
                        <a:pt x="0" y="19248"/>
                        <a:pt x="1064" y="20827"/>
                        <a:pt x="2372" y="20827"/>
                      </a:cubicBezTo>
                      <a:lnTo>
                        <a:pt x="10540" y="20827"/>
                      </a:lnTo>
                      <a:cubicBezTo>
                        <a:pt x="10595" y="21271"/>
                        <a:pt x="10861" y="21600"/>
                        <a:pt x="11182" y="21600"/>
                      </a:cubicBezTo>
                      <a:cubicBezTo>
                        <a:pt x="11537" y="21600"/>
                        <a:pt x="11836" y="21172"/>
                        <a:pt x="11836" y="20629"/>
                      </a:cubicBezTo>
                      <a:cubicBezTo>
                        <a:pt x="11836" y="20087"/>
                        <a:pt x="11548" y="19659"/>
                        <a:pt x="11182" y="19659"/>
                      </a:cubicBezTo>
                      <a:cubicBezTo>
                        <a:pt x="10872" y="19659"/>
                        <a:pt x="10606" y="19988"/>
                        <a:pt x="10540" y="20432"/>
                      </a:cubicBezTo>
                      <a:lnTo>
                        <a:pt x="2372" y="20432"/>
                      </a:lnTo>
                      <a:cubicBezTo>
                        <a:pt x="1208" y="20432"/>
                        <a:pt x="255" y="19017"/>
                        <a:pt x="255" y="17290"/>
                      </a:cubicBezTo>
                      <a:lnTo>
                        <a:pt x="255" y="3520"/>
                      </a:lnTo>
                      <a:cubicBezTo>
                        <a:pt x="255" y="1793"/>
                        <a:pt x="1208" y="378"/>
                        <a:pt x="2372" y="378"/>
                      </a:cubicBezTo>
                      <a:lnTo>
                        <a:pt x="5608" y="378"/>
                      </a:lnTo>
                      <a:cubicBezTo>
                        <a:pt x="6472" y="378"/>
                        <a:pt x="7248" y="1152"/>
                        <a:pt x="7569" y="2352"/>
                      </a:cubicBezTo>
                      <a:lnTo>
                        <a:pt x="11947" y="18606"/>
                      </a:lnTo>
                      <a:cubicBezTo>
                        <a:pt x="12313" y="19955"/>
                        <a:pt x="13177" y="20827"/>
                        <a:pt x="14152" y="20827"/>
                      </a:cubicBezTo>
                      <a:lnTo>
                        <a:pt x="20303" y="20827"/>
                      </a:lnTo>
                      <a:cubicBezTo>
                        <a:pt x="20359" y="21271"/>
                        <a:pt x="20625" y="21600"/>
                        <a:pt x="20946" y="21600"/>
                      </a:cubicBezTo>
                      <a:cubicBezTo>
                        <a:pt x="21301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301" y="19675"/>
                        <a:pt x="20946" y="19675"/>
                      </a:cubicBezTo>
                      <a:close/>
                      <a:moveTo>
                        <a:pt x="10783" y="20646"/>
                      </a:moveTo>
                      <a:cubicBezTo>
                        <a:pt x="10783" y="20580"/>
                        <a:pt x="10794" y="20514"/>
                        <a:pt x="10806" y="20448"/>
                      </a:cubicBezTo>
                      <a:cubicBezTo>
                        <a:pt x="10861" y="20218"/>
                        <a:pt x="11005" y="20054"/>
                        <a:pt x="11171" y="20054"/>
                      </a:cubicBezTo>
                      <a:cubicBezTo>
                        <a:pt x="11382" y="20054"/>
                        <a:pt x="11559" y="20317"/>
                        <a:pt x="11559" y="20629"/>
                      </a:cubicBezTo>
                      <a:cubicBezTo>
                        <a:pt x="11559" y="20942"/>
                        <a:pt x="11382" y="21205"/>
                        <a:pt x="11171" y="21205"/>
                      </a:cubicBezTo>
                      <a:cubicBezTo>
                        <a:pt x="11005" y="21205"/>
                        <a:pt x="10861" y="21041"/>
                        <a:pt x="10806" y="20810"/>
                      </a:cubicBezTo>
                      <a:cubicBezTo>
                        <a:pt x="10794" y="20777"/>
                        <a:pt x="10783" y="20712"/>
                        <a:pt x="10783" y="20646"/>
                      </a:cubicBezTo>
                      <a:close/>
                      <a:moveTo>
                        <a:pt x="20946" y="21222"/>
                      </a:moveTo>
                      <a:cubicBezTo>
                        <a:pt x="20780" y="21222"/>
                        <a:pt x="20636" y="21057"/>
                        <a:pt x="20580" y="20827"/>
                      </a:cubicBezTo>
                      <a:cubicBezTo>
                        <a:pt x="20569" y="20761"/>
                        <a:pt x="20558" y="20695"/>
                        <a:pt x="20558" y="20629"/>
                      </a:cubicBezTo>
                      <a:cubicBezTo>
                        <a:pt x="20558" y="20564"/>
                        <a:pt x="20569" y="20498"/>
                        <a:pt x="20580" y="20432"/>
                      </a:cubicBezTo>
                      <a:cubicBezTo>
                        <a:pt x="20636" y="20202"/>
                        <a:pt x="20780" y="20037"/>
                        <a:pt x="20946" y="20037"/>
                      </a:cubicBezTo>
                      <a:cubicBezTo>
                        <a:pt x="21157" y="20037"/>
                        <a:pt x="21334" y="20300"/>
                        <a:pt x="21334" y="20613"/>
                      </a:cubicBezTo>
                      <a:cubicBezTo>
                        <a:pt x="21334" y="20926"/>
                        <a:pt x="21157" y="21222"/>
                        <a:pt x="20946" y="21222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 sz="2250"/>
                </a:p>
              </p:txBody>
            </p:sp>
            <p:sp>
              <p:nvSpPr>
                <p:cNvPr id="13" name="Shape">
                  <a:extLst>
                    <a:ext uri="{FF2B5EF4-FFF2-40B4-BE49-F238E27FC236}">
                      <a16:creationId xmlns:a16="http://schemas.microsoft.com/office/drawing/2014/main" id="{E839996D-59DE-9CED-06E6-B47DC5C97A5E}"/>
                    </a:ext>
                  </a:extLst>
                </p:cNvPr>
                <p:cNvSpPr/>
                <p:nvPr/>
              </p:nvSpPr>
              <p:spPr>
                <a:xfrm>
                  <a:off x="3068707" y="1904667"/>
                  <a:ext cx="4229106" cy="2780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51" y="19675"/>
                      </a:moveTo>
                      <a:cubicBezTo>
                        <a:pt x="20648" y="19675"/>
                        <a:pt x="20389" y="20004"/>
                        <a:pt x="20324" y="20448"/>
                      </a:cubicBezTo>
                      <a:lnTo>
                        <a:pt x="14321" y="20448"/>
                      </a:lnTo>
                      <a:cubicBezTo>
                        <a:pt x="13477" y="20448"/>
                        <a:pt x="12720" y="19675"/>
                        <a:pt x="12406" y="18474"/>
                      </a:cubicBezTo>
                      <a:lnTo>
                        <a:pt x="8134" y="2221"/>
                      </a:lnTo>
                      <a:cubicBezTo>
                        <a:pt x="7777" y="872"/>
                        <a:pt x="6933" y="0"/>
                        <a:pt x="5981" y="0"/>
                      </a:cubicBezTo>
                      <a:lnTo>
                        <a:pt x="2823" y="0"/>
                      </a:lnTo>
                      <a:cubicBezTo>
                        <a:pt x="1547" y="0"/>
                        <a:pt x="508" y="1579"/>
                        <a:pt x="508" y="3520"/>
                      </a:cubicBezTo>
                      <a:lnTo>
                        <a:pt x="508" y="4179"/>
                      </a:lnTo>
                      <a:cubicBezTo>
                        <a:pt x="216" y="4261"/>
                        <a:pt x="0" y="4656"/>
                        <a:pt x="0" y="5133"/>
                      </a:cubicBezTo>
                      <a:cubicBezTo>
                        <a:pt x="0" y="5659"/>
                        <a:pt x="281" y="6103"/>
                        <a:pt x="638" y="6103"/>
                      </a:cubicBezTo>
                      <a:cubicBezTo>
                        <a:pt x="984" y="6103"/>
                        <a:pt x="1276" y="5676"/>
                        <a:pt x="1276" y="5133"/>
                      </a:cubicBezTo>
                      <a:cubicBezTo>
                        <a:pt x="1276" y="4672"/>
                        <a:pt x="1060" y="4277"/>
                        <a:pt x="768" y="4179"/>
                      </a:cubicBezTo>
                      <a:lnTo>
                        <a:pt x="768" y="3520"/>
                      </a:lnTo>
                      <a:cubicBezTo>
                        <a:pt x="768" y="1793"/>
                        <a:pt x="1698" y="378"/>
                        <a:pt x="2834" y="378"/>
                      </a:cubicBezTo>
                      <a:lnTo>
                        <a:pt x="5992" y="378"/>
                      </a:lnTo>
                      <a:cubicBezTo>
                        <a:pt x="6836" y="378"/>
                        <a:pt x="7593" y="1152"/>
                        <a:pt x="7907" y="2352"/>
                      </a:cubicBezTo>
                      <a:lnTo>
                        <a:pt x="12179" y="18606"/>
                      </a:lnTo>
                      <a:cubicBezTo>
                        <a:pt x="12536" y="19955"/>
                        <a:pt x="13380" y="20827"/>
                        <a:pt x="14331" y="20827"/>
                      </a:cubicBezTo>
                      <a:lnTo>
                        <a:pt x="20334" y="20827"/>
                      </a:lnTo>
                      <a:cubicBezTo>
                        <a:pt x="20389" y="21271"/>
                        <a:pt x="20648" y="21600"/>
                        <a:pt x="20962" y="21600"/>
                      </a:cubicBezTo>
                      <a:cubicBezTo>
                        <a:pt x="21308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297" y="19675"/>
                        <a:pt x="20951" y="19675"/>
                      </a:cubicBezTo>
                      <a:close/>
                      <a:moveTo>
                        <a:pt x="638" y="5708"/>
                      </a:moveTo>
                      <a:cubicBezTo>
                        <a:pt x="433" y="5708"/>
                        <a:pt x="260" y="5445"/>
                        <a:pt x="260" y="5133"/>
                      </a:cubicBezTo>
                      <a:cubicBezTo>
                        <a:pt x="260" y="4886"/>
                        <a:pt x="368" y="4672"/>
                        <a:pt x="519" y="4590"/>
                      </a:cubicBezTo>
                      <a:cubicBezTo>
                        <a:pt x="562" y="4573"/>
                        <a:pt x="606" y="4557"/>
                        <a:pt x="649" y="4557"/>
                      </a:cubicBezTo>
                      <a:cubicBezTo>
                        <a:pt x="692" y="4557"/>
                        <a:pt x="736" y="4573"/>
                        <a:pt x="779" y="4590"/>
                      </a:cubicBezTo>
                      <a:cubicBezTo>
                        <a:pt x="930" y="4672"/>
                        <a:pt x="1038" y="4886"/>
                        <a:pt x="1038" y="5133"/>
                      </a:cubicBezTo>
                      <a:cubicBezTo>
                        <a:pt x="1017" y="5445"/>
                        <a:pt x="844" y="5708"/>
                        <a:pt x="638" y="5708"/>
                      </a:cubicBezTo>
                      <a:close/>
                      <a:moveTo>
                        <a:pt x="20594" y="20827"/>
                      </a:moveTo>
                      <a:cubicBezTo>
                        <a:pt x="20583" y="20761"/>
                        <a:pt x="20572" y="20695"/>
                        <a:pt x="20572" y="20629"/>
                      </a:cubicBezTo>
                      <a:cubicBezTo>
                        <a:pt x="20572" y="20564"/>
                        <a:pt x="20583" y="20498"/>
                        <a:pt x="20594" y="20432"/>
                      </a:cubicBezTo>
                      <a:cubicBezTo>
                        <a:pt x="20648" y="20202"/>
                        <a:pt x="20789" y="20037"/>
                        <a:pt x="20951" y="20037"/>
                      </a:cubicBezTo>
                      <a:cubicBezTo>
                        <a:pt x="21157" y="20037"/>
                        <a:pt x="21330" y="20300"/>
                        <a:pt x="21330" y="20613"/>
                      </a:cubicBezTo>
                      <a:cubicBezTo>
                        <a:pt x="21330" y="20926"/>
                        <a:pt x="21157" y="21189"/>
                        <a:pt x="20951" y="21189"/>
                      </a:cubicBezTo>
                      <a:cubicBezTo>
                        <a:pt x="20789" y="21222"/>
                        <a:pt x="20648" y="21057"/>
                        <a:pt x="20594" y="20827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 sz="2250"/>
                </a:p>
              </p:txBody>
            </p:sp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C33CD143-73D6-4D58-8BD4-EFC974F2E145}"/>
                    </a:ext>
                  </a:extLst>
                </p:cNvPr>
                <p:cNvSpPr/>
                <p:nvPr/>
              </p:nvSpPr>
              <p:spPr>
                <a:xfrm>
                  <a:off x="4953484" y="1904667"/>
                  <a:ext cx="4229106" cy="2780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951" y="19675"/>
                      </a:moveTo>
                      <a:cubicBezTo>
                        <a:pt x="20648" y="19675"/>
                        <a:pt x="20389" y="20004"/>
                        <a:pt x="20324" y="20448"/>
                      </a:cubicBezTo>
                      <a:lnTo>
                        <a:pt x="14321" y="20448"/>
                      </a:lnTo>
                      <a:cubicBezTo>
                        <a:pt x="13477" y="20448"/>
                        <a:pt x="12720" y="19675"/>
                        <a:pt x="12406" y="18474"/>
                      </a:cubicBezTo>
                      <a:lnTo>
                        <a:pt x="8134" y="2221"/>
                      </a:lnTo>
                      <a:cubicBezTo>
                        <a:pt x="7777" y="872"/>
                        <a:pt x="6933" y="0"/>
                        <a:pt x="5981" y="0"/>
                      </a:cubicBezTo>
                      <a:lnTo>
                        <a:pt x="2823" y="0"/>
                      </a:lnTo>
                      <a:cubicBezTo>
                        <a:pt x="1547" y="0"/>
                        <a:pt x="508" y="1579"/>
                        <a:pt x="508" y="3520"/>
                      </a:cubicBezTo>
                      <a:lnTo>
                        <a:pt x="508" y="4179"/>
                      </a:lnTo>
                      <a:cubicBezTo>
                        <a:pt x="216" y="4261"/>
                        <a:pt x="0" y="4656"/>
                        <a:pt x="0" y="5133"/>
                      </a:cubicBezTo>
                      <a:cubicBezTo>
                        <a:pt x="0" y="5659"/>
                        <a:pt x="281" y="6103"/>
                        <a:pt x="638" y="6103"/>
                      </a:cubicBezTo>
                      <a:cubicBezTo>
                        <a:pt x="995" y="6103"/>
                        <a:pt x="1276" y="5676"/>
                        <a:pt x="1276" y="5133"/>
                      </a:cubicBezTo>
                      <a:cubicBezTo>
                        <a:pt x="1276" y="4672"/>
                        <a:pt x="1060" y="4277"/>
                        <a:pt x="768" y="4179"/>
                      </a:cubicBezTo>
                      <a:lnTo>
                        <a:pt x="768" y="3520"/>
                      </a:lnTo>
                      <a:cubicBezTo>
                        <a:pt x="768" y="1793"/>
                        <a:pt x="1698" y="378"/>
                        <a:pt x="2834" y="378"/>
                      </a:cubicBezTo>
                      <a:lnTo>
                        <a:pt x="5992" y="378"/>
                      </a:lnTo>
                      <a:cubicBezTo>
                        <a:pt x="6836" y="378"/>
                        <a:pt x="7593" y="1152"/>
                        <a:pt x="7907" y="2352"/>
                      </a:cubicBezTo>
                      <a:lnTo>
                        <a:pt x="12179" y="18606"/>
                      </a:lnTo>
                      <a:cubicBezTo>
                        <a:pt x="12536" y="19955"/>
                        <a:pt x="13380" y="20827"/>
                        <a:pt x="14331" y="20827"/>
                      </a:cubicBezTo>
                      <a:lnTo>
                        <a:pt x="20334" y="20827"/>
                      </a:lnTo>
                      <a:cubicBezTo>
                        <a:pt x="20389" y="21271"/>
                        <a:pt x="20648" y="21600"/>
                        <a:pt x="20962" y="21600"/>
                      </a:cubicBezTo>
                      <a:cubicBezTo>
                        <a:pt x="21308" y="21600"/>
                        <a:pt x="21600" y="21172"/>
                        <a:pt x="21600" y="20629"/>
                      </a:cubicBezTo>
                      <a:cubicBezTo>
                        <a:pt x="21600" y="20087"/>
                        <a:pt x="21308" y="19675"/>
                        <a:pt x="20951" y="19675"/>
                      </a:cubicBezTo>
                      <a:close/>
                      <a:moveTo>
                        <a:pt x="260" y="5133"/>
                      </a:moveTo>
                      <a:cubicBezTo>
                        <a:pt x="260" y="4886"/>
                        <a:pt x="368" y="4672"/>
                        <a:pt x="519" y="4590"/>
                      </a:cubicBezTo>
                      <a:cubicBezTo>
                        <a:pt x="562" y="4573"/>
                        <a:pt x="606" y="4557"/>
                        <a:pt x="649" y="4557"/>
                      </a:cubicBezTo>
                      <a:cubicBezTo>
                        <a:pt x="692" y="4557"/>
                        <a:pt x="736" y="4573"/>
                        <a:pt x="779" y="4590"/>
                      </a:cubicBezTo>
                      <a:cubicBezTo>
                        <a:pt x="930" y="4672"/>
                        <a:pt x="1038" y="4886"/>
                        <a:pt x="1038" y="5133"/>
                      </a:cubicBezTo>
                      <a:cubicBezTo>
                        <a:pt x="1038" y="5445"/>
                        <a:pt x="865" y="5708"/>
                        <a:pt x="660" y="5708"/>
                      </a:cubicBezTo>
                      <a:cubicBezTo>
                        <a:pt x="454" y="5708"/>
                        <a:pt x="260" y="5445"/>
                        <a:pt x="260" y="5133"/>
                      </a:cubicBezTo>
                      <a:close/>
                      <a:moveTo>
                        <a:pt x="20594" y="20827"/>
                      </a:moveTo>
                      <a:cubicBezTo>
                        <a:pt x="20583" y="20761"/>
                        <a:pt x="20572" y="20695"/>
                        <a:pt x="20572" y="20629"/>
                      </a:cubicBezTo>
                      <a:cubicBezTo>
                        <a:pt x="20572" y="20564"/>
                        <a:pt x="20583" y="20498"/>
                        <a:pt x="20594" y="20432"/>
                      </a:cubicBezTo>
                      <a:cubicBezTo>
                        <a:pt x="20648" y="20202"/>
                        <a:pt x="20789" y="20037"/>
                        <a:pt x="20951" y="20037"/>
                      </a:cubicBezTo>
                      <a:cubicBezTo>
                        <a:pt x="21157" y="20037"/>
                        <a:pt x="21330" y="20300"/>
                        <a:pt x="21330" y="20613"/>
                      </a:cubicBezTo>
                      <a:cubicBezTo>
                        <a:pt x="21330" y="20926"/>
                        <a:pt x="21157" y="21189"/>
                        <a:pt x="20951" y="21189"/>
                      </a:cubicBezTo>
                      <a:cubicBezTo>
                        <a:pt x="20789" y="21222"/>
                        <a:pt x="20648" y="21057"/>
                        <a:pt x="20594" y="20827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 sz="225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675B6D-6AD1-CBC5-A183-829F5C10A9CC}"/>
                  </a:ext>
                </a:extLst>
              </p:cNvPr>
              <p:cNvSpPr txBox="1"/>
              <p:nvPr/>
            </p:nvSpPr>
            <p:spPr>
              <a:xfrm>
                <a:off x="3052608" y="6545769"/>
                <a:ext cx="168028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800" b="1" dirty="0">
                    <a:solidFill>
                      <a:schemeClr val="tx1"/>
                    </a:solidFill>
                  </a:rPr>
                  <a:t>A new anode material is introduced into the concrete.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9E3F3B-434C-10FA-8825-500B76BB18D4}"/>
                  </a:ext>
                </a:extLst>
              </p:cNvPr>
              <p:cNvSpPr txBox="1"/>
              <p:nvPr/>
            </p:nvSpPr>
            <p:spPr>
              <a:xfrm>
                <a:off x="4868971" y="6545769"/>
                <a:ext cx="1734147" cy="979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800" b="1" dirty="0">
                    <a:solidFill>
                      <a:schemeClr val="tx1"/>
                    </a:solidFill>
                  </a:rPr>
                  <a:t>With more negative than</a:t>
                </a:r>
              </a:p>
              <a:p>
                <a:pPr lvl="0"/>
                <a:r>
                  <a:rPr lang="en-US" sz="1800" b="1" dirty="0">
                    <a:solidFill>
                      <a:schemeClr val="tx1"/>
                    </a:solidFill>
                  </a:rPr>
                  <a:t> any part of the reinforcement.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CE3FF-FC5B-2F00-EF67-1405BD469B77}"/>
                  </a:ext>
                </a:extLst>
              </p:cNvPr>
              <p:cNvSpPr txBox="1"/>
              <p:nvPr/>
            </p:nvSpPr>
            <p:spPr>
              <a:xfrm>
                <a:off x="6697272" y="6570932"/>
                <a:ext cx="14517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800" b="1" dirty="0">
                    <a:solidFill>
                      <a:schemeClr val="tx1"/>
                    </a:solidFill>
                  </a:rPr>
                  <a:t>It releases its excess electrons. </a:t>
                </a:r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5B5283-3B5F-74A8-AE46-5EF9EBAA071F}"/>
                  </a:ext>
                </a:extLst>
              </p:cNvPr>
              <p:cNvSpPr txBox="1"/>
              <p:nvPr/>
            </p:nvSpPr>
            <p:spPr>
              <a:xfrm>
                <a:off x="8570562" y="6209861"/>
                <a:ext cx="1390615" cy="1883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buFont typeface="Wingdings" panose="05000000000000000000" pitchFamily="2" charset="2"/>
                  <a:buNone/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These electrons are spread &amp; they electrolyze H2O &amp; O2 to make hydroxide ions.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EC25D4-3AF8-7355-C29A-E75DFEFCBAC7}"/>
                </a:ext>
              </a:extLst>
            </p:cNvPr>
            <p:cNvSpPr txBox="1"/>
            <p:nvPr/>
          </p:nvSpPr>
          <p:spPr>
            <a:xfrm>
              <a:off x="10462203" y="5979438"/>
              <a:ext cx="1433463" cy="2109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Font typeface="Wingdings" panose="05000000000000000000" pitchFamily="2" charset="2"/>
                <a:buNone/>
              </a:pPr>
              <a:r>
                <a:rPr lang="en-US" sz="1800" b="1" dirty="0">
                  <a:solidFill>
                    <a:schemeClr val="tx1"/>
                  </a:solidFill>
                </a:rPr>
                <a:t>The anodic reaction on the new anode reverses this process to convert hydroxide ions back into water &amp; O2 .</a:t>
              </a:r>
            </a:p>
          </p:txBody>
        </p:sp>
      </p:grpSp>
      <p:pic>
        <p:nvPicPr>
          <p:cNvPr id="37" name="Picture 36" descr="A blue and black logo&#10;&#10;Description automatically generated">
            <a:extLst>
              <a:ext uri="{FF2B5EF4-FFF2-40B4-BE49-F238E27FC236}">
                <a16:creationId xmlns:a16="http://schemas.microsoft.com/office/drawing/2014/main" id="{776249D6-D443-B65F-F7E5-BB04441667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3" y="30416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9D674-C274-E6C1-AD94-00AAEDC58F3E}"/>
              </a:ext>
            </a:extLst>
          </p:cNvPr>
          <p:cNvSpPr txBox="1"/>
          <p:nvPr/>
        </p:nvSpPr>
        <p:spPr>
          <a:xfrm>
            <a:off x="144693" y="292086"/>
            <a:ext cx="7592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CATHODIC PROTECTION (CONTD)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9637F-2E61-B592-5DD8-E7B63CE9C4E6}"/>
              </a:ext>
            </a:extLst>
          </p:cNvPr>
          <p:cNvGrpSpPr/>
          <p:nvPr/>
        </p:nvGrpSpPr>
        <p:grpSpPr>
          <a:xfrm>
            <a:off x="3780542" y="6271207"/>
            <a:ext cx="11508876" cy="3286421"/>
            <a:chOff x="6580656" y="3293198"/>
            <a:chExt cx="11508876" cy="3286421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475A7D3-7B79-CA8B-ED96-22D09CC3094F}"/>
                </a:ext>
              </a:extLst>
            </p:cNvPr>
            <p:cNvSpPr/>
            <p:nvPr/>
          </p:nvSpPr>
          <p:spPr>
            <a:xfrm>
              <a:off x="6580656" y="3444728"/>
              <a:ext cx="3300120" cy="2157526"/>
            </a:xfrm>
            <a:prstGeom prst="ellipse">
              <a:avLst/>
            </a:prstGeom>
            <a:solidFill>
              <a:srgbClr val="00B0F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Cathodic prevention </a:t>
              </a:r>
            </a:p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from starting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9CD4EA-57D9-E4D1-022C-441ACA0B9C85}"/>
                </a:ext>
              </a:extLst>
            </p:cNvPr>
            <p:cNvGrpSpPr/>
            <p:nvPr/>
          </p:nvGrpSpPr>
          <p:grpSpPr>
            <a:xfrm>
              <a:off x="12157004" y="3293198"/>
              <a:ext cx="5779436" cy="2430707"/>
              <a:chOff x="12211646" y="3526850"/>
              <a:chExt cx="5779436" cy="2430707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75D20ED9-BE9D-417C-CA75-D2684FD8E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76232" y="3608961"/>
                <a:ext cx="2825441" cy="2266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>
                <a:extLst>
                  <a:ext uri="{FF2B5EF4-FFF2-40B4-BE49-F238E27FC236}">
                    <a16:creationId xmlns:a16="http://schemas.microsoft.com/office/drawing/2014/main" id="{863DE2EF-3909-6C9A-B7B4-BD1C4E23E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00868" y="3608961"/>
                <a:ext cx="2762076" cy="2266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4684709-392C-9F3C-5B8D-EE611D0BDAA0}"/>
                  </a:ext>
                </a:extLst>
              </p:cNvPr>
              <p:cNvSpPr/>
              <p:nvPr/>
            </p:nvSpPr>
            <p:spPr>
              <a:xfrm>
                <a:off x="12211646" y="3526850"/>
                <a:ext cx="5779436" cy="2430707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7D9144-647B-B90B-A844-0D621F5DD54C}"/>
                </a:ext>
              </a:extLst>
            </p:cNvPr>
            <p:cNvSpPr txBox="1"/>
            <p:nvPr/>
          </p:nvSpPr>
          <p:spPr>
            <a:xfrm>
              <a:off x="12528801" y="5871733"/>
              <a:ext cx="556073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kern="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/>
                </a:rPr>
                <a:t>Ti/MMO ribbon  mesh mounted on the reinforcement using non-metallic spacers </a:t>
              </a:r>
              <a:endParaRPr lang="en-US" sz="2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4A1CFE-9505-90F4-6FEB-416E3C048A94}"/>
              </a:ext>
            </a:extLst>
          </p:cNvPr>
          <p:cNvCxnSpPr>
            <a:cxnSpLocks/>
          </p:cNvCxnSpPr>
          <p:nvPr/>
        </p:nvCxnSpPr>
        <p:spPr>
          <a:xfrm>
            <a:off x="7145248" y="7409187"/>
            <a:ext cx="2211642" cy="0"/>
          </a:xfrm>
          <a:prstGeom prst="straightConnector1">
            <a:avLst/>
          </a:prstGeom>
          <a:ln w="7620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7A160E-69D8-50E3-AA02-50FEA839169A}"/>
              </a:ext>
            </a:extLst>
          </p:cNvPr>
          <p:cNvGrpSpPr/>
          <p:nvPr/>
        </p:nvGrpSpPr>
        <p:grpSpPr>
          <a:xfrm>
            <a:off x="98975" y="1645906"/>
            <a:ext cx="18090049" cy="4310045"/>
            <a:chOff x="214516" y="5793721"/>
            <a:chExt cx="18090049" cy="43100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22C577-095F-AD2D-CAE0-096129988C63}"/>
                </a:ext>
              </a:extLst>
            </p:cNvPr>
            <p:cNvSpPr>
              <a:spLocks/>
            </p:cNvSpPr>
            <p:nvPr/>
          </p:nvSpPr>
          <p:spPr>
            <a:xfrm>
              <a:off x="3682398" y="8348524"/>
              <a:ext cx="8196276" cy="590661"/>
            </a:xfrm>
            <a:prstGeom prst="rect">
              <a:avLst/>
            </a:prstGeom>
            <a:noFill/>
            <a:ln w="28575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932764"/>
              <a:r>
                <a:rPr lang="en-GB" sz="2400" b="1" kern="0" dirty="0">
                  <a:solidFill>
                    <a:srgbClr val="12A1B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ＭＳ Ｐゴシック"/>
                </a:rPr>
                <a:t>Applying anode mesh and encapsulating as exterior overlay</a:t>
              </a:r>
              <a:endParaRPr lang="en-US" sz="2400" b="1" kern="0" dirty="0">
                <a:solidFill>
                  <a:srgbClr val="12A1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/>
              </a:endParaRPr>
            </a:p>
            <a:p>
              <a:pPr algn="ctr" defTabSz="932764"/>
              <a:endParaRPr lang="en-US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245A8C-DC0E-841C-7102-BC0BCB3A8AB6}"/>
                </a:ext>
              </a:extLst>
            </p:cNvPr>
            <p:cNvGrpSpPr/>
            <p:nvPr/>
          </p:nvGrpSpPr>
          <p:grpSpPr>
            <a:xfrm>
              <a:off x="214516" y="5793721"/>
              <a:ext cx="18090049" cy="4310045"/>
              <a:chOff x="214516" y="5793721"/>
              <a:chExt cx="18090049" cy="431004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27D7CD5-1A05-6829-5326-232E00D9630D}"/>
                  </a:ext>
                </a:extLst>
              </p:cNvPr>
              <p:cNvGrpSpPr/>
              <p:nvPr/>
            </p:nvGrpSpPr>
            <p:grpSpPr>
              <a:xfrm>
                <a:off x="214516" y="5793721"/>
                <a:ext cx="18090049" cy="4310045"/>
                <a:chOff x="214516" y="5793721"/>
                <a:chExt cx="18090049" cy="4310045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85B152F-7639-D0F2-4767-EB7A16B8B435}"/>
                    </a:ext>
                  </a:extLst>
                </p:cNvPr>
                <p:cNvSpPr/>
                <p:nvPr/>
              </p:nvSpPr>
              <p:spPr>
                <a:xfrm>
                  <a:off x="214516" y="5965769"/>
                  <a:ext cx="3294933" cy="2400977"/>
                </a:xfrm>
                <a:prstGeom prst="ellipse">
                  <a:avLst/>
                </a:prstGeom>
                <a:solidFill>
                  <a:srgbClr val="03B9BD"/>
                </a:solidFill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GB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Repair of Existing deteriorated concrete</a:t>
                  </a:r>
                  <a:endPara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F18AD365-2AA4-75B3-0119-81A7630CADB9}"/>
                    </a:ext>
                  </a:extLst>
                </p:cNvPr>
                <p:cNvGrpSpPr/>
                <p:nvPr/>
              </p:nvGrpSpPr>
              <p:grpSpPr>
                <a:xfrm>
                  <a:off x="3800610" y="5793721"/>
                  <a:ext cx="8196276" cy="2516826"/>
                  <a:chOff x="3690924" y="5982484"/>
                  <a:chExt cx="8196276" cy="2516826"/>
                </a:xfrm>
              </p:grpSpPr>
              <p:pic>
                <p:nvPicPr>
                  <p:cNvPr id="1027" name="Picture 3">
                    <a:extLst>
                      <a:ext uri="{FF2B5EF4-FFF2-40B4-BE49-F238E27FC236}">
                        <a16:creationId xmlns:a16="http://schemas.microsoft.com/office/drawing/2014/main" id="{EACADE97-654B-132F-579C-6687E461B0D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21721" y="6056614"/>
                    <a:ext cx="4030800" cy="2318499"/>
                  </a:xfrm>
                  <a:prstGeom prst="rect">
                    <a:avLst/>
                  </a:prstGeom>
                  <a:ln w="38100">
                    <a:noFill/>
                    <a:prstDash val="sysDash"/>
                    <a:miter lim="800000"/>
                    <a:headEnd/>
                    <a:tailEnd/>
                  </a:ln>
                  <a:effectLst>
                    <a:outerShdw blurRad="57150" dist="50800" dir="2700000" algn="tl" rotWithShape="0">
                      <a:srgbClr val="000000">
                        <a:alpha val="4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9BC1954-DE98-BEBE-C085-68609F12FC6D}"/>
                      </a:ext>
                    </a:extLst>
                  </p:cNvPr>
                  <p:cNvSpPr/>
                  <p:nvPr/>
                </p:nvSpPr>
                <p:spPr>
                  <a:xfrm>
                    <a:off x="3690924" y="5982484"/>
                    <a:ext cx="8196276" cy="2516826"/>
                  </a:xfrm>
                  <a:prstGeom prst="rect">
                    <a:avLst/>
                  </a:prstGeom>
                  <a:noFill/>
                  <a:ln w="76200">
                    <a:solidFill>
                      <a:srgbClr val="03B9BD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n w="22225">
                        <a:solidFill>
                          <a:schemeClr val="tx1"/>
                        </a:solidFill>
                        <a:prstDash val="solid"/>
                      </a:ln>
                      <a:noFill/>
                    </a:endParaRPr>
                  </a:p>
                </p:txBody>
              </p:sp>
              <p:pic>
                <p:nvPicPr>
                  <p:cNvPr id="35" name="Picture 4">
                    <a:extLst>
                      <a:ext uri="{FF2B5EF4-FFF2-40B4-BE49-F238E27FC236}">
                        <a16:creationId xmlns:a16="http://schemas.microsoft.com/office/drawing/2014/main" id="{24DED666-2B54-6F72-EB43-A9A11C88A9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56124" y="6071980"/>
                    <a:ext cx="3913383" cy="2318499"/>
                  </a:xfrm>
                  <a:prstGeom prst="rect">
                    <a:avLst/>
                  </a:prstGeom>
                  <a:ln w="38100">
                    <a:noFill/>
                    <a:prstDash val="sysDash"/>
                    <a:miter lim="800000"/>
                    <a:headEnd/>
                    <a:tailEnd/>
                  </a:ln>
                  <a:effectLst>
                    <a:outerShdw blurRad="57150" dist="50800" dir="2700000" algn="tl" rotWithShape="0">
                      <a:srgbClr val="000000">
                        <a:alpha val="4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57E5FEF-DA82-9E7A-0333-C6C30DC3D967}"/>
                    </a:ext>
                  </a:extLst>
                </p:cNvPr>
                <p:cNvSpPr txBox="1"/>
                <p:nvPr/>
              </p:nvSpPr>
              <p:spPr>
                <a:xfrm>
                  <a:off x="16440841" y="8123577"/>
                  <a:ext cx="1863724" cy="16312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932764"/>
                  <a:r>
                    <a:rPr lang="en-GB" sz="2000" b="1" kern="0" dirty="0">
                      <a:solidFill>
                        <a:srgbClr val="12A1B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ＭＳ Ｐゴシック"/>
                    </a:rPr>
                    <a:t>Cutting saw slots into the concrete &amp; grouting in a ribbon mesh</a:t>
                  </a:r>
                  <a:endParaRPr lang="en-US" sz="2000" b="1" kern="0" dirty="0">
                    <a:solidFill>
                      <a:srgbClr val="12A1B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ＭＳ Ｐゴシック"/>
                  </a:endParaRP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81A3CDE-58B9-DC6C-B185-D03DBC6053C6}"/>
                    </a:ext>
                  </a:extLst>
                </p:cNvPr>
                <p:cNvGrpSpPr/>
                <p:nvPr/>
              </p:nvGrpSpPr>
              <p:grpSpPr>
                <a:xfrm>
                  <a:off x="12288047" y="7409187"/>
                  <a:ext cx="4271006" cy="2694579"/>
                  <a:chOff x="12209850" y="5921648"/>
                  <a:chExt cx="3766260" cy="2430707"/>
                </a:xfrm>
              </p:grpSpPr>
              <p:pic>
                <p:nvPicPr>
                  <p:cNvPr id="1029" name="Picture 5">
                    <a:extLst>
                      <a:ext uri="{FF2B5EF4-FFF2-40B4-BE49-F238E27FC236}">
                        <a16:creationId xmlns:a16="http://schemas.microsoft.com/office/drawing/2014/main" id="{241BED6D-C3ED-03AA-AEE0-60C2642A7E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272597" y="6047812"/>
                    <a:ext cx="3640764" cy="2178378"/>
                  </a:xfrm>
                  <a:prstGeom prst="rect">
                    <a:avLst/>
                  </a:prstGeom>
                  <a:ln w="38100">
                    <a:noFill/>
                    <a:miter lim="800000"/>
                    <a:headEnd/>
                    <a:tailEnd/>
                  </a:ln>
                  <a:effectLst>
                    <a:outerShdw blurRad="57150" dist="50800" dir="2700000" algn="tl" rotWithShape="0">
                      <a:srgbClr val="000000">
                        <a:alpha val="4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CC3EB61D-EDF6-84C1-3F30-7346E5C63A2B}"/>
                      </a:ext>
                    </a:extLst>
                  </p:cNvPr>
                  <p:cNvSpPr/>
                  <p:nvPr/>
                </p:nvSpPr>
                <p:spPr>
                  <a:xfrm>
                    <a:off x="12209850" y="5921648"/>
                    <a:ext cx="3766260" cy="2430707"/>
                  </a:xfrm>
                  <a:prstGeom prst="rect">
                    <a:avLst/>
                  </a:prstGeom>
                  <a:noFill/>
                  <a:ln w="76200">
                    <a:solidFill>
                      <a:srgbClr val="03B9BD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 w="57150"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</p:grp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8871DAA-7ADF-F1CE-9139-143D3E79D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1836" y="7162907"/>
                <a:ext cx="343974" cy="3350"/>
              </a:xfrm>
              <a:prstGeom prst="straightConnector1">
                <a:avLst/>
              </a:prstGeom>
              <a:ln w="76200">
                <a:solidFill>
                  <a:srgbClr val="12A1BE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8E4A33E3-1378-3F2E-4333-CD0993DBD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7400" y="8400043"/>
                <a:ext cx="10151783" cy="1190194"/>
              </a:xfrm>
              <a:prstGeom prst="bentConnector3">
                <a:avLst>
                  <a:gd name="adj1" fmla="val 3"/>
                </a:avLst>
              </a:prstGeom>
              <a:ln w="762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7C8EFF24-D703-5DE1-D617-2711F7EDC6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3" y="30416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152400" y="235382"/>
            <a:ext cx="10925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TECHNIQUES FOR MONITORING REBAR CORROSION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C3CB2-C408-7A12-85C3-BC25C063E8BF}"/>
              </a:ext>
            </a:extLst>
          </p:cNvPr>
          <p:cNvSpPr txBox="1"/>
          <p:nvPr/>
        </p:nvSpPr>
        <p:spPr>
          <a:xfrm>
            <a:off x="10744200" y="8194409"/>
            <a:ext cx="7010400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Sensors and monitoring systems :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These systems can include wireless sensors, data loggers, and cloud-based platforms, allowing for remote monitoring and analysis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. </a:t>
            </a:r>
          </a:p>
        </p:txBody>
      </p:sp>
      <p:graphicFrame>
        <p:nvGraphicFramePr>
          <p:cNvPr id="9" name="TextBox 2069">
            <a:extLst>
              <a:ext uri="{FF2B5EF4-FFF2-40B4-BE49-F238E27FC236}">
                <a16:creationId xmlns:a16="http://schemas.microsoft.com/office/drawing/2014/main" id="{CA8B1935-C99D-C491-B07D-58178BF3E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153197"/>
              </p:ext>
            </p:extLst>
          </p:nvPr>
        </p:nvGraphicFramePr>
        <p:xfrm>
          <a:off x="1905000" y="1257300"/>
          <a:ext cx="8367070" cy="7031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5E01E17-A44E-E888-822B-CC467F5632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91796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43F3-7336-CCB7-0C06-570D2C51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7" y="412016"/>
            <a:ext cx="6748030" cy="636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fontAlgn="auto"/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 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95E4764-8DD5-EEAF-6D0E-E92FDBB1251C}"/>
              </a:ext>
            </a:extLst>
          </p:cNvPr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E26EB72-4C9B-2387-A1AB-48E6615B7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74625"/>
              </p:ext>
            </p:extLst>
          </p:nvPr>
        </p:nvGraphicFramePr>
        <p:xfrm>
          <a:off x="2743200" y="2095500"/>
          <a:ext cx="12176373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6C3A267-5806-E3C1-FD1E-6A93C84D0D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91796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805573" y="5872081"/>
            <a:ext cx="667685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>
                <a:solidFill>
                  <a:srgbClr val="E28126"/>
                </a:solidFill>
                <a:latin typeface="Codec Pro ExtraBold"/>
              </a:rPr>
              <a:t>Reach out.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38733" y="7866608"/>
            <a:ext cx="3743694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s.palliyali@tansee.com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0133599578</a:t>
            </a: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1D2422-7BDD-733E-8BA1-3A3A8688E7DA}"/>
              </a:ext>
            </a:extLst>
          </p:cNvPr>
          <p:cNvGrpSpPr/>
          <p:nvPr/>
        </p:nvGrpSpPr>
        <p:grpSpPr>
          <a:xfrm>
            <a:off x="14020800" y="951657"/>
            <a:ext cx="3733800" cy="942914"/>
            <a:chOff x="7081838" y="400050"/>
            <a:chExt cx="1774825" cy="219075"/>
          </a:xfrm>
          <a:solidFill>
            <a:srgbClr val="30459D"/>
          </a:soli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A688567-4721-3301-306F-2A0B6E4DD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50850"/>
              <a:ext cx="149225" cy="1651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8"/>
                </a:cxn>
                <a:cxn ang="0">
                  <a:pos x="34" y="18"/>
                </a:cxn>
                <a:cxn ang="0">
                  <a:pos x="16" y="104"/>
                </a:cxn>
                <a:cxn ang="0">
                  <a:pos x="38" y="104"/>
                </a:cxn>
                <a:cxn ang="0">
                  <a:pos x="56" y="18"/>
                </a:cxn>
                <a:cxn ang="0">
                  <a:pos x="90" y="18"/>
                </a:cxn>
                <a:cxn ang="0">
                  <a:pos x="94" y="0"/>
                </a:cxn>
                <a:cxn ang="0">
                  <a:pos x="4" y="0"/>
                </a:cxn>
              </a:cxnLst>
              <a:rect l="0" t="0" r="r" b="b"/>
              <a:pathLst>
                <a:path w="94" h="104">
                  <a:moveTo>
                    <a:pt x="4" y="0"/>
                  </a:moveTo>
                  <a:lnTo>
                    <a:pt x="0" y="18"/>
                  </a:lnTo>
                  <a:lnTo>
                    <a:pt x="34" y="18"/>
                  </a:lnTo>
                  <a:lnTo>
                    <a:pt x="16" y="104"/>
                  </a:lnTo>
                  <a:lnTo>
                    <a:pt x="38" y="104"/>
                  </a:lnTo>
                  <a:lnTo>
                    <a:pt x="56" y="18"/>
                  </a:lnTo>
                  <a:lnTo>
                    <a:pt x="90" y="18"/>
                  </a:lnTo>
                  <a:lnTo>
                    <a:pt x="9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F87DE8C1-3C00-FC3B-3B8E-5061609E1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3438" y="450850"/>
              <a:ext cx="177800" cy="168275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80" y="62"/>
                </a:cxn>
                <a:cxn ang="0">
                  <a:pos x="48" y="62"/>
                </a:cxn>
                <a:cxn ang="0">
                  <a:pos x="74" y="20"/>
                </a:cxn>
                <a:cxn ang="0">
                  <a:pos x="66" y="0"/>
                </a:cxn>
                <a:cxn ang="0">
                  <a:pos x="0" y="106"/>
                </a:cxn>
                <a:cxn ang="0">
                  <a:pos x="22" y="106"/>
                </a:cxn>
                <a:cxn ang="0">
                  <a:pos x="38" y="80"/>
                </a:cxn>
                <a:cxn ang="0">
                  <a:pos x="84" y="80"/>
                </a:cxn>
                <a:cxn ang="0">
                  <a:pos x="88" y="106"/>
                </a:cxn>
                <a:cxn ang="0">
                  <a:pos x="112" y="106"/>
                </a:cxn>
                <a:cxn ang="0">
                  <a:pos x="90" y="0"/>
                </a:cxn>
                <a:cxn ang="0">
                  <a:pos x="66" y="0"/>
                </a:cxn>
              </a:cxnLst>
              <a:rect l="0" t="0" r="r" b="b"/>
              <a:pathLst>
                <a:path w="112" h="106">
                  <a:moveTo>
                    <a:pt x="74" y="20"/>
                  </a:moveTo>
                  <a:lnTo>
                    <a:pt x="80" y="62"/>
                  </a:lnTo>
                  <a:lnTo>
                    <a:pt x="48" y="62"/>
                  </a:lnTo>
                  <a:lnTo>
                    <a:pt x="74" y="20"/>
                  </a:lnTo>
                  <a:close/>
                  <a:moveTo>
                    <a:pt x="66" y="0"/>
                  </a:moveTo>
                  <a:lnTo>
                    <a:pt x="0" y="106"/>
                  </a:lnTo>
                  <a:lnTo>
                    <a:pt x="22" y="106"/>
                  </a:lnTo>
                  <a:lnTo>
                    <a:pt x="38" y="80"/>
                  </a:lnTo>
                  <a:lnTo>
                    <a:pt x="84" y="80"/>
                  </a:lnTo>
                  <a:lnTo>
                    <a:pt x="88" y="106"/>
                  </a:lnTo>
                  <a:lnTo>
                    <a:pt x="112" y="106"/>
                  </a:lnTo>
                  <a:lnTo>
                    <a:pt x="90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AA5050A-108C-818E-CF29-212E96B65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113" y="450850"/>
              <a:ext cx="168275" cy="168275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1" y="9"/>
                </a:cxn>
                <a:cxn ang="0">
                  <a:pos x="23" y="9"/>
                </a:cxn>
                <a:cxn ang="0">
                  <a:pos x="13" y="16"/>
                </a:cxn>
                <a:cxn ang="0">
                  <a:pos x="12" y="18"/>
                </a:cxn>
                <a:cxn ang="0">
                  <a:pos x="14" y="21"/>
                </a:cxn>
                <a:cxn ang="0">
                  <a:pos x="19" y="22"/>
                </a:cxn>
                <a:cxn ang="0">
                  <a:pos x="33" y="22"/>
                </a:cxn>
                <a:cxn ang="0">
                  <a:pos x="43" y="24"/>
                </a:cxn>
                <a:cxn ang="0">
                  <a:pos x="47" y="32"/>
                </a:cxn>
                <a:cxn ang="0">
                  <a:pos x="47" y="37"/>
                </a:cxn>
                <a:cxn ang="0">
                  <a:pos x="42" y="47"/>
                </a:cxn>
                <a:cxn ang="0">
                  <a:pos x="25" y="53"/>
                </a:cxn>
                <a:cxn ang="0">
                  <a:pos x="2" y="53"/>
                </a:cxn>
                <a:cxn ang="0">
                  <a:pos x="0" y="43"/>
                </a:cxn>
                <a:cxn ang="0">
                  <a:pos x="25" y="43"/>
                </a:cxn>
                <a:cxn ang="0">
                  <a:pos x="32" y="42"/>
                </a:cxn>
                <a:cxn ang="0">
                  <a:pos x="35" y="37"/>
                </a:cxn>
                <a:cxn ang="0">
                  <a:pos x="36" y="35"/>
                </a:cxn>
                <a:cxn ang="0">
                  <a:pos x="29" y="31"/>
                </a:cxn>
                <a:cxn ang="0">
                  <a:pos x="16" y="31"/>
                </a:cxn>
                <a:cxn ang="0">
                  <a:pos x="5" y="29"/>
                </a:cxn>
                <a:cxn ang="0">
                  <a:pos x="1" y="20"/>
                </a:cxn>
                <a:cxn ang="0">
                  <a:pos x="1" y="18"/>
                </a:cxn>
                <a:cxn ang="0">
                  <a:pos x="1" y="16"/>
                </a:cxn>
                <a:cxn ang="0">
                  <a:pos x="8" y="4"/>
                </a:cxn>
                <a:cxn ang="0">
                  <a:pos x="23" y="0"/>
                </a:cxn>
                <a:cxn ang="0">
                  <a:pos x="53" y="0"/>
                </a:cxn>
              </a:cxnLst>
              <a:rect l="0" t="0" r="r" b="b"/>
              <a:pathLst>
                <a:path w="53" h="53">
                  <a:moveTo>
                    <a:pt x="53" y="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7" y="9"/>
                    <a:pt x="14" y="12"/>
                    <a:pt x="13" y="16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2" y="19"/>
                    <a:pt x="13" y="20"/>
                    <a:pt x="14" y="21"/>
                  </a:cubicBezTo>
                  <a:cubicBezTo>
                    <a:pt x="15" y="22"/>
                    <a:pt x="17" y="22"/>
                    <a:pt x="19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8" y="22"/>
                    <a:pt x="41" y="23"/>
                    <a:pt x="43" y="24"/>
                  </a:cubicBezTo>
                  <a:cubicBezTo>
                    <a:pt x="46" y="25"/>
                    <a:pt x="47" y="28"/>
                    <a:pt x="47" y="32"/>
                  </a:cubicBezTo>
                  <a:cubicBezTo>
                    <a:pt x="47" y="33"/>
                    <a:pt x="47" y="35"/>
                    <a:pt x="47" y="37"/>
                  </a:cubicBezTo>
                  <a:cubicBezTo>
                    <a:pt x="46" y="42"/>
                    <a:pt x="44" y="45"/>
                    <a:pt x="42" y="47"/>
                  </a:cubicBezTo>
                  <a:cubicBezTo>
                    <a:pt x="38" y="51"/>
                    <a:pt x="32" y="53"/>
                    <a:pt x="25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8" y="43"/>
                    <a:pt x="30" y="43"/>
                    <a:pt x="32" y="42"/>
                  </a:cubicBezTo>
                  <a:cubicBezTo>
                    <a:pt x="34" y="41"/>
                    <a:pt x="35" y="40"/>
                    <a:pt x="35" y="37"/>
                  </a:cubicBezTo>
                  <a:cubicBezTo>
                    <a:pt x="35" y="37"/>
                    <a:pt x="36" y="36"/>
                    <a:pt x="36" y="35"/>
                  </a:cubicBezTo>
                  <a:cubicBezTo>
                    <a:pt x="36" y="33"/>
                    <a:pt x="33" y="31"/>
                    <a:pt x="29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1" y="31"/>
                    <a:pt x="7" y="30"/>
                    <a:pt x="5" y="29"/>
                  </a:cubicBezTo>
                  <a:cubicBezTo>
                    <a:pt x="2" y="27"/>
                    <a:pt x="1" y="24"/>
                    <a:pt x="1" y="20"/>
                  </a:cubicBezTo>
                  <a:cubicBezTo>
                    <a:pt x="1" y="20"/>
                    <a:pt x="1" y="19"/>
                    <a:pt x="1" y="18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3" y="10"/>
                    <a:pt x="5" y="6"/>
                    <a:pt x="8" y="4"/>
                  </a:cubicBezTo>
                  <a:cubicBezTo>
                    <a:pt x="12" y="1"/>
                    <a:pt x="17" y="0"/>
                    <a:pt x="23" y="0"/>
                  </a:cubicBezTo>
                  <a:lnTo>
                    <a:pt x="5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992EE751-ACC9-95BF-4720-6EEEF8F32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450850"/>
              <a:ext cx="184150" cy="168275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92" y="106"/>
                </a:cxn>
                <a:cxn ang="0">
                  <a:pos x="68" y="106"/>
                </a:cxn>
                <a:cxn ang="0">
                  <a:pos x="40" y="26"/>
                </a:cxn>
                <a:cxn ang="0">
                  <a:pos x="22" y="106"/>
                </a:cxn>
                <a:cxn ang="0">
                  <a:pos x="0" y="106"/>
                </a:cxn>
                <a:cxn ang="0">
                  <a:pos x="24" y="0"/>
                </a:cxn>
                <a:cxn ang="0">
                  <a:pos x="52" y="0"/>
                </a:cxn>
                <a:cxn ang="0">
                  <a:pos x="78" y="76"/>
                </a:cxn>
                <a:cxn ang="0">
                  <a:pos x="94" y="0"/>
                </a:cxn>
                <a:cxn ang="0">
                  <a:pos x="116" y="0"/>
                </a:cxn>
              </a:cxnLst>
              <a:rect l="0" t="0" r="r" b="b"/>
              <a:pathLst>
                <a:path w="116" h="106">
                  <a:moveTo>
                    <a:pt x="116" y="0"/>
                  </a:moveTo>
                  <a:lnTo>
                    <a:pt x="92" y="106"/>
                  </a:lnTo>
                  <a:lnTo>
                    <a:pt x="68" y="106"/>
                  </a:lnTo>
                  <a:lnTo>
                    <a:pt x="40" y="26"/>
                  </a:lnTo>
                  <a:lnTo>
                    <a:pt x="22" y="106"/>
                  </a:lnTo>
                  <a:lnTo>
                    <a:pt x="0" y="106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78" y="76"/>
                  </a:lnTo>
                  <a:lnTo>
                    <a:pt x="94" y="0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FAA8392C-8AB7-D355-EA68-43393D753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450850"/>
              <a:ext cx="155575" cy="168275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8" y="14"/>
                </a:cxn>
                <a:cxn ang="0">
                  <a:pos x="29" y="9"/>
                </a:cxn>
                <a:cxn ang="0">
                  <a:pos x="47" y="9"/>
                </a:cxn>
                <a:cxn ang="0">
                  <a:pos x="49" y="0"/>
                </a:cxn>
                <a:cxn ang="0">
                  <a:pos x="31" y="0"/>
                </a:cxn>
                <a:cxn ang="0">
                  <a:pos x="10" y="8"/>
                </a:cxn>
                <a:cxn ang="0">
                  <a:pos x="1" y="27"/>
                </a:cxn>
                <a:cxn ang="0">
                  <a:pos x="0" y="35"/>
                </a:cxn>
                <a:cxn ang="0">
                  <a:pos x="5" y="49"/>
                </a:cxn>
                <a:cxn ang="0">
                  <a:pos x="20" y="53"/>
                </a:cxn>
                <a:cxn ang="0">
                  <a:pos x="38" y="53"/>
                </a:cxn>
                <a:cxn ang="0">
                  <a:pos x="40" y="44"/>
                </a:cxn>
                <a:cxn ang="0">
                  <a:pos x="22" y="44"/>
                </a:cxn>
                <a:cxn ang="0">
                  <a:pos x="13" y="41"/>
                </a:cxn>
                <a:cxn ang="0">
                  <a:pos x="11" y="35"/>
                </a:cxn>
                <a:cxn ang="0">
                  <a:pos x="12" y="30"/>
                </a:cxn>
                <a:cxn ang="0">
                  <a:pos x="12" y="30"/>
                </a:cxn>
                <a:cxn ang="0">
                  <a:pos x="37" y="30"/>
                </a:cxn>
                <a:cxn ang="0">
                  <a:pos x="38" y="22"/>
                </a:cxn>
                <a:cxn ang="0">
                  <a:pos x="14" y="22"/>
                </a:cxn>
              </a:cxnLst>
              <a:rect l="0" t="0" r="r" b="b"/>
              <a:pathLst>
                <a:path w="49" h="53">
                  <a:moveTo>
                    <a:pt x="14" y="22"/>
                  </a:moveTo>
                  <a:cubicBezTo>
                    <a:pt x="15" y="19"/>
                    <a:pt x="16" y="16"/>
                    <a:pt x="18" y="14"/>
                  </a:cubicBezTo>
                  <a:cubicBezTo>
                    <a:pt x="20" y="11"/>
                    <a:pt x="24" y="9"/>
                    <a:pt x="29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15" y="3"/>
                    <a:pt x="10" y="8"/>
                  </a:cubicBezTo>
                  <a:cubicBezTo>
                    <a:pt x="5" y="12"/>
                    <a:pt x="2" y="19"/>
                    <a:pt x="1" y="27"/>
                  </a:cubicBezTo>
                  <a:cubicBezTo>
                    <a:pt x="0" y="30"/>
                    <a:pt x="0" y="33"/>
                    <a:pt x="0" y="35"/>
                  </a:cubicBezTo>
                  <a:cubicBezTo>
                    <a:pt x="0" y="41"/>
                    <a:pt x="1" y="46"/>
                    <a:pt x="5" y="49"/>
                  </a:cubicBezTo>
                  <a:cubicBezTo>
                    <a:pt x="8" y="51"/>
                    <a:pt x="13" y="53"/>
                    <a:pt x="20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8" y="44"/>
                    <a:pt x="15" y="43"/>
                    <a:pt x="13" y="41"/>
                  </a:cubicBezTo>
                  <a:cubicBezTo>
                    <a:pt x="12" y="39"/>
                    <a:pt x="11" y="37"/>
                    <a:pt x="11" y="35"/>
                  </a:cubicBezTo>
                  <a:cubicBezTo>
                    <a:pt x="11" y="33"/>
                    <a:pt x="11" y="32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1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9BF45FC3-E688-E773-7792-4D2A42AA8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38" y="520700"/>
              <a:ext cx="130175" cy="9842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2" y="13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37" y="8"/>
                </a:cxn>
                <a:cxn ang="0">
                  <a:pos x="39" y="0"/>
                </a:cxn>
                <a:cxn ang="0">
                  <a:pos x="3" y="0"/>
                </a:cxn>
                <a:cxn ang="0">
                  <a:pos x="1" y="5"/>
                </a:cxn>
                <a:cxn ang="0">
                  <a:pos x="0" y="13"/>
                </a:cxn>
                <a:cxn ang="0">
                  <a:pos x="6" y="27"/>
                </a:cxn>
                <a:cxn ang="0">
                  <a:pos x="20" y="31"/>
                </a:cxn>
                <a:cxn ang="0">
                  <a:pos x="39" y="31"/>
                </a:cxn>
                <a:cxn ang="0">
                  <a:pos x="41" y="22"/>
                </a:cxn>
                <a:cxn ang="0">
                  <a:pos x="22" y="22"/>
                </a:cxn>
                <a:cxn ang="0">
                  <a:pos x="14" y="19"/>
                </a:cxn>
              </a:cxnLst>
              <a:rect l="0" t="0" r="r" b="b"/>
              <a:pathLst>
                <a:path w="41" h="31">
                  <a:moveTo>
                    <a:pt x="14" y="19"/>
                  </a:moveTo>
                  <a:cubicBezTo>
                    <a:pt x="12" y="17"/>
                    <a:pt x="12" y="15"/>
                    <a:pt x="12" y="13"/>
                  </a:cubicBezTo>
                  <a:cubicBezTo>
                    <a:pt x="12" y="11"/>
                    <a:pt x="12" y="10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1" y="5"/>
                  </a:cubicBezTo>
                  <a:cubicBezTo>
                    <a:pt x="0" y="8"/>
                    <a:pt x="0" y="11"/>
                    <a:pt x="0" y="13"/>
                  </a:cubicBezTo>
                  <a:cubicBezTo>
                    <a:pt x="0" y="19"/>
                    <a:pt x="2" y="24"/>
                    <a:pt x="6" y="27"/>
                  </a:cubicBezTo>
                  <a:cubicBezTo>
                    <a:pt x="9" y="29"/>
                    <a:pt x="14" y="31"/>
                    <a:pt x="2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8" y="22"/>
                    <a:pt x="16" y="21"/>
                    <a:pt x="14" y="1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A1060315-55B0-4390-0D7F-FD49EFBB9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450850"/>
              <a:ext cx="146050" cy="5715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6" y="8"/>
                </a:cxn>
                <a:cxn ang="0">
                  <a:pos x="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6" y="9"/>
                </a:cxn>
                <a:cxn ang="0">
                  <a:pos x="44" y="9"/>
                </a:cxn>
                <a:cxn ang="0">
                  <a:pos x="46" y="0"/>
                </a:cxn>
                <a:cxn ang="0">
                  <a:pos x="28" y="0"/>
                </a:cxn>
              </a:cxnLst>
              <a:rect l="0" t="0" r="r" b="b"/>
              <a:pathLst>
                <a:path w="46" h="18">
                  <a:moveTo>
                    <a:pt x="28" y="0"/>
                  </a:moveTo>
                  <a:cubicBezTo>
                    <a:pt x="19" y="0"/>
                    <a:pt x="12" y="3"/>
                    <a:pt x="6" y="8"/>
                  </a:cubicBezTo>
                  <a:cubicBezTo>
                    <a:pt x="4" y="11"/>
                    <a:pt x="1" y="14"/>
                    <a:pt x="0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3" y="15"/>
                    <a:pt x="14" y="14"/>
                  </a:cubicBezTo>
                  <a:cubicBezTo>
                    <a:pt x="17" y="11"/>
                    <a:pt x="21" y="9"/>
                    <a:pt x="26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EB0B7B72-E576-D6E7-7156-C8D38FC53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163" y="400050"/>
              <a:ext cx="63500" cy="14605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92"/>
                </a:cxn>
                <a:cxn ang="0">
                  <a:pos x="20" y="92"/>
                </a:cxn>
                <a:cxn ang="0">
                  <a:pos x="40" y="0"/>
                </a:cxn>
                <a:cxn ang="0">
                  <a:pos x="20" y="0"/>
                </a:cxn>
              </a:cxnLst>
              <a:rect l="0" t="0" r="r" b="b"/>
              <a:pathLst>
                <a:path w="40" h="92">
                  <a:moveTo>
                    <a:pt x="20" y="0"/>
                  </a:moveTo>
                  <a:lnTo>
                    <a:pt x="0" y="92"/>
                  </a:lnTo>
                  <a:lnTo>
                    <a:pt x="20" y="92"/>
                  </a:lnTo>
                  <a:lnTo>
                    <a:pt x="4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E7252C63-FBE5-38BA-C9CA-6FC1351C6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403225"/>
              <a:ext cx="38100" cy="2857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0" y="9"/>
                </a:cxn>
                <a:cxn ang="0">
                  <a:pos x="12" y="0"/>
                </a:cxn>
                <a:cxn ang="0">
                  <a:pos x="2" y="0"/>
                </a:cxn>
                <a:cxn ang="0">
                  <a:pos x="1" y="5"/>
                </a:cxn>
                <a:cxn ang="0">
                  <a:pos x="4" y="9"/>
                </a:cxn>
              </a:cxnLst>
              <a:rect l="0" t="0" r="r" b="b"/>
              <a:pathLst>
                <a:path w="12" h="9">
                  <a:moveTo>
                    <a:pt x="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3"/>
                    <a:pt x="1" y="5"/>
                  </a:cubicBezTo>
                  <a:cubicBezTo>
                    <a:pt x="0" y="7"/>
                    <a:pt x="0" y="9"/>
                    <a:pt x="4" y="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57583620-82B5-D86B-07A5-B73766C7B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3" y="403225"/>
              <a:ext cx="38100" cy="2857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0" y="9"/>
                </a:cxn>
                <a:cxn ang="0">
                  <a:pos x="12" y="0"/>
                </a:cxn>
                <a:cxn ang="0">
                  <a:pos x="1" y="0"/>
                </a:cxn>
                <a:cxn ang="0">
                  <a:pos x="0" y="5"/>
                </a:cxn>
                <a:cxn ang="0">
                  <a:pos x="4" y="9"/>
                </a:cxn>
              </a:cxnLst>
              <a:rect l="0" t="0" r="r" b="b"/>
              <a:pathLst>
                <a:path w="12" h="9">
                  <a:moveTo>
                    <a:pt x="4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"/>
                    <a:pt x="0" y="5"/>
                  </a:cubicBezTo>
                  <a:cubicBezTo>
                    <a:pt x="0" y="7"/>
                    <a:pt x="0" y="9"/>
                    <a:pt x="4" y="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FC825462-0E45-BDA6-4577-07C96D09A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403225"/>
              <a:ext cx="41275" cy="28575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6" y="0"/>
                </a:cxn>
                <a:cxn ang="0">
                  <a:pos x="4" y="0"/>
                </a:cxn>
                <a:cxn ang="0">
                  <a:pos x="0" y="18"/>
                </a:cxn>
                <a:cxn ang="0">
                  <a:pos x="22" y="18"/>
                </a:cxn>
              </a:cxnLst>
              <a:rect l="0" t="0" r="r" b="b"/>
              <a:pathLst>
                <a:path w="26" h="18">
                  <a:moveTo>
                    <a:pt x="22" y="18"/>
                  </a:moveTo>
                  <a:lnTo>
                    <a:pt x="26" y="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6C4B587-B1BB-C1F9-612C-10D3AD38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561975"/>
              <a:ext cx="38100" cy="317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5"/>
                </a:cxn>
                <a:cxn ang="0">
                  <a:pos x="4" y="10"/>
                </a:cxn>
                <a:cxn ang="0">
                  <a:pos x="10" y="10"/>
                </a:cxn>
                <a:cxn ang="0">
                  <a:pos x="12" y="0"/>
                </a:cxn>
                <a:cxn ang="0">
                  <a:pos x="2" y="0"/>
                </a:cxn>
              </a:cxnLst>
              <a:rect l="0" t="0" r="r" b="b"/>
              <a:pathLst>
                <a:path w="12" h="10">
                  <a:moveTo>
                    <a:pt x="2" y="0"/>
                  </a:moveTo>
                  <a:cubicBezTo>
                    <a:pt x="2" y="0"/>
                    <a:pt x="1" y="3"/>
                    <a:pt x="1" y="5"/>
                  </a:cubicBezTo>
                  <a:cubicBezTo>
                    <a:pt x="0" y="8"/>
                    <a:pt x="1" y="10"/>
                    <a:pt x="4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53E0F4D-B685-5D1F-9B41-242E2BF09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561975"/>
              <a:ext cx="38100" cy="3175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0" y="20"/>
                </a:cxn>
                <a:cxn ang="0">
                  <a:pos x="24" y="0"/>
                </a:cxn>
                <a:cxn ang="0">
                  <a:pos x="4" y="0"/>
                </a:cxn>
                <a:cxn ang="0">
                  <a:pos x="0" y="20"/>
                </a:cxn>
              </a:cxnLst>
              <a:rect l="0" t="0" r="r" b="b"/>
              <a:pathLst>
                <a:path w="24" h="20">
                  <a:moveTo>
                    <a:pt x="0" y="20"/>
                  </a:moveTo>
                  <a:lnTo>
                    <a:pt x="20" y="20"/>
                  </a:lnTo>
                  <a:lnTo>
                    <a:pt x="24" y="0"/>
                  </a:lnTo>
                  <a:lnTo>
                    <a:pt x="4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BF120934-89B1-2E69-0BBE-5CB2D80B8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6713" y="400050"/>
              <a:ext cx="809625" cy="177800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238" y="32"/>
                </a:cxn>
                <a:cxn ang="0">
                  <a:pos x="235" y="37"/>
                </a:cxn>
                <a:cxn ang="0">
                  <a:pos x="229" y="38"/>
                </a:cxn>
                <a:cxn ang="0">
                  <a:pos x="207" y="38"/>
                </a:cxn>
                <a:cxn ang="0">
                  <a:pos x="212" y="16"/>
                </a:cxn>
                <a:cxn ang="0">
                  <a:pos x="202" y="16"/>
                </a:cxn>
                <a:cxn ang="0">
                  <a:pos x="197" y="38"/>
                </a:cxn>
                <a:cxn ang="0">
                  <a:pos x="168" y="38"/>
                </a:cxn>
                <a:cxn ang="0">
                  <a:pos x="172" y="16"/>
                </a:cxn>
                <a:cxn ang="0">
                  <a:pos x="140" y="16"/>
                </a:cxn>
                <a:cxn ang="0">
                  <a:pos x="125" y="19"/>
                </a:cxn>
                <a:cxn ang="0">
                  <a:pos x="126" y="16"/>
                </a:cxn>
                <a:cxn ang="0">
                  <a:pos x="116" y="16"/>
                </a:cxn>
                <a:cxn ang="0">
                  <a:pos x="111" y="38"/>
                </a:cxn>
                <a:cxn ang="0">
                  <a:pos x="81" y="38"/>
                </a:cxn>
                <a:cxn ang="0">
                  <a:pos x="83" y="32"/>
                </a:cxn>
                <a:cxn ang="0">
                  <a:pos x="87" y="16"/>
                </a:cxn>
                <a:cxn ang="0">
                  <a:pos x="76" y="16"/>
                </a:cxn>
                <a:cxn ang="0">
                  <a:pos x="73" y="32"/>
                </a:cxn>
                <a:cxn ang="0">
                  <a:pos x="70" y="37"/>
                </a:cxn>
                <a:cxn ang="0">
                  <a:pos x="64" y="38"/>
                </a:cxn>
                <a:cxn ang="0">
                  <a:pos x="43" y="38"/>
                </a:cxn>
                <a:cxn ang="0">
                  <a:pos x="48" y="16"/>
                </a:cxn>
                <a:cxn ang="0">
                  <a:pos x="37" y="16"/>
                </a:cxn>
                <a:cxn ang="0">
                  <a:pos x="33" y="38"/>
                </a:cxn>
                <a:cxn ang="0">
                  <a:pos x="2" y="38"/>
                </a:cxn>
                <a:cxn ang="0">
                  <a:pos x="0" y="46"/>
                </a:cxn>
                <a:cxn ang="0">
                  <a:pos x="64" y="46"/>
                </a:cxn>
                <a:cxn ang="0">
                  <a:pos x="78" y="42"/>
                </a:cxn>
                <a:cxn ang="0">
                  <a:pos x="77" y="46"/>
                </a:cxn>
                <a:cxn ang="0">
                  <a:pos x="109" y="46"/>
                </a:cxn>
                <a:cxn ang="0">
                  <a:pos x="107" y="56"/>
                </a:cxn>
                <a:cxn ang="0">
                  <a:pos x="117" y="56"/>
                </a:cxn>
                <a:cxn ang="0">
                  <a:pos x="120" y="46"/>
                </a:cxn>
                <a:cxn ang="0">
                  <a:pos x="229" y="46"/>
                </a:cxn>
                <a:cxn ang="0">
                  <a:pos x="243" y="41"/>
                </a:cxn>
                <a:cxn ang="0">
                  <a:pos x="248" y="32"/>
                </a:cxn>
                <a:cxn ang="0">
                  <a:pos x="255" y="0"/>
                </a:cxn>
                <a:cxn ang="0">
                  <a:pos x="245" y="0"/>
                </a:cxn>
                <a:cxn ang="0">
                  <a:pos x="121" y="38"/>
                </a:cxn>
                <a:cxn ang="0">
                  <a:pos x="125" y="30"/>
                </a:cxn>
                <a:cxn ang="0">
                  <a:pos x="137" y="25"/>
                </a:cxn>
                <a:cxn ang="0">
                  <a:pos x="160" y="25"/>
                </a:cxn>
                <a:cxn ang="0">
                  <a:pos x="158" y="38"/>
                </a:cxn>
                <a:cxn ang="0">
                  <a:pos x="121" y="38"/>
                </a:cxn>
              </a:cxnLst>
              <a:rect l="0" t="0" r="r" b="b"/>
              <a:pathLst>
                <a:path w="255" h="56">
                  <a:moveTo>
                    <a:pt x="245" y="0"/>
                  </a:moveTo>
                  <a:cubicBezTo>
                    <a:pt x="245" y="0"/>
                    <a:pt x="238" y="32"/>
                    <a:pt x="238" y="32"/>
                  </a:cubicBezTo>
                  <a:cubicBezTo>
                    <a:pt x="237" y="34"/>
                    <a:pt x="236" y="36"/>
                    <a:pt x="235" y="37"/>
                  </a:cubicBezTo>
                  <a:cubicBezTo>
                    <a:pt x="233" y="37"/>
                    <a:pt x="231" y="38"/>
                    <a:pt x="229" y="38"/>
                  </a:cubicBezTo>
                  <a:cubicBezTo>
                    <a:pt x="207" y="38"/>
                    <a:pt x="207" y="38"/>
                    <a:pt x="207" y="38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202" y="16"/>
                    <a:pt x="202" y="16"/>
                    <a:pt x="202" y="16"/>
                  </a:cubicBezTo>
                  <a:cubicBezTo>
                    <a:pt x="197" y="38"/>
                    <a:pt x="197" y="38"/>
                    <a:pt x="19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2" y="16"/>
                    <a:pt x="172" y="16"/>
                    <a:pt x="172" y="16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35" y="16"/>
                    <a:pt x="130" y="17"/>
                    <a:pt x="125" y="19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6" y="16"/>
                    <a:pt x="113" y="27"/>
                    <a:pt x="11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2" y="36"/>
                    <a:pt x="83" y="34"/>
                    <a:pt x="83" y="32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3" y="32"/>
                    <a:pt x="73" y="32"/>
                  </a:cubicBezTo>
                  <a:cubicBezTo>
                    <a:pt x="72" y="34"/>
                    <a:pt x="71" y="36"/>
                    <a:pt x="70" y="37"/>
                  </a:cubicBezTo>
                  <a:cubicBezTo>
                    <a:pt x="69" y="37"/>
                    <a:pt x="67" y="38"/>
                    <a:pt x="64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0" y="46"/>
                    <a:pt x="75" y="44"/>
                    <a:pt x="78" y="42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8" y="51"/>
                    <a:pt x="107" y="55"/>
                    <a:pt x="107" y="56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229" y="46"/>
                    <a:pt x="229" y="46"/>
                    <a:pt x="229" y="46"/>
                  </a:cubicBezTo>
                  <a:cubicBezTo>
                    <a:pt x="235" y="46"/>
                    <a:pt x="240" y="44"/>
                    <a:pt x="243" y="41"/>
                  </a:cubicBezTo>
                  <a:cubicBezTo>
                    <a:pt x="246" y="39"/>
                    <a:pt x="247" y="36"/>
                    <a:pt x="248" y="32"/>
                  </a:cubicBezTo>
                  <a:cubicBezTo>
                    <a:pt x="255" y="0"/>
                    <a:pt x="255" y="0"/>
                    <a:pt x="255" y="0"/>
                  </a:cubicBezTo>
                  <a:lnTo>
                    <a:pt x="245" y="0"/>
                  </a:lnTo>
                  <a:close/>
                  <a:moveTo>
                    <a:pt x="121" y="38"/>
                  </a:moveTo>
                  <a:cubicBezTo>
                    <a:pt x="122" y="35"/>
                    <a:pt x="123" y="32"/>
                    <a:pt x="125" y="30"/>
                  </a:cubicBezTo>
                  <a:cubicBezTo>
                    <a:pt x="128" y="27"/>
                    <a:pt x="132" y="25"/>
                    <a:pt x="137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59" y="29"/>
                    <a:pt x="158" y="34"/>
                    <a:pt x="158" y="38"/>
                  </a:cubicBezTo>
                  <a:lnTo>
                    <a:pt x="121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444162" y="709045"/>
            <a:ext cx="6032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defTabSz="457200">
              <a:spcBef>
                <a:spcPts val="1200"/>
              </a:spcBef>
              <a:spcAft>
                <a:spcPts val="300"/>
              </a:spcAft>
              <a:defRPr sz="3200" b="1">
                <a:solidFill>
                  <a:srgbClr val="001E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DEGRADATIONS OF CONCRETE</a:t>
            </a:r>
          </a:p>
        </p:txBody>
      </p:sp>
      <p:graphicFrame>
        <p:nvGraphicFramePr>
          <p:cNvPr id="1028" name="TextBox 9">
            <a:extLst>
              <a:ext uri="{FF2B5EF4-FFF2-40B4-BE49-F238E27FC236}">
                <a16:creationId xmlns:a16="http://schemas.microsoft.com/office/drawing/2014/main" id="{39A32E3F-1FA7-0A0A-587D-90099D402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9999"/>
              </p:ext>
            </p:extLst>
          </p:nvPr>
        </p:nvGraphicFramePr>
        <p:xfrm>
          <a:off x="8096934" y="1745863"/>
          <a:ext cx="11543962" cy="472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0FDDE09-64A5-7E81-FAB5-A4E68A90DF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544" y="311931"/>
            <a:ext cx="3855388" cy="6103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DE0D329-674B-5868-B4CC-E6C593365D9A}"/>
              </a:ext>
            </a:extLst>
          </p:cNvPr>
          <p:cNvSpPr/>
          <p:nvPr/>
        </p:nvSpPr>
        <p:spPr>
          <a:xfrm>
            <a:off x="11053550" y="6972300"/>
            <a:ext cx="4957375" cy="2449358"/>
          </a:xfrm>
          <a:prstGeom prst="ellipse">
            <a:avLst/>
          </a:prstGeom>
          <a:solidFill>
            <a:srgbClr val="F7964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The main reason for the damages for re-bar &amp; concrete is saltwater presence in the vicinity.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D3ADB4-70E6-DF02-80BE-3DF00CCE39A2}"/>
              </a:ext>
            </a:extLst>
          </p:cNvPr>
          <p:cNvGrpSpPr/>
          <p:nvPr/>
        </p:nvGrpSpPr>
        <p:grpSpPr>
          <a:xfrm>
            <a:off x="4800600" y="2710248"/>
            <a:ext cx="5223368" cy="6293978"/>
            <a:chOff x="6025817" y="2627820"/>
            <a:chExt cx="5223368" cy="62939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324D4E-8ABF-B543-9C7E-BAF959B0B84C}"/>
                </a:ext>
              </a:extLst>
            </p:cNvPr>
            <p:cNvSpPr txBox="1"/>
            <p:nvPr/>
          </p:nvSpPr>
          <p:spPr>
            <a:xfrm>
              <a:off x="6191108" y="2627820"/>
              <a:ext cx="50580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707C7"/>
                  </a:solidFill>
                </a:rPr>
                <a:t>Cracks/Damages on RC structures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054C75-03A1-C682-A603-30A7B769CC03}"/>
                </a:ext>
              </a:extLst>
            </p:cNvPr>
            <p:cNvSpPr txBox="1"/>
            <p:nvPr/>
          </p:nvSpPr>
          <p:spPr>
            <a:xfrm>
              <a:off x="6025817" y="8552466"/>
              <a:ext cx="37271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707C7"/>
                  </a:solidFill>
                </a:rPr>
                <a:t>Surface Damage/cracks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7A0FA5-43E1-6809-D06C-D61196B6DC7F}"/>
              </a:ext>
            </a:extLst>
          </p:cNvPr>
          <p:cNvGrpSpPr/>
          <p:nvPr/>
        </p:nvGrpSpPr>
        <p:grpSpPr>
          <a:xfrm>
            <a:off x="928149" y="1467440"/>
            <a:ext cx="8868691" cy="7536786"/>
            <a:chOff x="1093587" y="1430148"/>
            <a:chExt cx="8868691" cy="75367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897282-4164-B6FE-5298-8A1A81CE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332" t="7680" r="17917" b="18247"/>
            <a:stretch/>
          </p:blipFill>
          <p:spPr>
            <a:xfrm>
              <a:off x="1116453" y="1430148"/>
              <a:ext cx="4014876" cy="26241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64D2BC-F0D3-8BE8-2139-EDE8AF277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8333" t="8692" r="23333" b="10567"/>
            <a:stretch/>
          </p:blipFill>
          <p:spPr>
            <a:xfrm>
              <a:off x="1093587" y="5505577"/>
              <a:ext cx="4445779" cy="34613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E809B1-0118-9AB2-C07E-F6E844F67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8749" t="7679" r="23904" b="7136"/>
            <a:stretch/>
          </p:blipFill>
          <p:spPr>
            <a:xfrm>
              <a:off x="5947403" y="3216203"/>
              <a:ext cx="4014875" cy="33546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419192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FCB65C9-ACEC-B578-E29E-C8E30EEC2626}"/>
              </a:ext>
            </a:extLst>
          </p:cNvPr>
          <p:cNvSpPr>
            <a:spLocks/>
          </p:cNvSpPr>
          <p:nvPr/>
        </p:nvSpPr>
        <p:spPr bwMode="auto">
          <a:xfrm>
            <a:off x="2830286" y="1551214"/>
            <a:ext cx="2027734" cy="2340943"/>
          </a:xfrm>
          <a:custGeom>
            <a:avLst/>
            <a:gdLst/>
            <a:ahLst/>
            <a:cxnLst>
              <a:cxn ang="0">
                <a:pos x="874" y="757"/>
              </a:cxn>
              <a:cxn ang="0">
                <a:pos x="874" y="252"/>
              </a:cxn>
              <a:cxn ang="0">
                <a:pos x="437" y="0"/>
              </a:cxn>
              <a:cxn ang="0">
                <a:pos x="0" y="252"/>
              </a:cxn>
              <a:cxn ang="0">
                <a:pos x="0" y="757"/>
              </a:cxn>
              <a:cxn ang="0">
                <a:pos x="437" y="1009"/>
              </a:cxn>
              <a:cxn ang="0">
                <a:pos x="874" y="757"/>
              </a:cxn>
            </a:cxnLst>
            <a:rect l="0" t="0" r="r" b="b"/>
            <a:pathLst>
              <a:path w="874" h="1009">
                <a:moveTo>
                  <a:pt x="874" y="757"/>
                </a:moveTo>
                <a:lnTo>
                  <a:pt x="874" y="252"/>
                </a:lnTo>
                <a:lnTo>
                  <a:pt x="437" y="0"/>
                </a:lnTo>
                <a:lnTo>
                  <a:pt x="0" y="252"/>
                </a:lnTo>
                <a:lnTo>
                  <a:pt x="0" y="757"/>
                </a:lnTo>
                <a:lnTo>
                  <a:pt x="437" y="1009"/>
                </a:lnTo>
                <a:lnTo>
                  <a:pt x="874" y="757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7971" tIns="48986" rIns="97971" bIns="48986" numCol="1" anchor="t" anchorCtr="0" compatLnSpc="1">
            <a:prstTxWarp prst="textNoShape">
              <a:avLst/>
            </a:prstTxWarp>
          </a:bodyPr>
          <a:lstStyle/>
          <a:p>
            <a:endParaRPr lang="en-US" sz="192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CF930-8445-5D40-B4CF-F8A72A143EA7}"/>
              </a:ext>
            </a:extLst>
          </p:cNvPr>
          <p:cNvSpPr txBox="1"/>
          <p:nvPr/>
        </p:nvSpPr>
        <p:spPr>
          <a:xfrm>
            <a:off x="221514" y="505480"/>
            <a:ext cx="6331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defTabSz="457200">
              <a:spcBef>
                <a:spcPts val="1200"/>
              </a:spcBef>
              <a:spcAft>
                <a:spcPts val="300"/>
              </a:spcAft>
              <a:defRPr sz="3200" b="1">
                <a:solidFill>
                  <a:srgbClr val="001E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RE-BAR CORROSION (COTND) </a:t>
            </a:r>
          </a:p>
        </p:txBody>
      </p:sp>
      <p:pic>
        <p:nvPicPr>
          <p:cNvPr id="10" name="Picture 8" descr="Cmd 03 00022 g001">
            <a:extLst>
              <a:ext uri="{FF2B5EF4-FFF2-40B4-BE49-F238E27FC236}">
                <a16:creationId xmlns:a16="http://schemas.microsoft.com/office/drawing/2014/main" id="{FBB8AB2C-9360-BA0D-86A1-0F77DC3C1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"/>
          <a:stretch/>
        </p:blipFill>
        <p:spPr bwMode="auto">
          <a:xfrm>
            <a:off x="821591" y="1302309"/>
            <a:ext cx="8732436" cy="4103703"/>
          </a:xfrm>
          <a:prstGeom prst="rect">
            <a:avLst/>
          </a:prstGeom>
          <a:ln w="38100" cap="sq">
            <a:solidFill>
              <a:srgbClr val="03B9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C13FC7C8-F85B-325F-9474-A632B366D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590215"/>
              </p:ext>
            </p:extLst>
          </p:nvPr>
        </p:nvGraphicFramePr>
        <p:xfrm>
          <a:off x="9982200" y="5219701"/>
          <a:ext cx="7772400" cy="433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2" name="Picture 31" descr="A blue and black logo&#10;&#10;Description automatically generated">
            <a:extLst>
              <a:ext uri="{FF2B5EF4-FFF2-40B4-BE49-F238E27FC236}">
                <a16:creationId xmlns:a16="http://schemas.microsoft.com/office/drawing/2014/main" id="{2DCFF3DB-A441-AA7A-25EA-2DC77AA7E9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FCB65C9-ACEC-B578-E29E-C8E30EEC2626}"/>
              </a:ext>
            </a:extLst>
          </p:cNvPr>
          <p:cNvSpPr>
            <a:spLocks/>
          </p:cNvSpPr>
          <p:nvPr/>
        </p:nvSpPr>
        <p:spPr bwMode="auto">
          <a:xfrm>
            <a:off x="2830286" y="1551214"/>
            <a:ext cx="2027734" cy="2340943"/>
          </a:xfrm>
          <a:custGeom>
            <a:avLst/>
            <a:gdLst/>
            <a:ahLst/>
            <a:cxnLst>
              <a:cxn ang="0">
                <a:pos x="874" y="757"/>
              </a:cxn>
              <a:cxn ang="0">
                <a:pos x="874" y="252"/>
              </a:cxn>
              <a:cxn ang="0">
                <a:pos x="437" y="0"/>
              </a:cxn>
              <a:cxn ang="0">
                <a:pos x="0" y="252"/>
              </a:cxn>
              <a:cxn ang="0">
                <a:pos x="0" y="757"/>
              </a:cxn>
              <a:cxn ang="0">
                <a:pos x="437" y="1009"/>
              </a:cxn>
              <a:cxn ang="0">
                <a:pos x="874" y="757"/>
              </a:cxn>
            </a:cxnLst>
            <a:rect l="0" t="0" r="r" b="b"/>
            <a:pathLst>
              <a:path w="874" h="1009">
                <a:moveTo>
                  <a:pt x="874" y="757"/>
                </a:moveTo>
                <a:lnTo>
                  <a:pt x="874" y="252"/>
                </a:lnTo>
                <a:lnTo>
                  <a:pt x="437" y="0"/>
                </a:lnTo>
                <a:lnTo>
                  <a:pt x="0" y="252"/>
                </a:lnTo>
                <a:lnTo>
                  <a:pt x="0" y="757"/>
                </a:lnTo>
                <a:lnTo>
                  <a:pt x="437" y="1009"/>
                </a:lnTo>
                <a:lnTo>
                  <a:pt x="874" y="757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7971" tIns="48986" rIns="97971" bIns="48986" numCol="1" anchor="t" anchorCtr="0" compatLnSpc="1">
            <a:prstTxWarp prst="textNoShape">
              <a:avLst/>
            </a:prstTxWarp>
          </a:bodyPr>
          <a:lstStyle/>
          <a:p>
            <a:endParaRPr lang="en-US" sz="1929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41CB4E0-A5A1-B94F-CC15-A39E872CE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01" y="1307624"/>
            <a:ext cx="7429061" cy="3140378"/>
          </a:xfrm>
          <a:prstGeom prst="rect">
            <a:avLst/>
          </a:prstGeom>
          <a:noFill/>
          <a:ln w="57150">
            <a:solidFill>
              <a:srgbClr val="03B9BD"/>
            </a:solidFill>
            <a:prstDash val="solid"/>
          </a:ln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6CF70877-504E-F560-8AF7-6C777C45AD5D}"/>
              </a:ext>
            </a:extLst>
          </p:cNvPr>
          <p:cNvSpPr>
            <a:spLocks/>
          </p:cNvSpPr>
          <p:nvPr/>
        </p:nvSpPr>
        <p:spPr bwMode="auto">
          <a:xfrm>
            <a:off x="9113895" y="1214468"/>
            <a:ext cx="8352997" cy="1728373"/>
          </a:xfrm>
          <a:prstGeom prst="round2SameRect">
            <a:avLst/>
          </a:prstGeom>
          <a:solidFill>
            <a:srgbClr val="F7964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Ferrous cation formed from corrosion reacts with Cl¯ ions to form a soluble complex of FeCl3.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This compound leaving the metal surface attacks the protective layer of Fe (OH)2 so that corrosion continues.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9D1CF9-947E-84E8-3461-321442FC987E}"/>
              </a:ext>
            </a:extLst>
          </p:cNvPr>
          <p:cNvCxnSpPr>
            <a:cxnSpLocks/>
          </p:cNvCxnSpPr>
          <p:nvPr/>
        </p:nvCxnSpPr>
        <p:spPr>
          <a:xfrm flipH="1">
            <a:off x="7566685" y="2400300"/>
            <a:ext cx="1394810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1ECF930-8445-5D40-B4CF-F8A72A143EA7}"/>
              </a:ext>
            </a:extLst>
          </p:cNvPr>
          <p:cNvSpPr txBox="1"/>
          <p:nvPr/>
        </p:nvSpPr>
        <p:spPr>
          <a:xfrm>
            <a:off x="197201" y="446563"/>
            <a:ext cx="711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defTabSz="457200">
              <a:spcBef>
                <a:spcPts val="1200"/>
              </a:spcBef>
              <a:spcAft>
                <a:spcPts val="300"/>
              </a:spcAft>
              <a:defRPr sz="3200" b="1">
                <a:solidFill>
                  <a:srgbClr val="001E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RE-BAR CORROSION (COTND)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49F232-CBD3-5D84-CAAF-B1DBB9709DA3}"/>
              </a:ext>
            </a:extLst>
          </p:cNvPr>
          <p:cNvGrpSpPr/>
          <p:nvPr/>
        </p:nvGrpSpPr>
        <p:grpSpPr>
          <a:xfrm>
            <a:off x="8458200" y="5338732"/>
            <a:ext cx="7467600" cy="3733800"/>
            <a:chOff x="1039819" y="4188994"/>
            <a:chExt cx="6566349" cy="534446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18794-5EB6-77AA-C30C-EC9AC5D1E172}"/>
                </a:ext>
              </a:extLst>
            </p:cNvPr>
            <p:cNvGrpSpPr/>
            <p:nvPr/>
          </p:nvGrpSpPr>
          <p:grpSpPr>
            <a:xfrm>
              <a:off x="1226710" y="4341456"/>
              <a:ext cx="6217820" cy="3774085"/>
              <a:chOff x="1676401" y="4055962"/>
              <a:chExt cx="5585318" cy="4041117"/>
            </a:xfrm>
          </p:grpSpPr>
          <p:pic>
            <p:nvPicPr>
              <p:cNvPr id="14" name="Picture 4" descr="Concreteexpertcentre">
                <a:extLst>
                  <a:ext uri="{FF2B5EF4-FFF2-40B4-BE49-F238E27FC236}">
                    <a16:creationId xmlns:a16="http://schemas.microsoft.com/office/drawing/2014/main" id="{B8B106F2-73A3-3179-829D-401E5AE65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22"/>
              <a:stretch/>
            </p:blipFill>
            <p:spPr bwMode="auto">
              <a:xfrm>
                <a:off x="1676401" y="4509321"/>
                <a:ext cx="5364377" cy="3587758"/>
              </a:xfrm>
              <a:prstGeom prst="rect">
                <a:avLst/>
              </a:prstGeom>
              <a:ln w="127000" cap="sq">
                <a:noFill/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1108D6-AC17-9796-17D4-075768B1035F}"/>
                  </a:ext>
                </a:extLst>
              </p:cNvPr>
              <p:cNvSpPr txBox="1"/>
              <p:nvPr/>
            </p:nvSpPr>
            <p:spPr>
              <a:xfrm>
                <a:off x="4568559" y="4222493"/>
                <a:ext cx="13716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Concrete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7D15FF-DAEE-7581-D6B5-492CD0A4465D}"/>
                  </a:ext>
                </a:extLst>
              </p:cNvPr>
              <p:cNvSpPr txBox="1"/>
              <p:nvPr/>
            </p:nvSpPr>
            <p:spPr>
              <a:xfrm>
                <a:off x="2378667" y="4055962"/>
                <a:ext cx="137160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Penetration of Chloride ions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D53FC5-E207-E627-7949-3108FE995F45}"/>
                  </a:ext>
                </a:extLst>
              </p:cNvPr>
              <p:cNvSpPr txBox="1"/>
              <p:nvPr/>
            </p:nvSpPr>
            <p:spPr>
              <a:xfrm>
                <a:off x="6318559" y="4168825"/>
                <a:ext cx="94316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Rebar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E5486F-5E5C-E5E4-43C4-214DE50D1E76}"/>
                </a:ext>
              </a:extLst>
            </p:cNvPr>
            <p:cNvSpPr/>
            <p:nvPr/>
          </p:nvSpPr>
          <p:spPr>
            <a:xfrm>
              <a:off x="1039819" y="4188994"/>
              <a:ext cx="6566349" cy="5344466"/>
            </a:xfrm>
            <a:prstGeom prst="rect">
              <a:avLst/>
            </a:prstGeom>
            <a:noFill/>
            <a:ln w="57150">
              <a:solidFill>
                <a:srgbClr val="03B9BD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EC4C1B0-DCAD-6B9A-FD8D-9628334FAA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74" y="185549"/>
            <a:ext cx="3855388" cy="6103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24BEF2-CFB8-DABD-679E-BDAB3E2B1917}"/>
              </a:ext>
            </a:extLst>
          </p:cNvPr>
          <p:cNvCxnSpPr>
            <a:cxnSpLocks/>
          </p:cNvCxnSpPr>
          <p:nvPr/>
        </p:nvCxnSpPr>
        <p:spPr>
          <a:xfrm>
            <a:off x="10972800" y="2942841"/>
            <a:ext cx="0" cy="239589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0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17FDD3-63C5-F3C5-47E4-BCC3BF108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1" b="41091"/>
          <a:stretch/>
        </p:blipFill>
        <p:spPr>
          <a:xfrm>
            <a:off x="10322995" y="4855842"/>
            <a:ext cx="8301756" cy="1900107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696866-3F17-0BFE-3A4D-601AF6C07F02}"/>
              </a:ext>
            </a:extLst>
          </p:cNvPr>
          <p:cNvSpPr txBox="1"/>
          <p:nvPr/>
        </p:nvSpPr>
        <p:spPr>
          <a:xfrm>
            <a:off x="119759" y="535165"/>
            <a:ext cx="5817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defTabSz="457200">
              <a:spcBef>
                <a:spcPts val="1200"/>
              </a:spcBef>
              <a:spcAft>
                <a:spcPts val="300"/>
              </a:spcAft>
              <a:defRPr sz="3200" b="1">
                <a:solidFill>
                  <a:srgbClr val="001E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RE-BAR CORROSION (COTND)</a:t>
            </a:r>
          </a:p>
        </p:txBody>
      </p:sp>
      <p:pic>
        <p:nvPicPr>
          <p:cNvPr id="28" name="Picture 27" descr="Why Protect Rebar? | American Galvanizers Association">
            <a:extLst>
              <a:ext uri="{FF2B5EF4-FFF2-40B4-BE49-F238E27FC236}">
                <a16:creationId xmlns:a16="http://schemas.microsoft.com/office/drawing/2014/main" id="{1CBBB2AB-42FB-01AC-9567-F35C4D3C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58385"/>
            <a:ext cx="7429061" cy="284555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05370F-8587-ECCB-5FB4-E1CB72B0481E}"/>
              </a:ext>
            </a:extLst>
          </p:cNvPr>
          <p:cNvSpPr/>
          <p:nvPr/>
        </p:nvSpPr>
        <p:spPr>
          <a:xfrm>
            <a:off x="10852547" y="4834802"/>
            <a:ext cx="6910504" cy="1386049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Cl¯  &amp; O2 penetrate the concrete,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causing it to corrode &amp; expand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21BBDA-D8D4-C15D-6611-BF7A469BFFD8}"/>
              </a:ext>
            </a:extLst>
          </p:cNvPr>
          <p:cNvCxnSpPr>
            <a:cxnSpLocks/>
          </p:cNvCxnSpPr>
          <p:nvPr/>
        </p:nvCxnSpPr>
        <p:spPr>
          <a:xfrm flipV="1">
            <a:off x="13792200" y="3903936"/>
            <a:ext cx="0" cy="1020733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C1765F-CC90-71E7-25BC-17607DC117FA}"/>
              </a:ext>
            </a:extLst>
          </p:cNvPr>
          <p:cNvGrpSpPr/>
          <p:nvPr/>
        </p:nvGrpSpPr>
        <p:grpSpPr>
          <a:xfrm>
            <a:off x="1715945" y="3009900"/>
            <a:ext cx="8868539" cy="7266969"/>
            <a:chOff x="9255749" y="3946190"/>
            <a:chExt cx="8333275" cy="6830229"/>
          </a:xfrm>
        </p:grpSpPr>
        <p:pic>
          <p:nvPicPr>
            <p:cNvPr id="37" name="Picture 6" descr="Concrete degradation - Wikipedia">
              <a:extLst>
                <a:ext uri="{FF2B5EF4-FFF2-40B4-BE49-F238E27FC236}">
                  <a16:creationId xmlns:a16="http://schemas.microsoft.com/office/drawing/2014/main" id="{DEC70DFB-A80E-C924-84DF-3C1E3659F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749" y="3946190"/>
              <a:ext cx="3838335" cy="2558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Concrete spalling, what's the deterioration mechanism? Seaside location :  r/civilengineering">
              <a:extLst>
                <a:ext uri="{FF2B5EF4-FFF2-40B4-BE49-F238E27FC236}">
                  <a16:creationId xmlns:a16="http://schemas.microsoft.com/office/drawing/2014/main" id="{5A2987F7-7BCA-7148-9436-D91D9CDAC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0153" y="5017361"/>
              <a:ext cx="4088871" cy="2590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Concrete Slab Delamination - Atlantic Testing Laboratories">
              <a:extLst>
                <a:ext uri="{FF2B5EF4-FFF2-40B4-BE49-F238E27FC236}">
                  <a16:creationId xmlns:a16="http://schemas.microsoft.com/office/drawing/2014/main" id="{AC85927E-E93B-72FF-68B1-0444C65AF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2176" y="8473751"/>
              <a:ext cx="4097274" cy="2302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D5A6D7-05EA-DC77-92CA-B3C9E7D39590}"/>
                </a:ext>
              </a:extLst>
            </p:cNvPr>
            <p:cNvSpPr txBox="1"/>
            <p:nvPr/>
          </p:nvSpPr>
          <p:spPr>
            <a:xfrm>
              <a:off x="10681745" y="6439848"/>
              <a:ext cx="1318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Cracking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F65D72-33AE-6963-673E-283EA0824AD5}"/>
                </a:ext>
              </a:extLst>
            </p:cNvPr>
            <p:cNvSpPr txBox="1"/>
            <p:nvPr/>
          </p:nvSpPr>
          <p:spPr>
            <a:xfrm>
              <a:off x="14829946" y="7467104"/>
              <a:ext cx="1318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Spalling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E9CE2B-7168-024E-5016-41F23F0ED7BF}"/>
                </a:ext>
              </a:extLst>
            </p:cNvPr>
            <p:cNvSpPr txBox="1"/>
            <p:nvPr/>
          </p:nvSpPr>
          <p:spPr>
            <a:xfrm>
              <a:off x="11939488" y="9102076"/>
              <a:ext cx="1789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Delamination</a:t>
              </a: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FB47F460-3E9B-CC7E-69D5-802B4760FF3A}"/>
              </a:ext>
            </a:extLst>
          </p:cNvPr>
          <p:cNvSpPr>
            <a:spLocks/>
          </p:cNvSpPr>
          <p:nvPr/>
        </p:nvSpPr>
        <p:spPr>
          <a:xfrm>
            <a:off x="246675" y="6624394"/>
            <a:ext cx="4089827" cy="1424984"/>
          </a:xfrm>
          <a:prstGeom prst="ellipse">
            <a:avLst/>
          </a:prstGeom>
          <a:solidFill>
            <a:srgbClr val="F7964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Expansion creates tensile stresses in the concrete &amp; leads to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CC6F8AD-651D-9759-F35B-ADEE975FF649}"/>
              </a:ext>
            </a:extLst>
          </p:cNvPr>
          <p:cNvCxnSpPr>
            <a:cxnSpLocks/>
          </p:cNvCxnSpPr>
          <p:nvPr/>
        </p:nvCxnSpPr>
        <p:spPr>
          <a:xfrm flipV="1">
            <a:off x="2841586" y="5663008"/>
            <a:ext cx="0" cy="1030444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4036D3E-773D-C981-FD38-4F430DFEDD20}"/>
              </a:ext>
            </a:extLst>
          </p:cNvPr>
          <p:cNvCxnSpPr>
            <a:cxnSpLocks/>
          </p:cNvCxnSpPr>
          <p:nvPr/>
        </p:nvCxnSpPr>
        <p:spPr>
          <a:xfrm>
            <a:off x="2908279" y="6638002"/>
            <a:ext cx="3659564" cy="3056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E3EAB55C-3700-51EC-D057-B6C9A1D0DA10}"/>
              </a:ext>
            </a:extLst>
          </p:cNvPr>
          <p:cNvCxnSpPr>
            <a:cxnSpLocks/>
          </p:cNvCxnSpPr>
          <p:nvPr/>
        </p:nvCxnSpPr>
        <p:spPr>
          <a:xfrm>
            <a:off x="1715945" y="8038715"/>
            <a:ext cx="2785746" cy="629528"/>
          </a:xfrm>
          <a:prstGeom prst="bentConnector3">
            <a:avLst>
              <a:gd name="adj1" fmla="val 1545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blue and black logo&#10;&#10;Description automatically generated">
            <a:extLst>
              <a:ext uri="{FF2B5EF4-FFF2-40B4-BE49-F238E27FC236}">
                <a16:creationId xmlns:a16="http://schemas.microsoft.com/office/drawing/2014/main" id="{D768E1D1-EC5E-FC4C-F586-60A5DD04B3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88574" y="505480"/>
            <a:ext cx="8728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CHLORIDE-INDUCED REBAR CORROSION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1F4DF-D1D9-A24E-ABF2-F1901CC0C218}"/>
              </a:ext>
            </a:extLst>
          </p:cNvPr>
          <p:cNvSpPr txBox="1"/>
          <p:nvPr/>
        </p:nvSpPr>
        <p:spPr>
          <a:xfrm>
            <a:off x="1066800" y="2019300"/>
            <a:ext cx="521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CB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CORRODES BECAUSE.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C57AE7-ED9A-3A3D-FF55-ABF7666D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344708"/>
            <a:ext cx="7340369" cy="412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19B8FC-08AA-B26A-7F07-3C6E5511C222}"/>
              </a:ext>
            </a:extLst>
          </p:cNvPr>
          <p:cNvSpPr txBox="1"/>
          <p:nvPr/>
        </p:nvSpPr>
        <p:spPr>
          <a:xfrm>
            <a:off x="895141" y="2642491"/>
            <a:ext cx="8915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not a naturally occurring material.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production steps that transform iron ore into steel add energy to the metal.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Thermodynamically unstable under normal atmospheric conditions .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release energy and revert to its natural state—iron oxide, or rust.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C8E5F85E-B0FE-1E21-E64B-AFDEE1A44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3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182353" y="338957"/>
            <a:ext cx="8728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ct val="0"/>
              </a:spcBef>
              <a:spcAft>
                <a:spcPts val="300"/>
              </a:spcAft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CHLORIDE-INDUCED REBAR CORROSION (CONTD)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4D856-68FE-B112-1CD6-C672336E1B28}"/>
              </a:ext>
            </a:extLst>
          </p:cNvPr>
          <p:cNvSpPr txBox="1"/>
          <p:nvPr/>
        </p:nvSpPr>
        <p:spPr>
          <a:xfrm>
            <a:off x="8172701" y="6368835"/>
            <a:ext cx="7651419" cy="40616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lvl="1"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0CB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 time depends on: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concentration of Cl¯.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Permeability of the concrete.</a:t>
            </a:r>
          </a:p>
          <a:p>
            <a:pPr marL="285750" lvl="1" indent="-285750">
              <a:buFont typeface="Wingdings" panose="05000000000000000000" pitchFamily="2" charset="2"/>
              <a:buChar char="Ø"/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humidity present.</a:t>
            </a:r>
          </a:p>
          <a:p>
            <a:pPr marL="0" lvl="1">
              <a:tabLst>
                <a:tab pos="457200" algn="l"/>
                <a:tab pos="6301105" algn="r"/>
              </a:tabLst>
            </a:pPr>
            <a:r>
              <a:rPr lang="en-US" sz="24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 occurs with a combination of two factors, both of which are required for the process.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6BDFBB-12E4-2BAD-D10B-6CCEEEB5EFF0}"/>
              </a:ext>
            </a:extLst>
          </p:cNvPr>
          <p:cNvGrpSpPr/>
          <p:nvPr/>
        </p:nvGrpSpPr>
        <p:grpSpPr>
          <a:xfrm>
            <a:off x="569954" y="1592052"/>
            <a:ext cx="7225590" cy="4687534"/>
            <a:chOff x="10668000" y="4450710"/>
            <a:chExt cx="6324600" cy="4047048"/>
          </a:xfrm>
        </p:grpSpPr>
        <p:pic>
          <p:nvPicPr>
            <p:cNvPr id="2054" name="Picture 6" descr="Permeability of Concrete and Factors Influencing It - The Constructor">
              <a:extLst>
                <a:ext uri="{FF2B5EF4-FFF2-40B4-BE49-F238E27FC236}">
                  <a16:creationId xmlns:a16="http://schemas.microsoft.com/office/drawing/2014/main" id="{E6C4277F-41EC-C0C6-7477-9F1308085D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5" t="13109" r="12242" b="13171"/>
            <a:stretch/>
          </p:blipFill>
          <p:spPr bwMode="auto">
            <a:xfrm>
              <a:off x="10668000" y="4991100"/>
              <a:ext cx="6324600" cy="35066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A83632-F522-6E65-DDFD-AF9B2DAF00C1}"/>
                </a:ext>
              </a:extLst>
            </p:cNvPr>
            <p:cNvSpPr txBox="1"/>
            <p:nvPr/>
          </p:nvSpPr>
          <p:spPr>
            <a:xfrm>
              <a:off x="11384818" y="4450710"/>
              <a:ext cx="4614384" cy="637736"/>
            </a:xfrm>
            <a:prstGeom prst="rect">
              <a:avLst/>
            </a:prstGeom>
            <a:noFill/>
            <a:ln w="571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PERMEABILITY OF CONCRETE</a:t>
              </a:r>
              <a:r>
                <a:rPr lang="en-US" b="1" dirty="0">
                  <a:solidFill>
                    <a:srgbClr val="00B6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en-US" dirty="0"/>
            </a:p>
          </p:txBody>
        </p:sp>
      </p:grpSp>
      <p:pic>
        <p:nvPicPr>
          <p:cNvPr id="13" name="Graphic 12" descr="Puzzle">
            <a:extLst>
              <a:ext uri="{FF2B5EF4-FFF2-40B4-BE49-F238E27FC236}">
                <a16:creationId xmlns:a16="http://schemas.microsoft.com/office/drawing/2014/main" id="{E68B6B3A-DE9A-46DD-EF39-C4AF4296C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6736" y="2720361"/>
            <a:ext cx="550208" cy="550208"/>
          </a:xfrm>
          <a:prstGeom prst="rect">
            <a:avLst/>
          </a:prstGeom>
        </p:spPr>
      </p:pic>
      <p:pic>
        <p:nvPicPr>
          <p:cNvPr id="19" name="Graphic 18" descr="Key">
            <a:extLst>
              <a:ext uri="{FF2B5EF4-FFF2-40B4-BE49-F238E27FC236}">
                <a16:creationId xmlns:a16="http://schemas.microsoft.com/office/drawing/2014/main" id="{92BE1302-7491-F57A-D035-3706329117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90798" y="2498393"/>
            <a:ext cx="550208" cy="55020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28CB0A7-0BAE-00EB-1E10-35314C75AD63}"/>
              </a:ext>
            </a:extLst>
          </p:cNvPr>
          <p:cNvGrpSpPr/>
          <p:nvPr/>
        </p:nvGrpSpPr>
        <p:grpSpPr>
          <a:xfrm>
            <a:off x="8144016" y="1638300"/>
            <a:ext cx="9077183" cy="5001549"/>
            <a:chOff x="8037381" y="816010"/>
            <a:chExt cx="7989691" cy="41988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A487238-2C97-1FE5-22C4-F254D09962E6}"/>
                </a:ext>
              </a:extLst>
            </p:cNvPr>
            <p:cNvGrpSpPr/>
            <p:nvPr/>
          </p:nvGrpSpPr>
          <p:grpSpPr>
            <a:xfrm>
              <a:off x="8037381" y="1534623"/>
              <a:ext cx="4241573" cy="3480222"/>
              <a:chOff x="8037381" y="1534623"/>
              <a:chExt cx="4241573" cy="348022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3F74B6-F57E-9EA9-92B3-AA79C833E9C6}"/>
                  </a:ext>
                </a:extLst>
              </p:cNvPr>
              <p:cNvSpPr txBox="1"/>
              <p:nvPr/>
            </p:nvSpPr>
            <p:spPr>
              <a:xfrm>
                <a:off x="9136835" y="1935349"/>
                <a:ext cx="3142119" cy="30794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en-US"/>
                </a:defPPr>
                <a:lvl1pPr marL="457200" indent="-457200">
                  <a:buFont typeface="Arial" panose="020B0604020202020204" pitchFamily="34" charset="0"/>
                  <a:buChar char="•"/>
                  <a:defRPr sz="2400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The Ca(OH)₂ present in concrete reacts with the CaCl2 in salt, creating calcium oxychloride (CAOXY) in salt, this weaking concrete infrastructure.</a:t>
                </a:r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B12465DD-3B98-ABE0-6FFC-13739BA2DA6D}"/>
                  </a:ext>
                </a:extLst>
              </p:cNvPr>
              <p:cNvSpPr/>
              <p:nvPr/>
            </p:nvSpPr>
            <p:spPr>
              <a:xfrm>
                <a:off x="8037381" y="1534623"/>
                <a:ext cx="4141733" cy="311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7" h="21579" extrusionOk="0">
                    <a:moveTo>
                      <a:pt x="21304" y="21139"/>
                    </a:moveTo>
                    <a:lnTo>
                      <a:pt x="1411" y="21139"/>
                    </a:lnTo>
                    <a:cubicBezTo>
                      <a:pt x="1042" y="21139"/>
                      <a:pt x="693" y="20907"/>
                      <a:pt x="519" y="20513"/>
                    </a:cubicBezTo>
                    <a:cubicBezTo>
                      <a:pt x="325" y="20119"/>
                      <a:pt x="325" y="19655"/>
                      <a:pt x="519" y="19261"/>
                    </a:cubicBezTo>
                    <a:lnTo>
                      <a:pt x="9089" y="1509"/>
                    </a:lnTo>
                    <a:lnTo>
                      <a:pt x="9341" y="1648"/>
                    </a:lnTo>
                    <a:cubicBezTo>
                      <a:pt x="9399" y="1694"/>
                      <a:pt x="9477" y="1671"/>
                      <a:pt x="9535" y="1624"/>
                    </a:cubicBezTo>
                    <a:cubicBezTo>
                      <a:pt x="9593" y="1578"/>
                      <a:pt x="9632" y="1509"/>
                      <a:pt x="9612" y="1416"/>
                    </a:cubicBezTo>
                    <a:lnTo>
                      <a:pt x="9535" y="211"/>
                    </a:lnTo>
                    <a:cubicBezTo>
                      <a:pt x="9535" y="118"/>
                      <a:pt x="9496" y="49"/>
                      <a:pt x="9419" y="25"/>
                    </a:cubicBezTo>
                    <a:cubicBezTo>
                      <a:pt x="9360" y="-21"/>
                      <a:pt x="9283" y="2"/>
                      <a:pt x="9225" y="49"/>
                    </a:cubicBezTo>
                    <a:lnTo>
                      <a:pt x="8391" y="721"/>
                    </a:lnTo>
                    <a:cubicBezTo>
                      <a:pt x="8333" y="767"/>
                      <a:pt x="8294" y="837"/>
                      <a:pt x="8313" y="929"/>
                    </a:cubicBezTo>
                    <a:cubicBezTo>
                      <a:pt x="8313" y="1022"/>
                      <a:pt x="8352" y="1091"/>
                      <a:pt x="8430" y="1115"/>
                    </a:cubicBezTo>
                    <a:lnTo>
                      <a:pt x="8740" y="1277"/>
                    </a:lnTo>
                    <a:lnTo>
                      <a:pt x="189" y="19006"/>
                    </a:lnTo>
                    <a:cubicBezTo>
                      <a:pt x="-63" y="19540"/>
                      <a:pt x="-63" y="20188"/>
                      <a:pt x="189" y="20721"/>
                    </a:cubicBezTo>
                    <a:cubicBezTo>
                      <a:pt x="441" y="21255"/>
                      <a:pt x="906" y="21579"/>
                      <a:pt x="1430" y="21579"/>
                    </a:cubicBezTo>
                    <a:lnTo>
                      <a:pt x="21343" y="21579"/>
                    </a:lnTo>
                    <a:cubicBezTo>
                      <a:pt x="21459" y="21579"/>
                      <a:pt x="21537" y="21486"/>
                      <a:pt x="21537" y="21347"/>
                    </a:cubicBezTo>
                    <a:cubicBezTo>
                      <a:pt x="21537" y="21208"/>
                      <a:pt x="21421" y="21139"/>
                      <a:pt x="21304" y="2113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1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2E8A093-61BF-7F58-50AD-A5EFF7AA66C7}"/>
                </a:ext>
              </a:extLst>
            </p:cNvPr>
            <p:cNvGrpSpPr/>
            <p:nvPr/>
          </p:nvGrpSpPr>
          <p:grpSpPr>
            <a:xfrm>
              <a:off x="11430000" y="816010"/>
              <a:ext cx="4597072" cy="3781532"/>
              <a:chOff x="11430000" y="816010"/>
              <a:chExt cx="4597072" cy="3781532"/>
            </a:xfrm>
          </p:grpSpPr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83C035DD-D5D6-4BB7-B491-CD60497A7D98}"/>
                  </a:ext>
                </a:extLst>
              </p:cNvPr>
              <p:cNvSpPr/>
              <p:nvPr/>
            </p:nvSpPr>
            <p:spPr>
              <a:xfrm>
                <a:off x="11430000" y="1293064"/>
                <a:ext cx="4419600" cy="3304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590" extrusionOk="0">
                    <a:moveTo>
                      <a:pt x="595" y="2603"/>
                    </a:moveTo>
                    <a:cubicBezTo>
                      <a:pt x="380" y="2256"/>
                      <a:pt x="380" y="1848"/>
                      <a:pt x="595" y="1501"/>
                    </a:cubicBezTo>
                    <a:cubicBezTo>
                      <a:pt x="809" y="1154"/>
                      <a:pt x="1174" y="950"/>
                      <a:pt x="1582" y="950"/>
                    </a:cubicBezTo>
                    <a:lnTo>
                      <a:pt x="20136" y="950"/>
                    </a:lnTo>
                    <a:lnTo>
                      <a:pt x="20136" y="1276"/>
                    </a:lnTo>
                    <a:cubicBezTo>
                      <a:pt x="20136" y="1358"/>
                      <a:pt x="20179" y="1419"/>
                      <a:pt x="20243" y="1460"/>
                    </a:cubicBezTo>
                    <a:cubicBezTo>
                      <a:pt x="20307" y="1501"/>
                      <a:pt x="20393" y="1501"/>
                      <a:pt x="20458" y="1460"/>
                    </a:cubicBezTo>
                    <a:lnTo>
                      <a:pt x="21423" y="929"/>
                    </a:lnTo>
                    <a:cubicBezTo>
                      <a:pt x="21487" y="888"/>
                      <a:pt x="21530" y="827"/>
                      <a:pt x="21530" y="745"/>
                    </a:cubicBezTo>
                    <a:cubicBezTo>
                      <a:pt x="21530" y="664"/>
                      <a:pt x="21487" y="602"/>
                      <a:pt x="21423" y="562"/>
                    </a:cubicBezTo>
                    <a:lnTo>
                      <a:pt x="20458" y="31"/>
                    </a:lnTo>
                    <a:cubicBezTo>
                      <a:pt x="20393" y="-10"/>
                      <a:pt x="20307" y="-10"/>
                      <a:pt x="20243" y="31"/>
                    </a:cubicBezTo>
                    <a:cubicBezTo>
                      <a:pt x="20179" y="72"/>
                      <a:pt x="20136" y="133"/>
                      <a:pt x="20136" y="215"/>
                    </a:cubicBezTo>
                    <a:lnTo>
                      <a:pt x="20136" y="541"/>
                    </a:lnTo>
                    <a:lnTo>
                      <a:pt x="1582" y="541"/>
                    </a:lnTo>
                    <a:cubicBezTo>
                      <a:pt x="1002" y="541"/>
                      <a:pt x="509" y="827"/>
                      <a:pt x="209" y="1297"/>
                    </a:cubicBezTo>
                    <a:cubicBezTo>
                      <a:pt x="-70" y="1766"/>
                      <a:pt x="-70" y="2338"/>
                      <a:pt x="209" y="2807"/>
                    </a:cubicBezTo>
                    <a:lnTo>
                      <a:pt x="11534" y="21488"/>
                    </a:lnTo>
                    <a:cubicBezTo>
                      <a:pt x="11577" y="21549"/>
                      <a:pt x="11642" y="21590"/>
                      <a:pt x="11727" y="21590"/>
                    </a:cubicBezTo>
                    <a:cubicBezTo>
                      <a:pt x="11770" y="21590"/>
                      <a:pt x="11792" y="21590"/>
                      <a:pt x="11835" y="21570"/>
                    </a:cubicBezTo>
                    <a:cubicBezTo>
                      <a:pt x="11942" y="21508"/>
                      <a:pt x="11963" y="21386"/>
                      <a:pt x="11920" y="21284"/>
                    </a:cubicBezTo>
                    <a:lnTo>
                      <a:pt x="595" y="2603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1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315C6-AF15-A4F9-CB78-26DB525BEE08}"/>
                  </a:ext>
                </a:extLst>
              </p:cNvPr>
              <p:cNvSpPr txBox="1"/>
              <p:nvPr/>
            </p:nvSpPr>
            <p:spPr>
              <a:xfrm>
                <a:off x="12792561" y="816010"/>
                <a:ext cx="3234511" cy="30794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>
                <a:defPPr>
                  <a:defRPr lang="en-US"/>
                </a:defPPr>
                <a:lvl1pPr marL="457200" indent="-457200">
                  <a:buFont typeface="Arial" panose="020B0604020202020204" pitchFamily="34" charset="0"/>
                  <a:buChar char="•"/>
                  <a:defRPr sz="2400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When forming inside concrete, CAOXY crystals expand, causing internal cracks &amp; crumbling leads to Cl¯ &amp; O2 penetration</a:t>
                </a:r>
                <a:r>
                  <a:rPr lang="en-US" sz="2800" dirty="0"/>
                  <a:t>.</a:t>
                </a:r>
              </a:p>
            </p:txBody>
          </p:sp>
        </p:grpSp>
      </p:grpSp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4F1DC326-09DB-9D96-D1AC-04270E606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272231" y="491303"/>
            <a:ext cx="10925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CHLORIDE-INDUCED REBAR CORROSION (CONTD)</a:t>
            </a: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932811CB-682F-CA6A-86B6-CB44263A6AA0}"/>
              </a:ext>
            </a:extLst>
          </p:cNvPr>
          <p:cNvGrpSpPr/>
          <p:nvPr/>
        </p:nvGrpSpPr>
        <p:grpSpPr>
          <a:xfrm>
            <a:off x="13270091" y="1617283"/>
            <a:ext cx="3437570" cy="2674473"/>
            <a:chOff x="3611051" y="2404644"/>
            <a:chExt cx="1912272" cy="1782273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68" name="Oval 2067">
              <a:extLst>
                <a:ext uri="{FF2B5EF4-FFF2-40B4-BE49-F238E27FC236}">
                  <a16:creationId xmlns:a16="http://schemas.microsoft.com/office/drawing/2014/main" id="{85F2F3DC-CCA4-B829-F41F-56B7DA8EF177}"/>
                </a:ext>
              </a:extLst>
            </p:cNvPr>
            <p:cNvSpPr/>
            <p:nvPr/>
          </p:nvSpPr>
          <p:spPr>
            <a:xfrm>
              <a:off x="3611051" y="2404644"/>
              <a:ext cx="1912272" cy="1782273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9" name="Oval 4">
              <a:extLst>
                <a:ext uri="{FF2B5EF4-FFF2-40B4-BE49-F238E27FC236}">
                  <a16:creationId xmlns:a16="http://schemas.microsoft.com/office/drawing/2014/main" id="{29A7B256-BE3A-97AD-0928-958335A70D83}"/>
                </a:ext>
              </a:extLst>
            </p:cNvPr>
            <p:cNvSpPr txBox="1"/>
            <p:nvPr/>
          </p:nvSpPr>
          <p:spPr>
            <a:xfrm>
              <a:off x="3891097" y="2665652"/>
              <a:ext cx="1352180" cy="126025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+mj-lt"/>
                </a:rPr>
                <a:t>Concrete highly alkaline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+mj-lt"/>
                </a:rPr>
                <a:t>pH 12-13.8</a:t>
              </a:r>
              <a:endParaRPr lang="en-US" sz="1600" b="1" kern="1200" dirty="0">
                <a:latin typeface="+mj-lt"/>
              </a:endParaRPr>
            </a:p>
          </p:txBody>
        </p:sp>
      </p:grpSp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A684CD83-292F-216C-667D-CA0F9B642391}"/>
              </a:ext>
            </a:extLst>
          </p:cNvPr>
          <p:cNvSpPr/>
          <p:nvPr/>
        </p:nvSpPr>
        <p:spPr>
          <a:xfrm>
            <a:off x="2898025" y="2448623"/>
            <a:ext cx="5844318" cy="1558273"/>
          </a:xfrm>
          <a:custGeom>
            <a:avLst/>
            <a:gdLst>
              <a:gd name="connsiteX0" fmla="*/ 0 w 5844318"/>
              <a:gd name="connsiteY0" fmla="*/ 390893 h 1558273"/>
              <a:gd name="connsiteX1" fmla="*/ 4899070 w 5844318"/>
              <a:gd name="connsiteY1" fmla="*/ 390893 h 1558273"/>
              <a:gd name="connsiteX2" fmla="*/ 4899070 w 5844318"/>
              <a:gd name="connsiteY2" fmla="*/ 0 h 1558273"/>
              <a:gd name="connsiteX3" fmla="*/ 5844318 w 5844318"/>
              <a:gd name="connsiteY3" fmla="*/ 779137 h 1558273"/>
              <a:gd name="connsiteX4" fmla="*/ 4899070 w 5844318"/>
              <a:gd name="connsiteY4" fmla="*/ 1558273 h 1558273"/>
              <a:gd name="connsiteX5" fmla="*/ 4899070 w 5844318"/>
              <a:gd name="connsiteY5" fmla="*/ 1167380 h 1558273"/>
              <a:gd name="connsiteX6" fmla="*/ 0 w 5844318"/>
              <a:gd name="connsiteY6" fmla="*/ 1167380 h 1558273"/>
              <a:gd name="connsiteX7" fmla="*/ 0 w 5844318"/>
              <a:gd name="connsiteY7" fmla="*/ 390893 h 155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4318" h="1558273">
                <a:moveTo>
                  <a:pt x="0" y="390893"/>
                </a:moveTo>
                <a:lnTo>
                  <a:pt x="4899070" y="390893"/>
                </a:lnTo>
                <a:lnTo>
                  <a:pt x="4899070" y="0"/>
                </a:lnTo>
                <a:lnTo>
                  <a:pt x="5844318" y="779137"/>
                </a:lnTo>
                <a:lnTo>
                  <a:pt x="4899070" y="1558273"/>
                </a:lnTo>
                <a:lnTo>
                  <a:pt x="4899070" y="1167380"/>
                </a:lnTo>
                <a:lnTo>
                  <a:pt x="0" y="1167380"/>
                </a:lnTo>
                <a:lnTo>
                  <a:pt x="0" y="390893"/>
                </a:lnTo>
                <a:close/>
              </a:path>
            </a:pathLst>
          </a:custGeom>
          <a:solidFill>
            <a:srgbClr val="F7964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9" tIns="467092" rIns="547217" bIns="467094" numCol="1" spcCol="1270" anchor="ctr" anchorCtr="0">
            <a:noAutofit/>
          </a:bodyPr>
          <a:lstStyle/>
          <a:p>
            <a:pPr marL="0" lvl="0" indent="0" algn="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u="none" kern="1200" dirty="0">
                <a:solidFill>
                  <a:schemeClr val="bg1"/>
                </a:solidFill>
              </a:rPr>
              <a:t>Process of corrosion</a:t>
            </a:r>
            <a:endParaRPr lang="en-US" sz="4400" u="none" kern="1200" dirty="0">
              <a:solidFill>
                <a:schemeClr val="bg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2EE832C-B0E7-1B10-857F-64314B649434}"/>
              </a:ext>
            </a:extLst>
          </p:cNvPr>
          <p:cNvGrpSpPr/>
          <p:nvPr/>
        </p:nvGrpSpPr>
        <p:grpSpPr>
          <a:xfrm>
            <a:off x="1773334" y="4367436"/>
            <a:ext cx="12628465" cy="4509864"/>
            <a:chOff x="547021" y="2586334"/>
            <a:chExt cx="8046280" cy="2219772"/>
          </a:xfrm>
        </p:grpSpPr>
        <p:sp>
          <p:nvSpPr>
            <p:cNvPr id="57" name="Freeform: Shape 56" descr="Arrow Right">
              <a:extLst>
                <a:ext uri="{FF2B5EF4-FFF2-40B4-BE49-F238E27FC236}">
                  <a16:creationId xmlns:a16="http://schemas.microsoft.com/office/drawing/2014/main" id="{7D17F38A-A4BE-C5CD-D84B-8273F56498A9}"/>
                </a:ext>
              </a:extLst>
            </p:cNvPr>
            <p:cNvSpPr/>
            <p:nvPr/>
          </p:nvSpPr>
          <p:spPr>
            <a:xfrm>
              <a:off x="547021" y="2587373"/>
              <a:ext cx="1343026" cy="504825"/>
            </a:xfrm>
            <a:custGeom>
              <a:avLst/>
              <a:gdLst>
                <a:gd name="connsiteX0" fmla="*/ 1235458 w 1790701"/>
                <a:gd name="connsiteY0" fmla="*/ 0 h 673100"/>
                <a:gd name="connsiteX1" fmla="*/ 1244637 w 1790701"/>
                <a:gd name="connsiteY1" fmla="*/ 0 h 673100"/>
                <a:gd name="connsiteX2" fmla="*/ 1712044 w 1790701"/>
                <a:gd name="connsiteY2" fmla="*/ 576069 h 673100"/>
                <a:gd name="connsiteX3" fmla="*/ 1790701 w 1790701"/>
                <a:gd name="connsiteY3" fmla="*/ 576069 h 673100"/>
                <a:gd name="connsiteX4" fmla="*/ 1790701 w 1790701"/>
                <a:gd name="connsiteY4" fmla="*/ 673012 h 673100"/>
                <a:gd name="connsiteX5" fmla="*/ 1790701 w 1790701"/>
                <a:gd name="connsiteY5" fmla="*/ 673100 h 673100"/>
                <a:gd name="connsiteX6" fmla="*/ 1439079 w 1790701"/>
                <a:gd name="connsiteY6" fmla="*/ 673100 h 673100"/>
                <a:gd name="connsiteX7" fmla="*/ 1235509 w 1790701"/>
                <a:gd name="connsiteY7" fmla="*/ 673100 h 673100"/>
                <a:gd name="connsiteX8" fmla="*/ 0 w 1790701"/>
                <a:gd name="connsiteY8" fmla="*/ 0 h 673100"/>
                <a:gd name="connsiteX9" fmla="*/ 1235457 w 1790701"/>
                <a:gd name="connsiteY9" fmla="*/ 0 h 673100"/>
                <a:gd name="connsiteX10" fmla="*/ 1235508 w 1790701"/>
                <a:gd name="connsiteY10" fmla="*/ 673100 h 673100"/>
                <a:gd name="connsiteX11" fmla="*/ 0 w 1790701"/>
                <a:gd name="connsiteY11" fmla="*/ 673100 h 673100"/>
                <a:gd name="connsiteX0" fmla="*/ 1235458 w 1790701"/>
                <a:gd name="connsiteY0" fmla="*/ 0 h 673100"/>
                <a:gd name="connsiteX1" fmla="*/ 1244637 w 1790701"/>
                <a:gd name="connsiteY1" fmla="*/ 0 h 673100"/>
                <a:gd name="connsiteX2" fmla="*/ 1790701 w 1790701"/>
                <a:gd name="connsiteY2" fmla="*/ 576069 h 673100"/>
                <a:gd name="connsiteX3" fmla="*/ 1790701 w 1790701"/>
                <a:gd name="connsiteY3" fmla="*/ 673012 h 673100"/>
                <a:gd name="connsiteX4" fmla="*/ 1790701 w 1790701"/>
                <a:gd name="connsiteY4" fmla="*/ 673100 h 673100"/>
                <a:gd name="connsiteX5" fmla="*/ 1439079 w 1790701"/>
                <a:gd name="connsiteY5" fmla="*/ 673100 h 673100"/>
                <a:gd name="connsiteX6" fmla="*/ 1235509 w 1790701"/>
                <a:gd name="connsiteY6" fmla="*/ 673100 h 673100"/>
                <a:gd name="connsiteX7" fmla="*/ 1235458 w 1790701"/>
                <a:gd name="connsiteY7" fmla="*/ 0 h 673100"/>
                <a:gd name="connsiteX8" fmla="*/ 0 w 1790701"/>
                <a:gd name="connsiteY8" fmla="*/ 0 h 673100"/>
                <a:gd name="connsiteX9" fmla="*/ 1235457 w 1790701"/>
                <a:gd name="connsiteY9" fmla="*/ 0 h 673100"/>
                <a:gd name="connsiteX10" fmla="*/ 1235508 w 1790701"/>
                <a:gd name="connsiteY10" fmla="*/ 673100 h 673100"/>
                <a:gd name="connsiteX11" fmla="*/ 0 w 1790701"/>
                <a:gd name="connsiteY11" fmla="*/ 673100 h 673100"/>
                <a:gd name="connsiteX12" fmla="*/ 0 w 1790701"/>
                <a:gd name="connsiteY1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01" h="673100">
                  <a:moveTo>
                    <a:pt x="1235458" y="0"/>
                  </a:moveTo>
                  <a:lnTo>
                    <a:pt x="1244637" y="0"/>
                  </a:lnTo>
                  <a:lnTo>
                    <a:pt x="1790701" y="576069"/>
                  </a:lnTo>
                  <a:lnTo>
                    <a:pt x="1790701" y="673012"/>
                  </a:lnTo>
                  <a:lnTo>
                    <a:pt x="1790701" y="673100"/>
                  </a:lnTo>
                  <a:lnTo>
                    <a:pt x="1439079" y="673100"/>
                  </a:lnTo>
                  <a:lnTo>
                    <a:pt x="1235509" y="673100"/>
                  </a:lnTo>
                  <a:cubicBezTo>
                    <a:pt x="1235492" y="448733"/>
                    <a:pt x="1235475" y="224367"/>
                    <a:pt x="1235458" y="0"/>
                  </a:cubicBezTo>
                  <a:close/>
                  <a:moveTo>
                    <a:pt x="0" y="0"/>
                  </a:moveTo>
                  <a:lnTo>
                    <a:pt x="1235457" y="0"/>
                  </a:lnTo>
                  <a:cubicBezTo>
                    <a:pt x="1235474" y="224367"/>
                    <a:pt x="1235491" y="448733"/>
                    <a:pt x="1235508" y="673100"/>
                  </a:cubicBezTo>
                  <a:lnTo>
                    <a:pt x="0" y="673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74513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 b="1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630A88E-A3E3-CC0E-D986-DF70F254D40B}"/>
                </a:ext>
              </a:extLst>
            </p:cNvPr>
            <p:cNvGrpSpPr/>
            <p:nvPr/>
          </p:nvGrpSpPr>
          <p:grpSpPr>
            <a:xfrm>
              <a:off x="547021" y="2586334"/>
              <a:ext cx="8046280" cy="2219772"/>
              <a:chOff x="547021" y="2586334"/>
              <a:chExt cx="8046280" cy="2219772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292DA77-50F4-58D4-FE25-9B09A3A3CCCF}"/>
                  </a:ext>
                </a:extLst>
              </p:cNvPr>
              <p:cNvSpPr txBox="1"/>
              <p:nvPr/>
            </p:nvSpPr>
            <p:spPr>
              <a:xfrm>
                <a:off x="547021" y="3288017"/>
                <a:ext cx="1433203" cy="79531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b="1" dirty="0"/>
                  <a:t>High pH due to the existing oxide and alkali metal contents.</a:t>
                </a:r>
              </a:p>
              <a:p>
                <a:pPr algn="ctr"/>
                <a:r>
                  <a:rPr lang="en-US" b="1" dirty="0"/>
                  <a:t>There is no any corrosion in this stage</a:t>
                </a:r>
              </a:p>
              <a:p>
                <a:pPr lvl="0">
                  <a:buFont typeface="Arial" panose="020B0604020202020204" pitchFamily="34" charset="0"/>
                  <a:buNone/>
                </a:pP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97AEF88-23E1-F5EB-A9FC-CE02F16D8BF0}"/>
                  </a:ext>
                </a:extLst>
              </p:cNvPr>
              <p:cNvGrpSpPr/>
              <p:nvPr/>
            </p:nvGrpSpPr>
            <p:grpSpPr>
              <a:xfrm>
                <a:off x="1483138" y="2586334"/>
                <a:ext cx="7110163" cy="2219772"/>
                <a:chOff x="1483138" y="2586334"/>
                <a:chExt cx="7110163" cy="2219772"/>
              </a:xfrm>
            </p:grpSpPr>
            <p:sp>
              <p:nvSpPr>
                <p:cNvPr id="61" name="Freeform: Shape 60" descr="Arrow Right">
                  <a:extLst>
                    <a:ext uri="{FF2B5EF4-FFF2-40B4-BE49-F238E27FC236}">
                      <a16:creationId xmlns:a16="http://schemas.microsoft.com/office/drawing/2014/main" id="{4F6FFF41-F3C0-F81A-421E-35709C8DFA1D}"/>
                    </a:ext>
                  </a:extLst>
                </p:cNvPr>
                <p:cNvSpPr/>
                <p:nvPr/>
              </p:nvSpPr>
              <p:spPr>
                <a:xfrm>
                  <a:off x="1761027" y="2586334"/>
                  <a:ext cx="2147539" cy="504825"/>
                </a:xfrm>
                <a:custGeom>
                  <a:avLst/>
                  <a:gdLst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784728 w 2863385"/>
                    <a:gd name="connsiteY2" fmla="*/ 576069 h 673100"/>
                    <a:gd name="connsiteX3" fmla="*/ 2863385 w 2863385"/>
                    <a:gd name="connsiteY3" fmla="*/ 576069 h 673100"/>
                    <a:gd name="connsiteX4" fmla="*/ 2863385 w 2863385"/>
                    <a:gd name="connsiteY4" fmla="*/ 673012 h 673100"/>
                    <a:gd name="connsiteX5" fmla="*/ 2863385 w 2863385"/>
                    <a:gd name="connsiteY5" fmla="*/ 673100 h 673100"/>
                    <a:gd name="connsiteX6" fmla="*/ 2511763 w 2863385"/>
                    <a:gd name="connsiteY6" fmla="*/ 673100 h 673100"/>
                    <a:gd name="connsiteX7" fmla="*/ 2308193 w 2863385"/>
                    <a:gd name="connsiteY7" fmla="*/ 67310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863385 w 2863385"/>
                    <a:gd name="connsiteY2" fmla="*/ 576069 h 673100"/>
                    <a:gd name="connsiteX3" fmla="*/ 2863385 w 2863385"/>
                    <a:gd name="connsiteY3" fmla="*/ 673012 h 673100"/>
                    <a:gd name="connsiteX4" fmla="*/ 2863385 w 2863385"/>
                    <a:gd name="connsiteY4" fmla="*/ 673100 h 673100"/>
                    <a:gd name="connsiteX5" fmla="*/ 2511763 w 2863385"/>
                    <a:gd name="connsiteY5" fmla="*/ 673100 h 673100"/>
                    <a:gd name="connsiteX6" fmla="*/ 2308193 w 2863385"/>
                    <a:gd name="connsiteY6" fmla="*/ 673100 h 673100"/>
                    <a:gd name="connsiteX7" fmla="*/ 2308142 w 2863385"/>
                    <a:gd name="connsiteY7" fmla="*/ 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17" fmla="*/ 2310 w 2863385"/>
                    <a:gd name="connsiteY17" fmla="*/ 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863385" h="673100">
                      <a:moveTo>
                        <a:pt x="2308142" y="0"/>
                      </a:moveTo>
                      <a:lnTo>
                        <a:pt x="2317321" y="0"/>
                      </a:lnTo>
                      <a:lnTo>
                        <a:pt x="2863385" y="576069"/>
                      </a:lnTo>
                      <a:lnTo>
                        <a:pt x="2863385" y="673012"/>
                      </a:lnTo>
                      <a:lnTo>
                        <a:pt x="2863385" y="673100"/>
                      </a:lnTo>
                      <a:lnTo>
                        <a:pt x="2511763" y="673100"/>
                      </a:lnTo>
                      <a:lnTo>
                        <a:pt x="2308193" y="673100"/>
                      </a:lnTo>
                      <a:cubicBezTo>
                        <a:pt x="2308176" y="448733"/>
                        <a:pt x="2308159" y="224367"/>
                        <a:pt x="2308142" y="0"/>
                      </a:cubicBezTo>
                      <a:close/>
                      <a:moveTo>
                        <a:pt x="2310" y="0"/>
                      </a:moveTo>
                      <a:lnTo>
                        <a:pt x="1072684" y="0"/>
                      </a:lnTo>
                      <a:lnTo>
                        <a:pt x="1406144" y="0"/>
                      </a:lnTo>
                      <a:lnTo>
                        <a:pt x="2308141" y="0"/>
                      </a:lnTo>
                      <a:cubicBezTo>
                        <a:pt x="2308158" y="224367"/>
                        <a:pt x="2308175" y="448733"/>
                        <a:pt x="2308192" y="673100"/>
                      </a:cubicBezTo>
                      <a:lnTo>
                        <a:pt x="1406144" y="673100"/>
                      </a:lnTo>
                      <a:lnTo>
                        <a:pt x="1072684" y="673100"/>
                      </a:lnTo>
                      <a:lnTo>
                        <a:pt x="690114" y="673100"/>
                      </a:lnTo>
                      <a:lnTo>
                        <a:pt x="0" y="1386"/>
                      </a:lnTo>
                      <a:lnTo>
                        <a:pt x="23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600" b="1" dirty="0"/>
                </a:p>
              </p:txBody>
            </p:sp>
            <p:sp>
              <p:nvSpPr>
                <p:cNvPr id="62" name="Freeform: Shape 61" descr="Arrow Right">
                  <a:extLst>
                    <a:ext uri="{FF2B5EF4-FFF2-40B4-BE49-F238E27FC236}">
                      <a16:creationId xmlns:a16="http://schemas.microsoft.com/office/drawing/2014/main" id="{234F7172-AAA2-FE49-29AE-6198867E7575}"/>
                    </a:ext>
                  </a:extLst>
                </p:cNvPr>
                <p:cNvSpPr/>
                <p:nvPr/>
              </p:nvSpPr>
              <p:spPr>
                <a:xfrm>
                  <a:off x="3779545" y="2586334"/>
                  <a:ext cx="2147539" cy="504825"/>
                </a:xfrm>
                <a:custGeom>
                  <a:avLst/>
                  <a:gdLst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784728 w 2863385"/>
                    <a:gd name="connsiteY2" fmla="*/ 576069 h 673100"/>
                    <a:gd name="connsiteX3" fmla="*/ 2863385 w 2863385"/>
                    <a:gd name="connsiteY3" fmla="*/ 576069 h 673100"/>
                    <a:gd name="connsiteX4" fmla="*/ 2863385 w 2863385"/>
                    <a:gd name="connsiteY4" fmla="*/ 673012 h 673100"/>
                    <a:gd name="connsiteX5" fmla="*/ 2863385 w 2863385"/>
                    <a:gd name="connsiteY5" fmla="*/ 673100 h 673100"/>
                    <a:gd name="connsiteX6" fmla="*/ 2511763 w 2863385"/>
                    <a:gd name="connsiteY6" fmla="*/ 673100 h 673100"/>
                    <a:gd name="connsiteX7" fmla="*/ 2308193 w 2863385"/>
                    <a:gd name="connsiteY7" fmla="*/ 67310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863385 w 2863385"/>
                    <a:gd name="connsiteY2" fmla="*/ 576069 h 673100"/>
                    <a:gd name="connsiteX3" fmla="*/ 2863385 w 2863385"/>
                    <a:gd name="connsiteY3" fmla="*/ 673012 h 673100"/>
                    <a:gd name="connsiteX4" fmla="*/ 2863385 w 2863385"/>
                    <a:gd name="connsiteY4" fmla="*/ 673100 h 673100"/>
                    <a:gd name="connsiteX5" fmla="*/ 2511763 w 2863385"/>
                    <a:gd name="connsiteY5" fmla="*/ 673100 h 673100"/>
                    <a:gd name="connsiteX6" fmla="*/ 2308193 w 2863385"/>
                    <a:gd name="connsiteY6" fmla="*/ 673100 h 673100"/>
                    <a:gd name="connsiteX7" fmla="*/ 2308142 w 2863385"/>
                    <a:gd name="connsiteY7" fmla="*/ 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17" fmla="*/ 2310 w 2863385"/>
                    <a:gd name="connsiteY17" fmla="*/ 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863385" h="673100">
                      <a:moveTo>
                        <a:pt x="2308142" y="0"/>
                      </a:moveTo>
                      <a:lnTo>
                        <a:pt x="2317321" y="0"/>
                      </a:lnTo>
                      <a:lnTo>
                        <a:pt x="2863385" y="576069"/>
                      </a:lnTo>
                      <a:lnTo>
                        <a:pt x="2863385" y="673012"/>
                      </a:lnTo>
                      <a:lnTo>
                        <a:pt x="2863385" y="673100"/>
                      </a:lnTo>
                      <a:lnTo>
                        <a:pt x="2511763" y="673100"/>
                      </a:lnTo>
                      <a:lnTo>
                        <a:pt x="2308193" y="673100"/>
                      </a:lnTo>
                      <a:cubicBezTo>
                        <a:pt x="2308176" y="448733"/>
                        <a:pt x="2308159" y="224367"/>
                        <a:pt x="2308142" y="0"/>
                      </a:cubicBezTo>
                      <a:close/>
                      <a:moveTo>
                        <a:pt x="2310" y="0"/>
                      </a:moveTo>
                      <a:lnTo>
                        <a:pt x="1072684" y="0"/>
                      </a:lnTo>
                      <a:lnTo>
                        <a:pt x="1406144" y="0"/>
                      </a:lnTo>
                      <a:lnTo>
                        <a:pt x="2308141" y="0"/>
                      </a:lnTo>
                      <a:cubicBezTo>
                        <a:pt x="2308158" y="224367"/>
                        <a:pt x="2308175" y="448733"/>
                        <a:pt x="2308192" y="673100"/>
                      </a:cubicBezTo>
                      <a:lnTo>
                        <a:pt x="1406144" y="673100"/>
                      </a:lnTo>
                      <a:lnTo>
                        <a:pt x="1072684" y="673100"/>
                      </a:lnTo>
                      <a:lnTo>
                        <a:pt x="690114" y="673100"/>
                      </a:lnTo>
                      <a:lnTo>
                        <a:pt x="0" y="1386"/>
                      </a:lnTo>
                      <a:lnTo>
                        <a:pt x="23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600" b="1" dirty="0"/>
                </a:p>
              </p:txBody>
            </p:sp>
            <p:sp>
              <p:nvSpPr>
                <p:cNvPr id="63" name="Freeform: Shape 62" descr="Arrow Right">
                  <a:extLst>
                    <a:ext uri="{FF2B5EF4-FFF2-40B4-BE49-F238E27FC236}">
                      <a16:creationId xmlns:a16="http://schemas.microsoft.com/office/drawing/2014/main" id="{3AC0549C-3FCA-D441-D156-6B9EC73B4A59}"/>
                    </a:ext>
                  </a:extLst>
                </p:cNvPr>
                <p:cNvSpPr/>
                <p:nvPr/>
              </p:nvSpPr>
              <p:spPr>
                <a:xfrm>
                  <a:off x="5798064" y="2586334"/>
                  <a:ext cx="2147539" cy="504825"/>
                </a:xfrm>
                <a:custGeom>
                  <a:avLst/>
                  <a:gdLst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784728 w 2863385"/>
                    <a:gd name="connsiteY2" fmla="*/ 576069 h 673100"/>
                    <a:gd name="connsiteX3" fmla="*/ 2863385 w 2863385"/>
                    <a:gd name="connsiteY3" fmla="*/ 576069 h 673100"/>
                    <a:gd name="connsiteX4" fmla="*/ 2863385 w 2863385"/>
                    <a:gd name="connsiteY4" fmla="*/ 673012 h 673100"/>
                    <a:gd name="connsiteX5" fmla="*/ 2863385 w 2863385"/>
                    <a:gd name="connsiteY5" fmla="*/ 673100 h 673100"/>
                    <a:gd name="connsiteX6" fmla="*/ 2511763 w 2863385"/>
                    <a:gd name="connsiteY6" fmla="*/ 673100 h 673100"/>
                    <a:gd name="connsiteX7" fmla="*/ 2308193 w 2863385"/>
                    <a:gd name="connsiteY7" fmla="*/ 67310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0" fmla="*/ 2308142 w 2863385"/>
                    <a:gd name="connsiteY0" fmla="*/ 0 h 673100"/>
                    <a:gd name="connsiteX1" fmla="*/ 2317321 w 2863385"/>
                    <a:gd name="connsiteY1" fmla="*/ 0 h 673100"/>
                    <a:gd name="connsiteX2" fmla="*/ 2863385 w 2863385"/>
                    <a:gd name="connsiteY2" fmla="*/ 576069 h 673100"/>
                    <a:gd name="connsiteX3" fmla="*/ 2863385 w 2863385"/>
                    <a:gd name="connsiteY3" fmla="*/ 673012 h 673100"/>
                    <a:gd name="connsiteX4" fmla="*/ 2863385 w 2863385"/>
                    <a:gd name="connsiteY4" fmla="*/ 673100 h 673100"/>
                    <a:gd name="connsiteX5" fmla="*/ 2511763 w 2863385"/>
                    <a:gd name="connsiteY5" fmla="*/ 673100 h 673100"/>
                    <a:gd name="connsiteX6" fmla="*/ 2308193 w 2863385"/>
                    <a:gd name="connsiteY6" fmla="*/ 673100 h 673100"/>
                    <a:gd name="connsiteX7" fmla="*/ 2308142 w 2863385"/>
                    <a:gd name="connsiteY7" fmla="*/ 0 h 673100"/>
                    <a:gd name="connsiteX8" fmla="*/ 2310 w 2863385"/>
                    <a:gd name="connsiteY8" fmla="*/ 0 h 673100"/>
                    <a:gd name="connsiteX9" fmla="*/ 1072684 w 2863385"/>
                    <a:gd name="connsiteY9" fmla="*/ 0 h 673100"/>
                    <a:gd name="connsiteX10" fmla="*/ 1406144 w 2863385"/>
                    <a:gd name="connsiteY10" fmla="*/ 0 h 673100"/>
                    <a:gd name="connsiteX11" fmla="*/ 2308141 w 2863385"/>
                    <a:gd name="connsiteY11" fmla="*/ 0 h 673100"/>
                    <a:gd name="connsiteX12" fmla="*/ 2308192 w 2863385"/>
                    <a:gd name="connsiteY12" fmla="*/ 673100 h 673100"/>
                    <a:gd name="connsiteX13" fmla="*/ 1406144 w 2863385"/>
                    <a:gd name="connsiteY13" fmla="*/ 673100 h 673100"/>
                    <a:gd name="connsiteX14" fmla="*/ 1072684 w 2863385"/>
                    <a:gd name="connsiteY14" fmla="*/ 673100 h 673100"/>
                    <a:gd name="connsiteX15" fmla="*/ 690114 w 2863385"/>
                    <a:gd name="connsiteY15" fmla="*/ 673100 h 673100"/>
                    <a:gd name="connsiteX16" fmla="*/ 0 w 2863385"/>
                    <a:gd name="connsiteY16" fmla="*/ 1386 h 673100"/>
                    <a:gd name="connsiteX17" fmla="*/ 2310 w 2863385"/>
                    <a:gd name="connsiteY17" fmla="*/ 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863385" h="673100">
                      <a:moveTo>
                        <a:pt x="2308142" y="0"/>
                      </a:moveTo>
                      <a:lnTo>
                        <a:pt x="2317321" y="0"/>
                      </a:lnTo>
                      <a:lnTo>
                        <a:pt x="2863385" y="576069"/>
                      </a:lnTo>
                      <a:lnTo>
                        <a:pt x="2863385" y="673012"/>
                      </a:lnTo>
                      <a:lnTo>
                        <a:pt x="2863385" y="673100"/>
                      </a:lnTo>
                      <a:lnTo>
                        <a:pt x="2511763" y="673100"/>
                      </a:lnTo>
                      <a:lnTo>
                        <a:pt x="2308193" y="673100"/>
                      </a:lnTo>
                      <a:cubicBezTo>
                        <a:pt x="2308176" y="448733"/>
                        <a:pt x="2308159" y="224367"/>
                        <a:pt x="2308142" y="0"/>
                      </a:cubicBezTo>
                      <a:close/>
                      <a:moveTo>
                        <a:pt x="2310" y="0"/>
                      </a:moveTo>
                      <a:lnTo>
                        <a:pt x="1072684" y="0"/>
                      </a:lnTo>
                      <a:lnTo>
                        <a:pt x="1406144" y="0"/>
                      </a:lnTo>
                      <a:lnTo>
                        <a:pt x="2308141" y="0"/>
                      </a:lnTo>
                      <a:cubicBezTo>
                        <a:pt x="2308158" y="224367"/>
                        <a:pt x="2308175" y="448733"/>
                        <a:pt x="2308192" y="673100"/>
                      </a:cubicBezTo>
                      <a:lnTo>
                        <a:pt x="1406144" y="673100"/>
                      </a:lnTo>
                      <a:lnTo>
                        <a:pt x="1072684" y="673100"/>
                      </a:lnTo>
                      <a:lnTo>
                        <a:pt x="690114" y="673100"/>
                      </a:lnTo>
                      <a:lnTo>
                        <a:pt x="0" y="1386"/>
                      </a:lnTo>
                      <a:lnTo>
                        <a:pt x="231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8" name="Freeform: Shape 2047" descr="Arrow Right">
                  <a:extLst>
                    <a:ext uri="{FF2B5EF4-FFF2-40B4-BE49-F238E27FC236}">
                      <a16:creationId xmlns:a16="http://schemas.microsoft.com/office/drawing/2014/main" id="{3B03F2FA-4929-D10A-4FB5-A39D9431082F}"/>
                    </a:ext>
                  </a:extLst>
                </p:cNvPr>
                <p:cNvSpPr/>
                <p:nvPr/>
              </p:nvSpPr>
              <p:spPr>
                <a:xfrm>
                  <a:off x="1483138" y="2587373"/>
                  <a:ext cx="1054608" cy="2218733"/>
                </a:xfrm>
                <a:custGeom>
                  <a:avLst/>
                  <a:gdLst>
                    <a:gd name="connsiteX0" fmla="*/ 0 w 1406144"/>
                    <a:gd name="connsiteY0" fmla="*/ 0 h 2958310"/>
                    <a:gd name="connsiteX1" fmla="*/ 1321168 w 1406144"/>
                    <a:gd name="connsiteY1" fmla="*/ 1285942 h 2958310"/>
                    <a:gd name="connsiteX2" fmla="*/ 1330610 w 1406144"/>
                    <a:gd name="connsiteY2" fmla="*/ 1295134 h 2958310"/>
                    <a:gd name="connsiteX3" fmla="*/ 1321168 w 1406144"/>
                    <a:gd name="connsiteY3" fmla="*/ 1672001 h 2958310"/>
                    <a:gd name="connsiteX4" fmla="*/ 284 w 1406144"/>
                    <a:gd name="connsiteY4" fmla="*/ 2958310 h 2958310"/>
                    <a:gd name="connsiteX5" fmla="*/ 282 w 1406144"/>
                    <a:gd name="connsiteY5" fmla="*/ 2942578 h 2958310"/>
                    <a:gd name="connsiteX6" fmla="*/ 1030679 w 1406144"/>
                    <a:gd name="connsiteY6" fmla="*/ 1672001 h 2958310"/>
                    <a:gd name="connsiteX7" fmla="*/ 1038136 w 1406144"/>
                    <a:gd name="connsiteY7" fmla="*/ 1295134 h 2958310"/>
                    <a:gd name="connsiteX8" fmla="*/ 1030679 w 1406144"/>
                    <a:gd name="connsiteY8" fmla="*/ 1285942 h 2958310"/>
                    <a:gd name="connsiteX9" fmla="*/ 2 w 1406144"/>
                    <a:gd name="connsiteY9" fmla="*/ 15654 h 2958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06144" h="2958310">
                      <a:moveTo>
                        <a:pt x="0" y="0"/>
                      </a:moveTo>
                      <a:lnTo>
                        <a:pt x="1321168" y="1285942"/>
                      </a:lnTo>
                      <a:cubicBezTo>
                        <a:pt x="1324388" y="1288930"/>
                        <a:pt x="1327541" y="1292000"/>
                        <a:pt x="1330610" y="1295134"/>
                      </a:cubicBezTo>
                      <a:cubicBezTo>
                        <a:pt x="1434902" y="1401742"/>
                        <a:pt x="1430673" y="1570467"/>
                        <a:pt x="1321168" y="1672001"/>
                      </a:cubicBezTo>
                      <a:lnTo>
                        <a:pt x="284" y="2958310"/>
                      </a:lnTo>
                      <a:lnTo>
                        <a:pt x="282" y="2942578"/>
                      </a:lnTo>
                      <a:lnTo>
                        <a:pt x="1030679" y="1672001"/>
                      </a:lnTo>
                      <a:cubicBezTo>
                        <a:pt x="1117159" y="1570467"/>
                        <a:pt x="1120499" y="1401742"/>
                        <a:pt x="1038136" y="1295134"/>
                      </a:cubicBezTo>
                      <a:cubicBezTo>
                        <a:pt x="1035712" y="1292000"/>
                        <a:pt x="1033222" y="1288930"/>
                        <a:pt x="1030679" y="1285942"/>
                      </a:cubicBezTo>
                      <a:lnTo>
                        <a:pt x="2" y="15654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49" name="Freeform: Shape 2048" descr="Arrow Right">
                  <a:extLst>
                    <a:ext uri="{FF2B5EF4-FFF2-40B4-BE49-F238E27FC236}">
                      <a16:creationId xmlns:a16="http://schemas.microsoft.com/office/drawing/2014/main" id="{298011C0-1A45-384D-5285-A949ACC87A16}"/>
                    </a:ext>
                  </a:extLst>
                </p:cNvPr>
                <p:cNvSpPr/>
                <p:nvPr/>
              </p:nvSpPr>
              <p:spPr>
                <a:xfrm>
                  <a:off x="3501656" y="2586334"/>
                  <a:ext cx="1054608" cy="2218733"/>
                </a:xfrm>
                <a:custGeom>
                  <a:avLst/>
                  <a:gdLst>
                    <a:gd name="connsiteX0" fmla="*/ 0 w 1406144"/>
                    <a:gd name="connsiteY0" fmla="*/ 0 h 2958310"/>
                    <a:gd name="connsiteX1" fmla="*/ 1321168 w 1406144"/>
                    <a:gd name="connsiteY1" fmla="*/ 1285942 h 2958310"/>
                    <a:gd name="connsiteX2" fmla="*/ 1330610 w 1406144"/>
                    <a:gd name="connsiteY2" fmla="*/ 1295134 h 2958310"/>
                    <a:gd name="connsiteX3" fmla="*/ 1321168 w 1406144"/>
                    <a:gd name="connsiteY3" fmla="*/ 1672001 h 2958310"/>
                    <a:gd name="connsiteX4" fmla="*/ 284 w 1406144"/>
                    <a:gd name="connsiteY4" fmla="*/ 2958310 h 2958310"/>
                    <a:gd name="connsiteX5" fmla="*/ 282 w 1406144"/>
                    <a:gd name="connsiteY5" fmla="*/ 2942578 h 2958310"/>
                    <a:gd name="connsiteX6" fmla="*/ 1030679 w 1406144"/>
                    <a:gd name="connsiteY6" fmla="*/ 1672001 h 2958310"/>
                    <a:gd name="connsiteX7" fmla="*/ 1038136 w 1406144"/>
                    <a:gd name="connsiteY7" fmla="*/ 1295134 h 2958310"/>
                    <a:gd name="connsiteX8" fmla="*/ 1030679 w 1406144"/>
                    <a:gd name="connsiteY8" fmla="*/ 1285942 h 2958310"/>
                    <a:gd name="connsiteX9" fmla="*/ 2 w 1406144"/>
                    <a:gd name="connsiteY9" fmla="*/ 15654 h 2958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06144" h="2958310">
                      <a:moveTo>
                        <a:pt x="0" y="0"/>
                      </a:moveTo>
                      <a:lnTo>
                        <a:pt x="1321168" y="1285942"/>
                      </a:lnTo>
                      <a:cubicBezTo>
                        <a:pt x="1324388" y="1288930"/>
                        <a:pt x="1327541" y="1292000"/>
                        <a:pt x="1330610" y="1295134"/>
                      </a:cubicBezTo>
                      <a:cubicBezTo>
                        <a:pt x="1434902" y="1401742"/>
                        <a:pt x="1430673" y="1570467"/>
                        <a:pt x="1321168" y="1672001"/>
                      </a:cubicBezTo>
                      <a:lnTo>
                        <a:pt x="284" y="2958310"/>
                      </a:lnTo>
                      <a:lnTo>
                        <a:pt x="282" y="2942578"/>
                      </a:lnTo>
                      <a:lnTo>
                        <a:pt x="1030679" y="1672001"/>
                      </a:lnTo>
                      <a:cubicBezTo>
                        <a:pt x="1117159" y="1570467"/>
                        <a:pt x="1120499" y="1401742"/>
                        <a:pt x="1038136" y="1295134"/>
                      </a:cubicBezTo>
                      <a:cubicBezTo>
                        <a:pt x="1035712" y="1292000"/>
                        <a:pt x="1033222" y="1288930"/>
                        <a:pt x="1030679" y="1285942"/>
                      </a:cubicBezTo>
                      <a:lnTo>
                        <a:pt x="2" y="1565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50" name="Freeform: Shape 2049" descr="Arrow Right">
                  <a:extLst>
                    <a:ext uri="{FF2B5EF4-FFF2-40B4-BE49-F238E27FC236}">
                      <a16:creationId xmlns:a16="http://schemas.microsoft.com/office/drawing/2014/main" id="{4B367EC0-AF3C-E314-10CD-437F74A25ECE}"/>
                    </a:ext>
                  </a:extLst>
                </p:cNvPr>
                <p:cNvSpPr/>
                <p:nvPr/>
              </p:nvSpPr>
              <p:spPr>
                <a:xfrm>
                  <a:off x="5520175" y="2586334"/>
                  <a:ext cx="1054608" cy="2218733"/>
                </a:xfrm>
                <a:custGeom>
                  <a:avLst/>
                  <a:gdLst>
                    <a:gd name="connsiteX0" fmla="*/ 0 w 1406144"/>
                    <a:gd name="connsiteY0" fmla="*/ 0 h 2958310"/>
                    <a:gd name="connsiteX1" fmla="*/ 1321168 w 1406144"/>
                    <a:gd name="connsiteY1" fmla="*/ 1285942 h 2958310"/>
                    <a:gd name="connsiteX2" fmla="*/ 1330610 w 1406144"/>
                    <a:gd name="connsiteY2" fmla="*/ 1295134 h 2958310"/>
                    <a:gd name="connsiteX3" fmla="*/ 1321168 w 1406144"/>
                    <a:gd name="connsiteY3" fmla="*/ 1672001 h 2958310"/>
                    <a:gd name="connsiteX4" fmla="*/ 284 w 1406144"/>
                    <a:gd name="connsiteY4" fmla="*/ 2958310 h 2958310"/>
                    <a:gd name="connsiteX5" fmla="*/ 282 w 1406144"/>
                    <a:gd name="connsiteY5" fmla="*/ 2942578 h 2958310"/>
                    <a:gd name="connsiteX6" fmla="*/ 1030679 w 1406144"/>
                    <a:gd name="connsiteY6" fmla="*/ 1672001 h 2958310"/>
                    <a:gd name="connsiteX7" fmla="*/ 1038136 w 1406144"/>
                    <a:gd name="connsiteY7" fmla="*/ 1295134 h 2958310"/>
                    <a:gd name="connsiteX8" fmla="*/ 1030679 w 1406144"/>
                    <a:gd name="connsiteY8" fmla="*/ 1285942 h 2958310"/>
                    <a:gd name="connsiteX9" fmla="*/ 2 w 1406144"/>
                    <a:gd name="connsiteY9" fmla="*/ 15654 h 2958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06144" h="2958310">
                      <a:moveTo>
                        <a:pt x="0" y="0"/>
                      </a:moveTo>
                      <a:lnTo>
                        <a:pt x="1321168" y="1285942"/>
                      </a:lnTo>
                      <a:cubicBezTo>
                        <a:pt x="1324388" y="1288930"/>
                        <a:pt x="1327541" y="1292000"/>
                        <a:pt x="1330610" y="1295134"/>
                      </a:cubicBezTo>
                      <a:cubicBezTo>
                        <a:pt x="1434902" y="1401742"/>
                        <a:pt x="1430673" y="1570467"/>
                        <a:pt x="1321168" y="1672001"/>
                      </a:cubicBezTo>
                      <a:lnTo>
                        <a:pt x="284" y="2958310"/>
                      </a:lnTo>
                      <a:lnTo>
                        <a:pt x="282" y="2942578"/>
                      </a:lnTo>
                      <a:lnTo>
                        <a:pt x="1030679" y="1672001"/>
                      </a:lnTo>
                      <a:cubicBezTo>
                        <a:pt x="1117159" y="1570467"/>
                        <a:pt x="1120499" y="1401742"/>
                        <a:pt x="1038136" y="1295134"/>
                      </a:cubicBezTo>
                      <a:cubicBezTo>
                        <a:pt x="1035712" y="1292000"/>
                        <a:pt x="1033222" y="1288930"/>
                        <a:pt x="1030679" y="1285942"/>
                      </a:cubicBezTo>
                      <a:lnTo>
                        <a:pt x="2" y="15654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51" name="Freeform: Shape 2050" descr="Arrow Right">
                  <a:extLst>
                    <a:ext uri="{FF2B5EF4-FFF2-40B4-BE49-F238E27FC236}">
                      <a16:creationId xmlns:a16="http://schemas.microsoft.com/office/drawing/2014/main" id="{426B43F2-A098-BB2F-6143-149034DEF09E}"/>
                    </a:ext>
                  </a:extLst>
                </p:cNvPr>
                <p:cNvSpPr/>
                <p:nvPr/>
              </p:nvSpPr>
              <p:spPr>
                <a:xfrm>
                  <a:off x="7538693" y="2586334"/>
                  <a:ext cx="1054608" cy="2218733"/>
                </a:xfrm>
                <a:custGeom>
                  <a:avLst/>
                  <a:gdLst>
                    <a:gd name="connsiteX0" fmla="*/ 0 w 1406144"/>
                    <a:gd name="connsiteY0" fmla="*/ 0 h 2958310"/>
                    <a:gd name="connsiteX1" fmla="*/ 1321168 w 1406144"/>
                    <a:gd name="connsiteY1" fmla="*/ 1285942 h 2958310"/>
                    <a:gd name="connsiteX2" fmla="*/ 1330610 w 1406144"/>
                    <a:gd name="connsiteY2" fmla="*/ 1295134 h 2958310"/>
                    <a:gd name="connsiteX3" fmla="*/ 1321168 w 1406144"/>
                    <a:gd name="connsiteY3" fmla="*/ 1672001 h 2958310"/>
                    <a:gd name="connsiteX4" fmla="*/ 284 w 1406144"/>
                    <a:gd name="connsiteY4" fmla="*/ 2958310 h 2958310"/>
                    <a:gd name="connsiteX5" fmla="*/ 282 w 1406144"/>
                    <a:gd name="connsiteY5" fmla="*/ 2942578 h 2958310"/>
                    <a:gd name="connsiteX6" fmla="*/ 1030679 w 1406144"/>
                    <a:gd name="connsiteY6" fmla="*/ 1672001 h 2958310"/>
                    <a:gd name="connsiteX7" fmla="*/ 1038136 w 1406144"/>
                    <a:gd name="connsiteY7" fmla="*/ 1295134 h 2958310"/>
                    <a:gd name="connsiteX8" fmla="*/ 1030679 w 1406144"/>
                    <a:gd name="connsiteY8" fmla="*/ 1285942 h 2958310"/>
                    <a:gd name="connsiteX9" fmla="*/ 2 w 1406144"/>
                    <a:gd name="connsiteY9" fmla="*/ 15654 h 2958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06144" h="2958310">
                      <a:moveTo>
                        <a:pt x="0" y="0"/>
                      </a:moveTo>
                      <a:lnTo>
                        <a:pt x="1321168" y="1285942"/>
                      </a:lnTo>
                      <a:cubicBezTo>
                        <a:pt x="1324388" y="1288930"/>
                        <a:pt x="1327541" y="1292000"/>
                        <a:pt x="1330610" y="1295134"/>
                      </a:cubicBezTo>
                      <a:cubicBezTo>
                        <a:pt x="1434902" y="1401742"/>
                        <a:pt x="1430673" y="1570467"/>
                        <a:pt x="1321168" y="1672001"/>
                      </a:cubicBezTo>
                      <a:lnTo>
                        <a:pt x="284" y="2958310"/>
                      </a:lnTo>
                      <a:lnTo>
                        <a:pt x="282" y="2942578"/>
                      </a:lnTo>
                      <a:lnTo>
                        <a:pt x="1030679" y="1672001"/>
                      </a:lnTo>
                      <a:cubicBezTo>
                        <a:pt x="1117159" y="1570467"/>
                        <a:pt x="1120499" y="1401742"/>
                        <a:pt x="1038136" y="1295134"/>
                      </a:cubicBezTo>
                      <a:cubicBezTo>
                        <a:pt x="1035712" y="1292000"/>
                        <a:pt x="1033222" y="1288930"/>
                        <a:pt x="1030679" y="1285942"/>
                      </a:cubicBezTo>
                      <a:lnTo>
                        <a:pt x="2" y="15654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74513" cap="flat">
                  <a:noFill/>
                  <a:prstDash val="solid"/>
                  <a:miter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52" name="TextBox 2051">
                  <a:extLst>
                    <a:ext uri="{FF2B5EF4-FFF2-40B4-BE49-F238E27FC236}">
                      <a16:creationId xmlns:a16="http://schemas.microsoft.com/office/drawing/2014/main" id="{D1EA9905-5959-F007-BD9D-8FEA070CA2E0}"/>
                    </a:ext>
                  </a:extLst>
                </p:cNvPr>
                <p:cNvSpPr txBox="1"/>
                <p:nvPr/>
              </p:nvSpPr>
              <p:spPr>
                <a:xfrm>
                  <a:off x="2653590" y="3279104"/>
                  <a:ext cx="1327352" cy="727146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/>
                <a:p>
                  <a:pPr algn="ctr"/>
                  <a:r>
                    <a:rPr lang="en-US" b="1" dirty="0"/>
                    <a:t>Leaching of Ca(OH)2 the pores occurs , salts &amp; water enters to bars and pH value will be decrease</a:t>
                  </a:r>
                </a:p>
              </p:txBody>
            </p:sp>
            <p:sp>
              <p:nvSpPr>
                <p:cNvPr id="2053" name="TextBox 2052">
                  <a:extLst>
                    <a:ext uri="{FF2B5EF4-FFF2-40B4-BE49-F238E27FC236}">
                      <a16:creationId xmlns:a16="http://schemas.microsoft.com/office/drawing/2014/main" id="{D1735D2F-42FF-39AD-9004-BCD8B50FE4AB}"/>
                    </a:ext>
                  </a:extLst>
                </p:cNvPr>
                <p:cNvSpPr txBox="1"/>
                <p:nvPr/>
              </p:nvSpPr>
              <p:spPr>
                <a:xfrm>
                  <a:off x="4823688" y="3279104"/>
                  <a:ext cx="1229308" cy="727146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/>
                <a:p>
                  <a:pPr lvl="0" algn="ctr">
                    <a:buFont typeface="Arial" panose="020B0604020202020204" pitchFamily="34" charset="0"/>
                    <a:buNone/>
                  </a:pPr>
                  <a:r>
                    <a:rPr lang="en-US" b="1" dirty="0"/>
                    <a:t>The pH value be 10.5 the corrosion will start but there is a layer Consists &amp; protect the bars</a:t>
                  </a:r>
                </a:p>
              </p:txBody>
            </p:sp>
            <p:sp>
              <p:nvSpPr>
                <p:cNvPr id="2054" name="TextBox 2053">
                  <a:extLst>
                    <a:ext uri="{FF2B5EF4-FFF2-40B4-BE49-F238E27FC236}">
                      <a16:creationId xmlns:a16="http://schemas.microsoft.com/office/drawing/2014/main" id="{27D4CE3A-BDFB-6156-27D8-9B1351B2D6E2}"/>
                    </a:ext>
                  </a:extLst>
                </p:cNvPr>
                <p:cNvSpPr txBox="1"/>
                <p:nvPr/>
              </p:nvSpPr>
              <p:spPr>
                <a:xfrm>
                  <a:off x="6642920" y="3165659"/>
                  <a:ext cx="1229308" cy="1136166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/>
                <a:p>
                  <a:pPr algn="ctr"/>
                  <a:r>
                    <a:rPr lang="en-US" b="1" dirty="0"/>
                    <a:t>pH around 9.5 the corrosion will increase</a:t>
                  </a:r>
                </a:p>
                <a:p>
                  <a:pPr algn="ctr"/>
                  <a:r>
                    <a:rPr lang="en-US" b="1" dirty="0"/>
                    <a:t>At pH 7 or less the environment is totally acid, &amp; the life of bars terminates</a:t>
                  </a:r>
                </a:p>
              </p:txBody>
            </p:sp>
          </p:grpSp>
        </p:grpSp>
      </p:grpSp>
      <p:pic>
        <p:nvPicPr>
          <p:cNvPr id="2063" name="Picture 2062" descr="A blue and black logo&#10;&#10;Description automatically generated">
            <a:extLst>
              <a:ext uri="{FF2B5EF4-FFF2-40B4-BE49-F238E27FC236}">
                <a16:creationId xmlns:a16="http://schemas.microsoft.com/office/drawing/2014/main" id="{EDA61624-442A-1DAE-F812-74405F50B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3303-694C-55C9-B4C6-17AAA617F864}"/>
              </a:ext>
            </a:extLst>
          </p:cNvPr>
          <p:cNvSpPr txBox="1"/>
          <p:nvPr/>
        </p:nvSpPr>
        <p:spPr>
          <a:xfrm>
            <a:off x="260436" y="445413"/>
            <a:ext cx="10925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CHLORIDE-INDUCED REBAR CORROSION (CONTD)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74909-BF00-DD5A-05AF-9979AD200E9A}"/>
              </a:ext>
            </a:extLst>
          </p:cNvPr>
          <p:cNvSpPr txBox="1"/>
          <p:nvPr/>
        </p:nvSpPr>
        <p:spPr>
          <a:xfrm>
            <a:off x="729529" y="1368022"/>
            <a:ext cx="6516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sz="2800" b="1" dirty="0">
                <a:solidFill>
                  <a:srgbClr val="00CB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corrosion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922AEEAB-ECE1-6C43-868C-F4FF0A8AD686}"/>
              </a:ext>
            </a:extLst>
          </p:cNvPr>
          <p:cNvSpPr txBox="1"/>
          <p:nvPr/>
        </p:nvSpPr>
        <p:spPr>
          <a:xfrm>
            <a:off x="928767" y="5800632"/>
            <a:ext cx="6376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CB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Signs of Corrosion in Concrete Structures.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of corrosion include cracking/spalling/discoloration /staining. 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presence of rust stains /flakes on the surface.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F8402F-E085-3FCE-4932-992A532A0793}"/>
              </a:ext>
            </a:extLst>
          </p:cNvPr>
          <p:cNvGrpSpPr/>
          <p:nvPr/>
        </p:nvGrpSpPr>
        <p:grpSpPr>
          <a:xfrm>
            <a:off x="10465736" y="4068654"/>
            <a:ext cx="7822264" cy="5976402"/>
            <a:chOff x="8180808" y="4088839"/>
            <a:chExt cx="7672826" cy="5976402"/>
          </a:xfrm>
        </p:grpSpPr>
        <p:pic>
          <p:nvPicPr>
            <p:cNvPr id="2073" name="Picture 2072">
              <a:extLst>
                <a:ext uri="{FF2B5EF4-FFF2-40B4-BE49-F238E27FC236}">
                  <a16:creationId xmlns:a16="http://schemas.microsoft.com/office/drawing/2014/main" id="{FEE66F34-7112-7BFF-7185-F2A18BD4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5469" y="4088839"/>
              <a:ext cx="4414618" cy="26744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74" name="Picture 2073">
              <a:extLst>
                <a:ext uri="{FF2B5EF4-FFF2-40B4-BE49-F238E27FC236}">
                  <a16:creationId xmlns:a16="http://schemas.microsoft.com/office/drawing/2014/main" id="{D82C4DA6-E38E-9F43-68E3-E86C619CC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3071" y="6965293"/>
              <a:ext cx="3660563" cy="29358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75" name="Picture 2074">
              <a:extLst>
                <a:ext uri="{FF2B5EF4-FFF2-40B4-BE49-F238E27FC236}">
                  <a16:creationId xmlns:a16="http://schemas.microsoft.com/office/drawing/2014/main" id="{CFD60B0F-A4F2-954D-8E13-65CA2115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0808" y="6927440"/>
              <a:ext cx="4008634" cy="31378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447A3DC-F6AF-F169-9457-DB29D3F88C04}"/>
              </a:ext>
            </a:extLst>
          </p:cNvPr>
          <p:cNvCxnSpPr>
            <a:cxnSpLocks/>
          </p:cNvCxnSpPr>
          <p:nvPr/>
        </p:nvCxnSpPr>
        <p:spPr>
          <a:xfrm flipV="1">
            <a:off x="6475733" y="6026147"/>
            <a:ext cx="5336533" cy="1144476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207CCB-8AEF-4909-412C-CC53B55231CC}"/>
              </a:ext>
            </a:extLst>
          </p:cNvPr>
          <p:cNvSpPr txBox="1"/>
          <p:nvPr/>
        </p:nvSpPr>
        <p:spPr>
          <a:xfrm>
            <a:off x="12340450" y="1485899"/>
            <a:ext cx="52878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CB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of rebar corrosion 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to moisture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Chloride ions: 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Carbonation: 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457200" algn="l"/>
                <a:tab pos="6301105" algn="r"/>
              </a:tabLst>
            </a:pPr>
            <a:r>
              <a:rPr lang="en-US" sz="2000" b="1" dirty="0">
                <a:solidFill>
                  <a:srgbClr val="070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exposure: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F5D2D-EB87-7794-F87A-2EEDA1F0FF4A}"/>
              </a:ext>
            </a:extLst>
          </p:cNvPr>
          <p:cNvSpPr txBox="1"/>
          <p:nvPr/>
        </p:nvSpPr>
        <p:spPr>
          <a:xfrm>
            <a:off x="1027328" y="3978052"/>
            <a:ext cx="1439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load-bearing capacity</a:t>
            </a: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9E6214D7-F307-AE90-3EFA-7321736EF490}"/>
              </a:ext>
            </a:extLst>
          </p:cNvPr>
          <p:cNvGrpSpPr/>
          <p:nvPr/>
        </p:nvGrpSpPr>
        <p:grpSpPr>
          <a:xfrm>
            <a:off x="381000" y="2084572"/>
            <a:ext cx="10804697" cy="2600121"/>
            <a:chOff x="364046" y="3524085"/>
            <a:chExt cx="10019289" cy="222992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FC8858C-107F-9475-2F1A-8D8AA5DEEDC9}"/>
                </a:ext>
              </a:extLst>
            </p:cNvPr>
            <p:cNvGrpSpPr/>
            <p:nvPr/>
          </p:nvGrpSpPr>
          <p:grpSpPr>
            <a:xfrm>
              <a:off x="364046" y="3524085"/>
              <a:ext cx="10019289" cy="2229923"/>
              <a:chOff x="527219" y="4061683"/>
              <a:chExt cx="10019289" cy="2229923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30A4074-5A2A-606E-BB05-9944990D0CC6}"/>
                  </a:ext>
                </a:extLst>
              </p:cNvPr>
              <p:cNvGrpSpPr/>
              <p:nvPr/>
            </p:nvGrpSpPr>
            <p:grpSpPr>
              <a:xfrm>
                <a:off x="527219" y="4061683"/>
                <a:ext cx="8006954" cy="2229923"/>
                <a:chOff x="597988" y="2314039"/>
                <a:chExt cx="8006954" cy="2229923"/>
              </a:xfrm>
            </p:grpSpPr>
            <p:sp>
              <p:nvSpPr>
                <p:cNvPr id="50" name="Freeform 2">
                  <a:extLst>
                    <a:ext uri="{FF2B5EF4-FFF2-40B4-BE49-F238E27FC236}">
                      <a16:creationId xmlns:a16="http://schemas.microsoft.com/office/drawing/2014/main" id="{46DD0A34-021D-A965-9089-114C5FB61021}"/>
                    </a:ext>
                  </a:extLst>
                </p:cNvPr>
                <p:cNvSpPr/>
                <p:nvPr/>
              </p:nvSpPr>
              <p:spPr>
                <a:xfrm>
                  <a:off x="597988" y="2314039"/>
                  <a:ext cx="2015096" cy="2229923"/>
                </a:xfrm>
                <a:custGeom>
                  <a:avLst/>
                  <a:gdLst>
                    <a:gd name="connsiteX0" fmla="*/ 200056 w 210855"/>
                    <a:gd name="connsiteY0" fmla="*/ 0 h 233334"/>
                    <a:gd name="connsiteX1" fmla="*/ 91661 w 210855"/>
                    <a:gd name="connsiteY1" fmla="*/ 0 h 233334"/>
                    <a:gd name="connsiteX2" fmla="*/ 26161 w 210855"/>
                    <a:gd name="connsiteY2" fmla="*/ 46957 h 233334"/>
                    <a:gd name="connsiteX3" fmla="*/ 18915 w 210855"/>
                    <a:gd name="connsiteY3" fmla="*/ 46957 h 233334"/>
                    <a:gd name="connsiteX4" fmla="*/ 7322 w 210855"/>
                    <a:gd name="connsiteY4" fmla="*/ 58551 h 233334"/>
                    <a:gd name="connsiteX5" fmla="*/ 7322 w 210855"/>
                    <a:gd name="connsiteY5" fmla="*/ 71015 h 233334"/>
                    <a:gd name="connsiteX6" fmla="*/ 18915 w 210855"/>
                    <a:gd name="connsiteY6" fmla="*/ 82609 h 233334"/>
                    <a:gd name="connsiteX7" fmla="*/ 22393 w 210855"/>
                    <a:gd name="connsiteY7" fmla="*/ 82609 h 233334"/>
                    <a:gd name="connsiteX8" fmla="*/ 22393 w 210855"/>
                    <a:gd name="connsiteY8" fmla="*/ 164059 h 233334"/>
                    <a:gd name="connsiteX9" fmla="*/ 2684 w 210855"/>
                    <a:gd name="connsiteY9" fmla="*/ 215363 h 233334"/>
                    <a:gd name="connsiteX10" fmla="*/ 10800 w 210855"/>
                    <a:gd name="connsiteY10" fmla="*/ 233334 h 233334"/>
                    <a:gd name="connsiteX11" fmla="*/ 119195 w 210855"/>
                    <a:gd name="connsiteY11" fmla="*/ 233334 h 233334"/>
                    <a:gd name="connsiteX12" fmla="*/ 188463 w 210855"/>
                    <a:gd name="connsiteY12" fmla="*/ 164059 h 233334"/>
                    <a:gd name="connsiteX13" fmla="*/ 188463 w 210855"/>
                    <a:gd name="connsiteY13" fmla="*/ 82609 h 233334"/>
                    <a:gd name="connsiteX14" fmla="*/ 191941 w 210855"/>
                    <a:gd name="connsiteY14" fmla="*/ 82609 h 233334"/>
                    <a:gd name="connsiteX15" fmla="*/ 203534 w 210855"/>
                    <a:gd name="connsiteY15" fmla="*/ 71015 h 233334"/>
                    <a:gd name="connsiteX16" fmla="*/ 203534 w 210855"/>
                    <a:gd name="connsiteY16" fmla="*/ 58551 h 233334"/>
                    <a:gd name="connsiteX17" fmla="*/ 191941 w 210855"/>
                    <a:gd name="connsiteY17" fmla="*/ 46957 h 233334"/>
                    <a:gd name="connsiteX18" fmla="*/ 191941 w 210855"/>
                    <a:gd name="connsiteY18" fmla="*/ 46957 h 233334"/>
                    <a:gd name="connsiteX19" fmla="*/ 208171 w 210855"/>
                    <a:gd name="connsiteY19" fmla="*/ 17971 h 233334"/>
                    <a:gd name="connsiteX20" fmla="*/ 200056 w 210855"/>
                    <a:gd name="connsiteY20" fmla="*/ 0 h 23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0855" h="233334">
                      <a:moveTo>
                        <a:pt x="200056" y="0"/>
                      </a:moveTo>
                      <a:lnTo>
                        <a:pt x="91661" y="0"/>
                      </a:lnTo>
                      <a:cubicBezTo>
                        <a:pt x="61230" y="0"/>
                        <a:pt x="35435" y="19710"/>
                        <a:pt x="26161" y="46957"/>
                      </a:cubicBezTo>
                      <a:lnTo>
                        <a:pt x="18915" y="46957"/>
                      </a:lnTo>
                      <a:cubicBezTo>
                        <a:pt x="12539" y="46957"/>
                        <a:pt x="7322" y="52174"/>
                        <a:pt x="7322" y="58551"/>
                      </a:cubicBezTo>
                      <a:lnTo>
                        <a:pt x="7322" y="71015"/>
                      </a:lnTo>
                      <a:cubicBezTo>
                        <a:pt x="7322" y="77392"/>
                        <a:pt x="12539" y="82609"/>
                        <a:pt x="18915" y="82609"/>
                      </a:cubicBezTo>
                      <a:lnTo>
                        <a:pt x="22393" y="82609"/>
                      </a:lnTo>
                      <a:lnTo>
                        <a:pt x="22393" y="164059"/>
                      </a:lnTo>
                      <a:cubicBezTo>
                        <a:pt x="22393" y="183769"/>
                        <a:pt x="14857" y="201740"/>
                        <a:pt x="2684" y="215363"/>
                      </a:cubicBezTo>
                      <a:cubicBezTo>
                        <a:pt x="-3402" y="222320"/>
                        <a:pt x="1525" y="233334"/>
                        <a:pt x="10800" y="233334"/>
                      </a:cubicBezTo>
                      <a:lnTo>
                        <a:pt x="119195" y="233334"/>
                      </a:lnTo>
                      <a:cubicBezTo>
                        <a:pt x="157452" y="233334"/>
                        <a:pt x="188463" y="202320"/>
                        <a:pt x="188463" y="164059"/>
                      </a:cubicBezTo>
                      <a:lnTo>
                        <a:pt x="188463" y="82609"/>
                      </a:lnTo>
                      <a:lnTo>
                        <a:pt x="191941" y="82609"/>
                      </a:lnTo>
                      <a:cubicBezTo>
                        <a:pt x="198317" y="82609"/>
                        <a:pt x="203534" y="77392"/>
                        <a:pt x="203534" y="71015"/>
                      </a:cubicBezTo>
                      <a:lnTo>
                        <a:pt x="203534" y="58551"/>
                      </a:lnTo>
                      <a:cubicBezTo>
                        <a:pt x="203534" y="52174"/>
                        <a:pt x="198317" y="46957"/>
                        <a:pt x="191941" y="46957"/>
                      </a:cubicBezTo>
                      <a:lnTo>
                        <a:pt x="191941" y="46957"/>
                      </a:lnTo>
                      <a:cubicBezTo>
                        <a:pt x="195129" y="36232"/>
                        <a:pt x="200926" y="26087"/>
                        <a:pt x="208171" y="17971"/>
                      </a:cubicBezTo>
                      <a:cubicBezTo>
                        <a:pt x="214257" y="11015"/>
                        <a:pt x="209331" y="0"/>
                        <a:pt x="2000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Freeform 3">
                  <a:extLst>
                    <a:ext uri="{FF2B5EF4-FFF2-40B4-BE49-F238E27FC236}">
                      <a16:creationId xmlns:a16="http://schemas.microsoft.com/office/drawing/2014/main" id="{B56491E0-088A-C4DC-A35C-7750BC0F9F19}"/>
                    </a:ext>
                  </a:extLst>
                </p:cNvPr>
                <p:cNvSpPr/>
                <p:nvPr/>
              </p:nvSpPr>
              <p:spPr>
                <a:xfrm>
                  <a:off x="2572858" y="2314039"/>
                  <a:ext cx="2017868" cy="2229923"/>
                </a:xfrm>
                <a:custGeom>
                  <a:avLst/>
                  <a:gdLst>
                    <a:gd name="connsiteX0" fmla="*/ 208461 w 211145"/>
                    <a:gd name="connsiteY0" fmla="*/ 17971 h 233334"/>
                    <a:gd name="connsiteX1" fmla="*/ 200346 w 211145"/>
                    <a:gd name="connsiteY1" fmla="*/ 0 h 233334"/>
                    <a:gd name="connsiteX2" fmla="*/ 91951 w 211145"/>
                    <a:gd name="connsiteY2" fmla="*/ 0 h 233334"/>
                    <a:gd name="connsiteX3" fmla="*/ 22683 w 211145"/>
                    <a:gd name="connsiteY3" fmla="*/ 69276 h 233334"/>
                    <a:gd name="connsiteX4" fmla="*/ 22683 w 211145"/>
                    <a:gd name="connsiteY4" fmla="*/ 150725 h 233334"/>
                    <a:gd name="connsiteX5" fmla="*/ 18915 w 211145"/>
                    <a:gd name="connsiteY5" fmla="*/ 150725 h 233334"/>
                    <a:gd name="connsiteX6" fmla="*/ 7322 w 211145"/>
                    <a:gd name="connsiteY6" fmla="*/ 162320 h 233334"/>
                    <a:gd name="connsiteX7" fmla="*/ 7322 w 211145"/>
                    <a:gd name="connsiteY7" fmla="*/ 174783 h 233334"/>
                    <a:gd name="connsiteX8" fmla="*/ 18915 w 211145"/>
                    <a:gd name="connsiteY8" fmla="*/ 186378 h 233334"/>
                    <a:gd name="connsiteX9" fmla="*/ 18915 w 211145"/>
                    <a:gd name="connsiteY9" fmla="*/ 186378 h 233334"/>
                    <a:gd name="connsiteX10" fmla="*/ 2685 w 211145"/>
                    <a:gd name="connsiteY10" fmla="*/ 215363 h 233334"/>
                    <a:gd name="connsiteX11" fmla="*/ 10800 w 211145"/>
                    <a:gd name="connsiteY11" fmla="*/ 233334 h 233334"/>
                    <a:gd name="connsiteX12" fmla="*/ 119194 w 211145"/>
                    <a:gd name="connsiteY12" fmla="*/ 233334 h 233334"/>
                    <a:gd name="connsiteX13" fmla="*/ 184695 w 211145"/>
                    <a:gd name="connsiteY13" fmla="*/ 186378 h 233334"/>
                    <a:gd name="connsiteX14" fmla="*/ 191941 w 211145"/>
                    <a:gd name="connsiteY14" fmla="*/ 186378 h 233334"/>
                    <a:gd name="connsiteX15" fmla="*/ 203534 w 211145"/>
                    <a:gd name="connsiteY15" fmla="*/ 174783 h 233334"/>
                    <a:gd name="connsiteX16" fmla="*/ 203534 w 211145"/>
                    <a:gd name="connsiteY16" fmla="*/ 162320 h 233334"/>
                    <a:gd name="connsiteX17" fmla="*/ 191941 w 211145"/>
                    <a:gd name="connsiteY17" fmla="*/ 150725 h 233334"/>
                    <a:gd name="connsiteX18" fmla="*/ 188463 w 211145"/>
                    <a:gd name="connsiteY18" fmla="*/ 150725 h 233334"/>
                    <a:gd name="connsiteX19" fmla="*/ 188463 w 211145"/>
                    <a:gd name="connsiteY19" fmla="*/ 69276 h 233334"/>
                    <a:gd name="connsiteX20" fmla="*/ 208171 w 211145"/>
                    <a:gd name="connsiteY20" fmla="*/ 17971 h 23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1145" h="233334">
                      <a:moveTo>
                        <a:pt x="208461" y="17971"/>
                      </a:moveTo>
                      <a:cubicBezTo>
                        <a:pt x="214547" y="11015"/>
                        <a:pt x="209620" y="0"/>
                        <a:pt x="200346" y="0"/>
                      </a:cubicBezTo>
                      <a:lnTo>
                        <a:pt x="91951" y="0"/>
                      </a:lnTo>
                      <a:cubicBezTo>
                        <a:pt x="53694" y="0"/>
                        <a:pt x="22683" y="31015"/>
                        <a:pt x="22683" y="69276"/>
                      </a:cubicBezTo>
                      <a:lnTo>
                        <a:pt x="22683" y="150725"/>
                      </a:lnTo>
                      <a:lnTo>
                        <a:pt x="18915" y="150725"/>
                      </a:lnTo>
                      <a:cubicBezTo>
                        <a:pt x="12539" y="150725"/>
                        <a:pt x="7322" y="155943"/>
                        <a:pt x="7322" y="162320"/>
                      </a:cubicBezTo>
                      <a:lnTo>
                        <a:pt x="7322" y="174783"/>
                      </a:lnTo>
                      <a:cubicBezTo>
                        <a:pt x="7322" y="181160"/>
                        <a:pt x="12539" y="186378"/>
                        <a:pt x="18915" y="186378"/>
                      </a:cubicBezTo>
                      <a:lnTo>
                        <a:pt x="18915" y="186378"/>
                      </a:lnTo>
                      <a:cubicBezTo>
                        <a:pt x="15727" y="197102"/>
                        <a:pt x="9930" y="207247"/>
                        <a:pt x="2685" y="215363"/>
                      </a:cubicBezTo>
                      <a:cubicBezTo>
                        <a:pt x="-3402" y="222320"/>
                        <a:pt x="1525" y="233334"/>
                        <a:pt x="10800" y="233334"/>
                      </a:cubicBezTo>
                      <a:lnTo>
                        <a:pt x="119194" y="233334"/>
                      </a:lnTo>
                      <a:cubicBezTo>
                        <a:pt x="149626" y="233334"/>
                        <a:pt x="175421" y="213624"/>
                        <a:pt x="184695" y="186378"/>
                      </a:cubicBezTo>
                      <a:lnTo>
                        <a:pt x="191941" y="186378"/>
                      </a:lnTo>
                      <a:cubicBezTo>
                        <a:pt x="198317" y="186378"/>
                        <a:pt x="203534" y="181160"/>
                        <a:pt x="203534" y="174783"/>
                      </a:cubicBezTo>
                      <a:lnTo>
                        <a:pt x="203534" y="162320"/>
                      </a:lnTo>
                      <a:cubicBezTo>
                        <a:pt x="203534" y="155943"/>
                        <a:pt x="198317" y="150725"/>
                        <a:pt x="191941" y="150725"/>
                      </a:cubicBezTo>
                      <a:lnTo>
                        <a:pt x="188463" y="150725"/>
                      </a:lnTo>
                      <a:lnTo>
                        <a:pt x="188463" y="69276"/>
                      </a:lnTo>
                      <a:cubicBezTo>
                        <a:pt x="188463" y="49566"/>
                        <a:pt x="195998" y="31594"/>
                        <a:pt x="208171" y="179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Freeform 4">
                  <a:extLst>
                    <a:ext uri="{FF2B5EF4-FFF2-40B4-BE49-F238E27FC236}">
                      <a16:creationId xmlns:a16="http://schemas.microsoft.com/office/drawing/2014/main" id="{65F91C8E-DDE7-C14A-E1B4-BB35DA988D92}"/>
                    </a:ext>
                  </a:extLst>
                </p:cNvPr>
                <p:cNvSpPr/>
                <p:nvPr/>
              </p:nvSpPr>
              <p:spPr>
                <a:xfrm>
                  <a:off x="4553273" y="2314039"/>
                  <a:ext cx="2012334" cy="2229923"/>
                </a:xfrm>
                <a:custGeom>
                  <a:avLst/>
                  <a:gdLst>
                    <a:gd name="connsiteX0" fmla="*/ 200056 w 210566"/>
                    <a:gd name="connsiteY0" fmla="*/ 0 h 233334"/>
                    <a:gd name="connsiteX1" fmla="*/ 91661 w 210566"/>
                    <a:gd name="connsiteY1" fmla="*/ 0 h 233334"/>
                    <a:gd name="connsiteX2" fmla="*/ 26160 w 210566"/>
                    <a:gd name="connsiteY2" fmla="*/ 46957 h 233334"/>
                    <a:gd name="connsiteX3" fmla="*/ 18625 w 210566"/>
                    <a:gd name="connsiteY3" fmla="*/ 46957 h 233334"/>
                    <a:gd name="connsiteX4" fmla="*/ 7032 w 210566"/>
                    <a:gd name="connsiteY4" fmla="*/ 58551 h 233334"/>
                    <a:gd name="connsiteX5" fmla="*/ 7032 w 210566"/>
                    <a:gd name="connsiteY5" fmla="*/ 71015 h 233334"/>
                    <a:gd name="connsiteX6" fmla="*/ 18625 w 210566"/>
                    <a:gd name="connsiteY6" fmla="*/ 82609 h 233334"/>
                    <a:gd name="connsiteX7" fmla="*/ 22393 w 210566"/>
                    <a:gd name="connsiteY7" fmla="*/ 82609 h 233334"/>
                    <a:gd name="connsiteX8" fmla="*/ 22393 w 210566"/>
                    <a:gd name="connsiteY8" fmla="*/ 164059 h 233334"/>
                    <a:gd name="connsiteX9" fmla="*/ 2685 w 210566"/>
                    <a:gd name="connsiteY9" fmla="*/ 215363 h 233334"/>
                    <a:gd name="connsiteX10" fmla="*/ 10800 w 210566"/>
                    <a:gd name="connsiteY10" fmla="*/ 233334 h 233334"/>
                    <a:gd name="connsiteX11" fmla="*/ 119194 w 210566"/>
                    <a:gd name="connsiteY11" fmla="*/ 233334 h 233334"/>
                    <a:gd name="connsiteX12" fmla="*/ 188463 w 210566"/>
                    <a:gd name="connsiteY12" fmla="*/ 164059 h 233334"/>
                    <a:gd name="connsiteX13" fmla="*/ 188463 w 210566"/>
                    <a:gd name="connsiteY13" fmla="*/ 82609 h 233334"/>
                    <a:gd name="connsiteX14" fmla="*/ 191651 w 210566"/>
                    <a:gd name="connsiteY14" fmla="*/ 82609 h 233334"/>
                    <a:gd name="connsiteX15" fmla="*/ 203244 w 210566"/>
                    <a:gd name="connsiteY15" fmla="*/ 71015 h 233334"/>
                    <a:gd name="connsiteX16" fmla="*/ 203244 w 210566"/>
                    <a:gd name="connsiteY16" fmla="*/ 58551 h 233334"/>
                    <a:gd name="connsiteX17" fmla="*/ 191651 w 210566"/>
                    <a:gd name="connsiteY17" fmla="*/ 46957 h 233334"/>
                    <a:gd name="connsiteX18" fmla="*/ 207882 w 210566"/>
                    <a:gd name="connsiteY18" fmla="*/ 17971 h 233334"/>
                    <a:gd name="connsiteX19" fmla="*/ 199766 w 210566"/>
                    <a:gd name="connsiteY19" fmla="*/ 0 h 23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0566" h="233334">
                      <a:moveTo>
                        <a:pt x="200056" y="0"/>
                      </a:moveTo>
                      <a:lnTo>
                        <a:pt x="91661" y="0"/>
                      </a:lnTo>
                      <a:cubicBezTo>
                        <a:pt x="61229" y="0"/>
                        <a:pt x="35435" y="19710"/>
                        <a:pt x="26160" y="46957"/>
                      </a:cubicBezTo>
                      <a:lnTo>
                        <a:pt x="18625" y="46957"/>
                      </a:lnTo>
                      <a:cubicBezTo>
                        <a:pt x="12249" y="46957"/>
                        <a:pt x="7032" y="52174"/>
                        <a:pt x="7032" y="58551"/>
                      </a:cubicBezTo>
                      <a:lnTo>
                        <a:pt x="7032" y="71015"/>
                      </a:lnTo>
                      <a:cubicBezTo>
                        <a:pt x="7032" y="77392"/>
                        <a:pt x="12249" y="82609"/>
                        <a:pt x="18625" y="82609"/>
                      </a:cubicBezTo>
                      <a:lnTo>
                        <a:pt x="22393" y="82609"/>
                      </a:lnTo>
                      <a:lnTo>
                        <a:pt x="22393" y="164059"/>
                      </a:lnTo>
                      <a:cubicBezTo>
                        <a:pt x="22393" y="183769"/>
                        <a:pt x="14857" y="201740"/>
                        <a:pt x="2685" y="215363"/>
                      </a:cubicBezTo>
                      <a:cubicBezTo>
                        <a:pt x="-3402" y="222320"/>
                        <a:pt x="1525" y="233334"/>
                        <a:pt x="10800" y="233334"/>
                      </a:cubicBezTo>
                      <a:lnTo>
                        <a:pt x="119194" y="233334"/>
                      </a:lnTo>
                      <a:cubicBezTo>
                        <a:pt x="157452" y="233334"/>
                        <a:pt x="188463" y="202320"/>
                        <a:pt x="188463" y="164059"/>
                      </a:cubicBezTo>
                      <a:lnTo>
                        <a:pt x="188463" y="82609"/>
                      </a:lnTo>
                      <a:lnTo>
                        <a:pt x="191651" y="82609"/>
                      </a:lnTo>
                      <a:cubicBezTo>
                        <a:pt x="198027" y="82609"/>
                        <a:pt x="203244" y="77392"/>
                        <a:pt x="203244" y="71015"/>
                      </a:cubicBezTo>
                      <a:lnTo>
                        <a:pt x="203244" y="58551"/>
                      </a:lnTo>
                      <a:cubicBezTo>
                        <a:pt x="203244" y="52174"/>
                        <a:pt x="198027" y="46957"/>
                        <a:pt x="191651" y="46957"/>
                      </a:cubicBezTo>
                      <a:cubicBezTo>
                        <a:pt x="194839" y="36232"/>
                        <a:pt x="200636" y="26087"/>
                        <a:pt x="207882" y="17971"/>
                      </a:cubicBezTo>
                      <a:cubicBezTo>
                        <a:pt x="213968" y="11015"/>
                        <a:pt x="209041" y="0"/>
                        <a:pt x="1997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reeform 5">
                  <a:extLst>
                    <a:ext uri="{FF2B5EF4-FFF2-40B4-BE49-F238E27FC236}">
                      <a16:creationId xmlns:a16="http://schemas.microsoft.com/office/drawing/2014/main" id="{02BE565F-5DD4-D43B-D404-EF0FD901A6A0}"/>
                    </a:ext>
                  </a:extLst>
                </p:cNvPr>
                <p:cNvSpPr/>
                <p:nvPr/>
              </p:nvSpPr>
              <p:spPr>
                <a:xfrm>
                  <a:off x="6533677" y="2314039"/>
                  <a:ext cx="2071265" cy="2229923"/>
                </a:xfrm>
                <a:custGeom>
                  <a:avLst/>
                  <a:gdLst>
                    <a:gd name="connsiteX0" fmla="*/ 207882 w 210566"/>
                    <a:gd name="connsiteY0" fmla="*/ 17971 h 233334"/>
                    <a:gd name="connsiteX1" fmla="*/ 199766 w 210566"/>
                    <a:gd name="connsiteY1" fmla="*/ 0 h 233334"/>
                    <a:gd name="connsiteX2" fmla="*/ 91371 w 210566"/>
                    <a:gd name="connsiteY2" fmla="*/ 0 h 233334"/>
                    <a:gd name="connsiteX3" fmla="*/ 22103 w 210566"/>
                    <a:gd name="connsiteY3" fmla="*/ 69276 h 233334"/>
                    <a:gd name="connsiteX4" fmla="*/ 22103 w 210566"/>
                    <a:gd name="connsiteY4" fmla="*/ 150725 h 233334"/>
                    <a:gd name="connsiteX5" fmla="*/ 18335 w 210566"/>
                    <a:gd name="connsiteY5" fmla="*/ 150725 h 233334"/>
                    <a:gd name="connsiteX6" fmla="*/ 6742 w 210566"/>
                    <a:gd name="connsiteY6" fmla="*/ 162320 h 233334"/>
                    <a:gd name="connsiteX7" fmla="*/ 6742 w 210566"/>
                    <a:gd name="connsiteY7" fmla="*/ 174783 h 233334"/>
                    <a:gd name="connsiteX8" fmla="*/ 18335 w 210566"/>
                    <a:gd name="connsiteY8" fmla="*/ 186378 h 233334"/>
                    <a:gd name="connsiteX9" fmla="*/ 18915 w 210566"/>
                    <a:gd name="connsiteY9" fmla="*/ 186378 h 233334"/>
                    <a:gd name="connsiteX10" fmla="*/ 2685 w 210566"/>
                    <a:gd name="connsiteY10" fmla="*/ 215363 h 233334"/>
                    <a:gd name="connsiteX11" fmla="*/ 10800 w 210566"/>
                    <a:gd name="connsiteY11" fmla="*/ 233334 h 233334"/>
                    <a:gd name="connsiteX12" fmla="*/ 119194 w 210566"/>
                    <a:gd name="connsiteY12" fmla="*/ 233334 h 233334"/>
                    <a:gd name="connsiteX13" fmla="*/ 184695 w 210566"/>
                    <a:gd name="connsiteY13" fmla="*/ 186378 h 233334"/>
                    <a:gd name="connsiteX14" fmla="*/ 191651 w 210566"/>
                    <a:gd name="connsiteY14" fmla="*/ 186378 h 233334"/>
                    <a:gd name="connsiteX15" fmla="*/ 203244 w 210566"/>
                    <a:gd name="connsiteY15" fmla="*/ 174783 h 233334"/>
                    <a:gd name="connsiteX16" fmla="*/ 203244 w 210566"/>
                    <a:gd name="connsiteY16" fmla="*/ 162320 h 233334"/>
                    <a:gd name="connsiteX17" fmla="*/ 191651 w 210566"/>
                    <a:gd name="connsiteY17" fmla="*/ 150725 h 233334"/>
                    <a:gd name="connsiteX18" fmla="*/ 188463 w 210566"/>
                    <a:gd name="connsiteY18" fmla="*/ 150725 h 233334"/>
                    <a:gd name="connsiteX19" fmla="*/ 188463 w 210566"/>
                    <a:gd name="connsiteY19" fmla="*/ 69276 h 233334"/>
                    <a:gd name="connsiteX20" fmla="*/ 208171 w 210566"/>
                    <a:gd name="connsiteY20" fmla="*/ 17971 h 23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0566" h="233334">
                      <a:moveTo>
                        <a:pt x="207882" y="17971"/>
                      </a:moveTo>
                      <a:cubicBezTo>
                        <a:pt x="213968" y="11015"/>
                        <a:pt x="209041" y="0"/>
                        <a:pt x="199766" y="0"/>
                      </a:cubicBezTo>
                      <a:lnTo>
                        <a:pt x="91371" y="0"/>
                      </a:lnTo>
                      <a:cubicBezTo>
                        <a:pt x="53114" y="0"/>
                        <a:pt x="22103" y="31015"/>
                        <a:pt x="22103" y="69276"/>
                      </a:cubicBezTo>
                      <a:lnTo>
                        <a:pt x="22103" y="150725"/>
                      </a:lnTo>
                      <a:lnTo>
                        <a:pt x="18335" y="150725"/>
                      </a:lnTo>
                      <a:cubicBezTo>
                        <a:pt x="11959" y="150725"/>
                        <a:pt x="6742" y="155943"/>
                        <a:pt x="6742" y="162320"/>
                      </a:cubicBezTo>
                      <a:lnTo>
                        <a:pt x="6742" y="174783"/>
                      </a:lnTo>
                      <a:cubicBezTo>
                        <a:pt x="6742" y="181160"/>
                        <a:pt x="11959" y="186378"/>
                        <a:pt x="18335" y="186378"/>
                      </a:cubicBezTo>
                      <a:lnTo>
                        <a:pt x="18915" y="186378"/>
                      </a:lnTo>
                      <a:cubicBezTo>
                        <a:pt x="15727" y="197102"/>
                        <a:pt x="9930" y="207247"/>
                        <a:pt x="2685" y="215363"/>
                      </a:cubicBezTo>
                      <a:cubicBezTo>
                        <a:pt x="-3402" y="222320"/>
                        <a:pt x="1525" y="233334"/>
                        <a:pt x="10800" y="233334"/>
                      </a:cubicBezTo>
                      <a:lnTo>
                        <a:pt x="119194" y="233334"/>
                      </a:lnTo>
                      <a:cubicBezTo>
                        <a:pt x="149626" y="233334"/>
                        <a:pt x="175421" y="213624"/>
                        <a:pt x="184695" y="186378"/>
                      </a:cubicBezTo>
                      <a:lnTo>
                        <a:pt x="191651" y="186378"/>
                      </a:lnTo>
                      <a:cubicBezTo>
                        <a:pt x="198027" y="186378"/>
                        <a:pt x="203244" y="181160"/>
                        <a:pt x="203244" y="174783"/>
                      </a:cubicBezTo>
                      <a:lnTo>
                        <a:pt x="203244" y="162320"/>
                      </a:lnTo>
                      <a:cubicBezTo>
                        <a:pt x="203244" y="155943"/>
                        <a:pt x="198027" y="150725"/>
                        <a:pt x="191651" y="150725"/>
                      </a:cubicBezTo>
                      <a:lnTo>
                        <a:pt x="188463" y="150725"/>
                      </a:lnTo>
                      <a:lnTo>
                        <a:pt x="188463" y="69276"/>
                      </a:lnTo>
                      <a:cubicBezTo>
                        <a:pt x="188463" y="49566"/>
                        <a:pt x="195998" y="31594"/>
                        <a:pt x="208171" y="1797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A3FE0563-9962-FE9D-E3F4-0EC2DA69CFB1}"/>
                  </a:ext>
                </a:extLst>
              </p:cNvPr>
              <p:cNvSpPr/>
              <p:nvPr/>
            </p:nvSpPr>
            <p:spPr>
              <a:xfrm>
                <a:off x="8534174" y="4061683"/>
                <a:ext cx="2012334" cy="2229923"/>
              </a:xfrm>
              <a:custGeom>
                <a:avLst/>
                <a:gdLst>
                  <a:gd name="connsiteX0" fmla="*/ 207882 w 210566"/>
                  <a:gd name="connsiteY0" fmla="*/ 17971 h 233334"/>
                  <a:gd name="connsiteX1" fmla="*/ 199766 w 210566"/>
                  <a:gd name="connsiteY1" fmla="*/ 0 h 233334"/>
                  <a:gd name="connsiteX2" fmla="*/ 91371 w 210566"/>
                  <a:gd name="connsiteY2" fmla="*/ 0 h 233334"/>
                  <a:gd name="connsiteX3" fmla="*/ 22103 w 210566"/>
                  <a:gd name="connsiteY3" fmla="*/ 69276 h 233334"/>
                  <a:gd name="connsiteX4" fmla="*/ 22103 w 210566"/>
                  <a:gd name="connsiteY4" fmla="*/ 150725 h 233334"/>
                  <a:gd name="connsiteX5" fmla="*/ 18335 w 210566"/>
                  <a:gd name="connsiteY5" fmla="*/ 150725 h 233334"/>
                  <a:gd name="connsiteX6" fmla="*/ 6742 w 210566"/>
                  <a:gd name="connsiteY6" fmla="*/ 162320 h 233334"/>
                  <a:gd name="connsiteX7" fmla="*/ 6742 w 210566"/>
                  <a:gd name="connsiteY7" fmla="*/ 174783 h 233334"/>
                  <a:gd name="connsiteX8" fmla="*/ 18335 w 210566"/>
                  <a:gd name="connsiteY8" fmla="*/ 186378 h 233334"/>
                  <a:gd name="connsiteX9" fmla="*/ 18915 w 210566"/>
                  <a:gd name="connsiteY9" fmla="*/ 186378 h 233334"/>
                  <a:gd name="connsiteX10" fmla="*/ 2685 w 210566"/>
                  <a:gd name="connsiteY10" fmla="*/ 215363 h 233334"/>
                  <a:gd name="connsiteX11" fmla="*/ 10800 w 210566"/>
                  <a:gd name="connsiteY11" fmla="*/ 233334 h 233334"/>
                  <a:gd name="connsiteX12" fmla="*/ 119194 w 210566"/>
                  <a:gd name="connsiteY12" fmla="*/ 233334 h 233334"/>
                  <a:gd name="connsiteX13" fmla="*/ 184695 w 210566"/>
                  <a:gd name="connsiteY13" fmla="*/ 186378 h 233334"/>
                  <a:gd name="connsiteX14" fmla="*/ 191651 w 210566"/>
                  <a:gd name="connsiteY14" fmla="*/ 186378 h 233334"/>
                  <a:gd name="connsiteX15" fmla="*/ 203244 w 210566"/>
                  <a:gd name="connsiteY15" fmla="*/ 174783 h 233334"/>
                  <a:gd name="connsiteX16" fmla="*/ 203244 w 210566"/>
                  <a:gd name="connsiteY16" fmla="*/ 162320 h 233334"/>
                  <a:gd name="connsiteX17" fmla="*/ 191651 w 210566"/>
                  <a:gd name="connsiteY17" fmla="*/ 150725 h 233334"/>
                  <a:gd name="connsiteX18" fmla="*/ 188463 w 210566"/>
                  <a:gd name="connsiteY18" fmla="*/ 150725 h 233334"/>
                  <a:gd name="connsiteX19" fmla="*/ 188463 w 210566"/>
                  <a:gd name="connsiteY19" fmla="*/ 69276 h 233334"/>
                  <a:gd name="connsiteX20" fmla="*/ 208171 w 210566"/>
                  <a:gd name="connsiteY20" fmla="*/ 17971 h 23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0566" h="233334">
                    <a:moveTo>
                      <a:pt x="207882" y="17971"/>
                    </a:moveTo>
                    <a:cubicBezTo>
                      <a:pt x="213968" y="11015"/>
                      <a:pt x="209041" y="0"/>
                      <a:pt x="199766" y="0"/>
                    </a:cubicBezTo>
                    <a:lnTo>
                      <a:pt x="91371" y="0"/>
                    </a:lnTo>
                    <a:cubicBezTo>
                      <a:pt x="53114" y="0"/>
                      <a:pt x="22103" y="31015"/>
                      <a:pt x="22103" y="69276"/>
                    </a:cubicBezTo>
                    <a:lnTo>
                      <a:pt x="22103" y="150725"/>
                    </a:lnTo>
                    <a:lnTo>
                      <a:pt x="18335" y="150725"/>
                    </a:lnTo>
                    <a:cubicBezTo>
                      <a:pt x="11959" y="150725"/>
                      <a:pt x="6742" y="155943"/>
                      <a:pt x="6742" y="162320"/>
                    </a:cubicBezTo>
                    <a:lnTo>
                      <a:pt x="6742" y="174783"/>
                    </a:lnTo>
                    <a:cubicBezTo>
                      <a:pt x="6742" y="181160"/>
                      <a:pt x="11959" y="186378"/>
                      <a:pt x="18335" y="186378"/>
                    </a:cubicBezTo>
                    <a:lnTo>
                      <a:pt x="18915" y="186378"/>
                    </a:lnTo>
                    <a:cubicBezTo>
                      <a:pt x="15727" y="197102"/>
                      <a:pt x="9930" y="207247"/>
                      <a:pt x="2685" y="215363"/>
                    </a:cubicBezTo>
                    <a:cubicBezTo>
                      <a:pt x="-3402" y="222320"/>
                      <a:pt x="1525" y="233334"/>
                      <a:pt x="10800" y="233334"/>
                    </a:cubicBezTo>
                    <a:lnTo>
                      <a:pt x="119194" y="233334"/>
                    </a:lnTo>
                    <a:cubicBezTo>
                      <a:pt x="149626" y="233334"/>
                      <a:pt x="175421" y="213624"/>
                      <a:pt x="184695" y="186378"/>
                    </a:cubicBezTo>
                    <a:lnTo>
                      <a:pt x="191651" y="186378"/>
                    </a:lnTo>
                    <a:cubicBezTo>
                      <a:pt x="198027" y="186378"/>
                      <a:pt x="203244" y="181160"/>
                      <a:pt x="203244" y="174783"/>
                    </a:cubicBezTo>
                    <a:lnTo>
                      <a:pt x="203244" y="162320"/>
                    </a:lnTo>
                    <a:cubicBezTo>
                      <a:pt x="203244" y="155943"/>
                      <a:pt x="198027" y="150725"/>
                      <a:pt x="191651" y="150725"/>
                    </a:cubicBezTo>
                    <a:lnTo>
                      <a:pt x="188463" y="150725"/>
                    </a:lnTo>
                    <a:lnTo>
                      <a:pt x="188463" y="69276"/>
                    </a:lnTo>
                    <a:cubicBezTo>
                      <a:pt x="188463" y="49566"/>
                      <a:pt x="195998" y="31594"/>
                      <a:pt x="208171" y="17971"/>
                    </a:cubicBezTo>
                    <a:close/>
                  </a:path>
                </a:pathLst>
              </a:custGeom>
              <a:solidFill>
                <a:srgbClr val="FFC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2E0D60-0F7D-985C-9B70-604FFD115D4C}"/>
                </a:ext>
              </a:extLst>
            </p:cNvPr>
            <p:cNvSpPr txBox="1"/>
            <p:nvPr/>
          </p:nvSpPr>
          <p:spPr>
            <a:xfrm>
              <a:off x="622479" y="4068757"/>
              <a:ext cx="1451161" cy="79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 load-bearing capacity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4B9E89E-9BFE-2087-F333-CBE2FC2E9BCC}"/>
                </a:ext>
              </a:extLst>
            </p:cNvPr>
            <p:cNvSpPr txBox="1"/>
            <p:nvPr/>
          </p:nvSpPr>
          <p:spPr>
            <a:xfrm>
              <a:off x="2601395" y="4152961"/>
              <a:ext cx="1595972" cy="554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fontAlgn="auto">
                <a:tabLst>
                  <a:tab pos="457200" algn="l"/>
                  <a:tab pos="6301105" algn="r"/>
                </a:tabLs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Cracking and spalling. </a:t>
              </a: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8EC73D57-F1C6-CF18-EBE6-84D9CD3C2922}"/>
                </a:ext>
              </a:extLst>
            </p:cNvPr>
            <p:cNvSpPr txBox="1"/>
            <p:nvPr/>
          </p:nvSpPr>
          <p:spPr>
            <a:xfrm>
              <a:off x="4616372" y="4243756"/>
              <a:ext cx="1539196" cy="554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fontAlgn="auto">
                <a:tabLst>
                  <a:tab pos="457200" algn="l"/>
                  <a:tab pos="6301105" algn="r"/>
                </a:tabLs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 deformation</a:t>
              </a:r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9CCCFE37-114D-65FD-D30B-65A24BB4197C}"/>
                </a:ext>
              </a:extLst>
            </p:cNvPr>
            <p:cNvSpPr txBox="1"/>
            <p:nvPr/>
          </p:nvSpPr>
          <p:spPr>
            <a:xfrm>
              <a:off x="6484952" y="4124331"/>
              <a:ext cx="1717480" cy="79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tabLst>
                  <a:tab pos="457200" algn="l"/>
                  <a:tab pos="6301105" algn="r"/>
                </a:tabLs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Brittle failure of reinforcement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02C727AE-0CA0-9005-7CD0-C8F33B2BBAF2}"/>
                </a:ext>
              </a:extLst>
            </p:cNvPr>
            <p:cNvSpPr txBox="1"/>
            <p:nvPr/>
          </p:nvSpPr>
          <p:spPr>
            <a:xfrm>
              <a:off x="8680204" y="4068757"/>
              <a:ext cx="1375089" cy="1029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fontAlgn="auto">
                <a:tabLst>
                  <a:tab pos="457200" algn="l"/>
                  <a:tab pos="6301105" algn="r"/>
                </a:tabLst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Corroded structures pose safety issue.</a:t>
              </a:r>
            </a:p>
          </p:txBody>
        </p:sp>
      </p:grpSp>
      <p:pic>
        <p:nvPicPr>
          <p:cNvPr id="2055" name="Picture 2054" descr="A blue and black logo&#10;&#10;Description automatically generated">
            <a:extLst>
              <a:ext uri="{FF2B5EF4-FFF2-40B4-BE49-F238E27FC236}">
                <a16:creationId xmlns:a16="http://schemas.microsoft.com/office/drawing/2014/main" id="{84006E55-BD85-F97B-F242-5179901FDD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00283"/>
            <a:ext cx="3855388" cy="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29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810D5A1-CDB1-4B1C-9E02-EFCC777E7F26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10182</TotalTime>
  <Words>1037</Words>
  <Application>Microsoft Office PowerPoint</Application>
  <PresentationFormat>Custom</PresentationFormat>
  <Paragraphs>141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Canva Sans Bold</vt:lpstr>
      <vt:lpstr>Codec Pro ExtraBold</vt:lpstr>
      <vt:lpstr>Tahoma</vt:lpstr>
      <vt:lpstr>Tabarra Sans</vt:lpstr>
      <vt:lpstr>Calibri</vt:lpstr>
      <vt:lpstr>Tabarra Sans Heavy</vt:lpstr>
      <vt:lpstr>Glacial Indifference Bold</vt:lpstr>
      <vt:lpstr>Canva Sans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cp:lastModifiedBy>Shamsuddeen Palliyali</cp:lastModifiedBy>
  <cp:revision>7</cp:revision>
  <cp:lastPrinted>2024-08-28T07:50:44Z</cp:lastPrinted>
  <dcterms:created xsi:type="dcterms:W3CDTF">2006-08-16T00:00:00Z</dcterms:created>
  <dcterms:modified xsi:type="dcterms:W3CDTF">2024-08-29T14:23:03Z</dcterms:modified>
  <dc:identifier>DAGG3nLRPf8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4c259a0-60b7-4f01-a4ff-bac7e8efbd52_Enabled">
    <vt:lpwstr>true</vt:lpwstr>
  </property>
  <property fmtid="{D5CDD505-2E9C-101B-9397-08002B2CF9AE}" pid="3" name="MSIP_Label_24c259a0-60b7-4f01-a4ff-bac7e8efbd52_SetDate">
    <vt:lpwstr>2024-06-23T08:16:55Z</vt:lpwstr>
  </property>
  <property fmtid="{D5CDD505-2E9C-101B-9397-08002B2CF9AE}" pid="4" name="MSIP_Label_24c259a0-60b7-4f01-a4ff-bac7e8efbd52_Method">
    <vt:lpwstr>Standard</vt:lpwstr>
  </property>
  <property fmtid="{D5CDD505-2E9C-101B-9397-08002B2CF9AE}" pid="5" name="MSIP_Label_24c259a0-60b7-4f01-a4ff-bac7e8efbd52_Name">
    <vt:lpwstr>General Information</vt:lpwstr>
  </property>
  <property fmtid="{D5CDD505-2E9C-101B-9397-08002B2CF9AE}" pid="6" name="MSIP_Label_24c259a0-60b7-4f01-a4ff-bac7e8efbd52_SiteId">
    <vt:lpwstr>c8e9a369-66cd-47bb-ba38-f36af16e3fa8</vt:lpwstr>
  </property>
  <property fmtid="{D5CDD505-2E9C-101B-9397-08002B2CF9AE}" pid="7" name="MSIP_Label_24c259a0-60b7-4f01-a4ff-bac7e8efbd52_ActionId">
    <vt:lpwstr>4e5b85a9-ef65-427d-89a9-a9b6ca0db61e</vt:lpwstr>
  </property>
  <property fmtid="{D5CDD505-2E9C-101B-9397-08002B2CF9AE}" pid="8" name="MSIP_Label_24c259a0-60b7-4f01-a4ff-bac7e8efbd5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Classification: Tasnee - General Information</vt:lpwstr>
  </property>
</Properties>
</file>