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72" r:id="rId4"/>
    <p:sldId id="273" r:id="rId5"/>
    <p:sldId id="274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58" r:id="rId17"/>
  </p:sldIdLst>
  <p:sldSz cx="18288000" cy="10287000"/>
  <p:notesSz cx="6858000" cy="9144000"/>
  <p:embeddedFontLst>
    <p:embeddedFont>
      <p:font typeface="SABIC Typeface Text Light" panose="020B0303060202020204" pitchFamily="34" charset="0"/>
      <p:regular r:id="rId19"/>
    </p:embeddedFont>
    <p:embeddedFont>
      <p:font typeface="Calibri" panose="020F0502020204030204" pitchFamily="34" charset="0"/>
      <p:regular r:id="rId20"/>
      <p:bold r:id="rId21"/>
    </p:embeddedFont>
    <p:embeddedFont>
      <p:font typeface="SABIC Typeface Headline Light" panose="020B0303060202020204" pitchFamily="34" charset="0"/>
      <p:regular r:id="rId22"/>
    </p:embeddedFont>
    <p:embeddedFont>
      <p:font typeface="Canva Sans" panose="020B0604020202020204" charset="0"/>
      <p:regular r:id="rId23"/>
    </p:embeddedFont>
    <p:embeddedFont>
      <p:font typeface="Canva Sans Bold" panose="020B0604020202020204" charset="0"/>
      <p:regular r:id="rId24"/>
    </p:embeddedFont>
    <p:embeddedFont>
      <p:font typeface="Tabarra Sans" panose="020B0604020202020204" charset="0"/>
      <p:regular r:id="rId25"/>
    </p:embeddedFont>
    <p:embeddedFont>
      <p:font typeface="Tabarra Sans Heavy" panose="020B0604020202020204" charset="0"/>
      <p:regular r:id="rId26"/>
    </p:embeddedFont>
    <p:embeddedFont>
      <p:font typeface="Glacial Indifference Bold" panose="020B0604020202020204" charset="0"/>
      <p:regular r:id="rId27"/>
    </p:embeddedFont>
    <p:embeddedFont>
      <p:font typeface="Codec Pro ExtraBold" panose="020B0604020202020204" charset="0"/>
      <p:regular r:id="rId28"/>
    </p:embeddedFont>
    <p:embeddedFont>
      <p:font typeface="Verdana" panose="020B060403050404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1" d="100"/>
          <a:sy n="101" d="100"/>
        </p:scale>
        <p:origin x="474" y="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7CC6EC-C0DD-4003-9BDD-78AB099DA9E3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3D0A1-CBF7-42DD-93B8-9A3F64B15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20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3D0A1-CBF7-42DD-93B8-9A3F64B1567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44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3D0A1-CBF7-42DD-93B8-9A3F64B1567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86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3D0A1-CBF7-42DD-93B8-9A3F64B1567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432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MSIPCMContentMarking" descr="{&quot;HashCode&quot;:374511375,&quot;Placement&quot;:&quot;Header&quot;,&quot;Top&quot;:0.0,&quot;Left&quot;:0.0,&quot;SlideWidth&quot;:1440,&quot;SlideHeight&quot;:810}"/>
          <p:cNvSpPr txBox="1"/>
          <p:nvPr userDrawn="1"/>
        </p:nvSpPr>
        <p:spPr>
          <a:xfrm>
            <a:off x="0" y="0"/>
            <a:ext cx="2441490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000" smtClean="0">
                <a:solidFill>
                  <a:srgbClr val="A7A8AA"/>
                </a:solidFill>
                <a:latin typeface="SABIC Typeface Headline Light" panose="020B0303060202020204" pitchFamily="34" charset="0"/>
              </a:rPr>
              <a:t>Classification: General Business Use </a:t>
            </a:r>
            <a:endParaRPr lang="en-US" sz="1000">
              <a:solidFill>
                <a:srgbClr val="A7A8AA"/>
              </a:solidFill>
              <a:latin typeface="SABIC Typeface Headline Light" panose="020B030306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7.png"/><Relationship Id="rId10" Type="http://schemas.openxmlformats.org/officeDocument/2006/relationships/image" Target="../media/image33.png"/><Relationship Id="rId4" Type="http://schemas.openxmlformats.org/officeDocument/2006/relationships/image" Target="../media/image12.sv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2.svg"/><Relationship Id="rId7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4.svg"/><Relationship Id="rId4" Type="http://schemas.openxmlformats.org/officeDocument/2006/relationships/image" Target="../media/image7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2.svg"/><Relationship Id="rId7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4.svg"/><Relationship Id="rId4" Type="http://schemas.openxmlformats.org/officeDocument/2006/relationships/image" Target="../media/image7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4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14.sv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6.svg"/><Relationship Id="rId3" Type="http://schemas.openxmlformats.org/officeDocument/2006/relationships/image" Target="../media/image8.svg"/><Relationship Id="rId7" Type="http://schemas.openxmlformats.org/officeDocument/2006/relationships/image" Target="../media/image18.svg"/><Relationship Id="rId12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4.svg"/><Relationship Id="rId5" Type="http://schemas.openxmlformats.org/officeDocument/2006/relationships/image" Target="../media/image16.svg"/><Relationship Id="rId10" Type="http://schemas.openxmlformats.org/officeDocument/2006/relationships/image" Target="../media/image2.png"/><Relationship Id="rId4" Type="http://schemas.openxmlformats.org/officeDocument/2006/relationships/image" Target="../media/image44.png"/><Relationship Id="rId9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4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4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7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svg"/><Relationship Id="rId7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sv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2.svg"/><Relationship Id="rId7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4.sv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7.png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2.sv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4.svg"/><Relationship Id="rId4" Type="http://schemas.openxmlformats.org/officeDocument/2006/relationships/image" Target="../media/image7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87100" y="308610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329582" y="1028700"/>
            <a:ext cx="1264709" cy="1264709"/>
          </a:xfrm>
          <a:custGeom>
            <a:avLst/>
            <a:gdLst/>
            <a:ahLst/>
            <a:cxnLst/>
            <a:rect l="l" t="t" r="r" b="b"/>
            <a:pathLst>
              <a:path w="1264709" h="1264709">
                <a:moveTo>
                  <a:pt x="0" y="0"/>
                </a:moveTo>
                <a:lnTo>
                  <a:pt x="1264709" y="0"/>
                </a:lnTo>
                <a:lnTo>
                  <a:pt x="1264709" y="1264709"/>
                </a:lnTo>
                <a:lnTo>
                  <a:pt x="0" y="12647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720864" y="1427539"/>
            <a:ext cx="482144" cy="467032"/>
          </a:xfrm>
          <a:custGeom>
            <a:avLst/>
            <a:gdLst/>
            <a:ahLst/>
            <a:cxnLst/>
            <a:rect l="l" t="t" r="r" b="b"/>
            <a:pathLst>
              <a:path w="482144" h="467032">
                <a:moveTo>
                  <a:pt x="0" y="0"/>
                </a:moveTo>
                <a:lnTo>
                  <a:pt x="482145" y="0"/>
                </a:lnTo>
                <a:lnTo>
                  <a:pt x="482145" y="467031"/>
                </a:lnTo>
                <a:lnTo>
                  <a:pt x="0" y="4670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682761">
            <a:off x="-1383321" y="-185949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759632" y="6001290"/>
            <a:ext cx="8883055" cy="1285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76"/>
              </a:lnSpc>
            </a:pPr>
            <a:r>
              <a:rPr lang="en-US" sz="4230" spc="287" dirty="0" smtClean="0">
                <a:solidFill>
                  <a:srgbClr val="0C3E5B"/>
                </a:solidFill>
                <a:latin typeface="Codec Pro ExtraBold"/>
              </a:rPr>
              <a:t>Olefins </a:t>
            </a:r>
            <a:r>
              <a:rPr lang="en-US" sz="4230" spc="287" dirty="0">
                <a:solidFill>
                  <a:srgbClr val="0C3E5B"/>
                </a:solidFill>
                <a:latin typeface="Codec Pro ExtraBold"/>
              </a:rPr>
              <a:t>Furnace Jump-over Line Failure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722956" y="7292088"/>
            <a:ext cx="6900386" cy="698405"/>
            <a:chOff x="0" y="0"/>
            <a:chExt cx="1342999" cy="13592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42999" cy="135928"/>
            </a:xfrm>
            <a:custGeom>
              <a:avLst/>
              <a:gdLst/>
              <a:ahLst/>
              <a:cxnLst/>
              <a:rect l="l" t="t" r="r" b="b"/>
              <a:pathLst>
                <a:path w="1342999" h="135928">
                  <a:moveTo>
                    <a:pt x="20195" y="0"/>
                  </a:moveTo>
                  <a:lnTo>
                    <a:pt x="1322804" y="0"/>
                  </a:lnTo>
                  <a:cubicBezTo>
                    <a:pt x="1333957" y="0"/>
                    <a:pt x="1342999" y="9042"/>
                    <a:pt x="1342999" y="20195"/>
                  </a:cubicBezTo>
                  <a:lnTo>
                    <a:pt x="1342999" y="115733"/>
                  </a:lnTo>
                  <a:cubicBezTo>
                    <a:pt x="1342999" y="126887"/>
                    <a:pt x="1333957" y="135928"/>
                    <a:pt x="1322804" y="135928"/>
                  </a:cubicBezTo>
                  <a:lnTo>
                    <a:pt x="20195" y="135928"/>
                  </a:lnTo>
                  <a:cubicBezTo>
                    <a:pt x="9042" y="135928"/>
                    <a:pt x="0" y="126887"/>
                    <a:pt x="0" y="115733"/>
                  </a:cubicBezTo>
                  <a:lnTo>
                    <a:pt x="0" y="20195"/>
                  </a:lnTo>
                  <a:cubicBezTo>
                    <a:pt x="0" y="9042"/>
                    <a:pt x="9042" y="0"/>
                    <a:pt x="20195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1342999" cy="154978"/>
            </a:xfrm>
            <a:prstGeom prst="rect">
              <a:avLst/>
            </a:prstGeom>
          </p:spPr>
          <p:txBody>
            <a:bodyPr lIns="68744" tIns="68744" rIns="68744" bIns="68744" rtlCol="0" anchor="ctr"/>
            <a:lstStyle/>
            <a:p>
              <a:pPr algn="r">
                <a:lnSpc>
                  <a:spcPts val="2730"/>
                </a:lnSpc>
              </a:pPr>
              <a:r>
                <a:rPr lang="en-US" sz="2100" spc="119" dirty="0" smtClean="0">
                  <a:solidFill>
                    <a:srgbClr val="E28126"/>
                  </a:solidFill>
                  <a:latin typeface="Canva Sans"/>
                </a:rPr>
                <a:t>A Failure Analysis Case Study </a:t>
              </a:r>
              <a:endParaRPr lang="en-US" sz="2100" spc="119" dirty="0">
                <a:solidFill>
                  <a:srgbClr val="E28126"/>
                </a:solidFill>
                <a:latin typeface="Canva San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857742" y="7412516"/>
            <a:ext cx="457550" cy="457550"/>
          </a:xfrm>
          <a:custGeom>
            <a:avLst/>
            <a:gdLst/>
            <a:ahLst/>
            <a:cxnLst/>
            <a:rect l="l" t="t" r="r" b="b"/>
            <a:pathLst>
              <a:path w="457550" h="457550">
                <a:moveTo>
                  <a:pt x="0" y="0"/>
                </a:moveTo>
                <a:lnTo>
                  <a:pt x="457550" y="0"/>
                </a:lnTo>
                <a:lnTo>
                  <a:pt x="457550" y="457550"/>
                </a:lnTo>
                <a:lnTo>
                  <a:pt x="0" y="4575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145544" y="6226555"/>
            <a:ext cx="5837655" cy="4231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71"/>
              </a:lnSpc>
            </a:pPr>
            <a:r>
              <a:rPr lang="en-US" sz="3908" spc="195" dirty="0">
                <a:solidFill>
                  <a:srgbClr val="0C3E5B"/>
                </a:solidFill>
                <a:latin typeface="Canva Sans"/>
              </a:rPr>
              <a:t>Presented By:</a:t>
            </a:r>
            <a:r>
              <a:rPr lang="en-US" sz="3908" spc="195" dirty="0">
                <a:solidFill>
                  <a:srgbClr val="0C3E5B"/>
                </a:solidFill>
                <a:latin typeface="Canva Sans Bold"/>
              </a:rPr>
              <a:t> </a:t>
            </a:r>
            <a:r>
              <a:rPr lang="en-US" sz="3908" spc="195" dirty="0" err="1" smtClean="0">
                <a:solidFill>
                  <a:srgbClr val="0C3E5B"/>
                </a:solidFill>
                <a:latin typeface="Canva Sans Bold"/>
              </a:rPr>
              <a:t>Sivuyile</a:t>
            </a:r>
            <a:r>
              <a:rPr lang="en-US" sz="3908" spc="195" dirty="0" smtClean="0">
                <a:solidFill>
                  <a:srgbClr val="0C3E5B"/>
                </a:solidFill>
                <a:latin typeface="Canva Sans Bold"/>
              </a:rPr>
              <a:t> </a:t>
            </a:r>
            <a:r>
              <a:rPr lang="en-US" sz="3908" spc="195" dirty="0" err="1" smtClean="0">
                <a:solidFill>
                  <a:srgbClr val="0C3E5B"/>
                </a:solidFill>
                <a:latin typeface="Canva Sans Bold"/>
              </a:rPr>
              <a:t>Funani</a:t>
            </a:r>
            <a:endParaRPr lang="en-US" sz="3908" spc="195" dirty="0" smtClean="0">
              <a:solidFill>
                <a:srgbClr val="0C3E5B"/>
              </a:solidFill>
              <a:latin typeface="Canva Sans Bold"/>
            </a:endParaRPr>
          </a:p>
          <a:p>
            <a:pPr algn="ctr">
              <a:lnSpc>
                <a:spcPts val="5471"/>
              </a:lnSpc>
            </a:pPr>
            <a:r>
              <a:rPr lang="en-US" sz="3908" spc="195" dirty="0" err="1" smtClean="0">
                <a:solidFill>
                  <a:srgbClr val="0C3E5B"/>
                </a:solidFill>
                <a:latin typeface="Canva Sans Bold"/>
              </a:rPr>
              <a:t>Nabeel</a:t>
            </a:r>
            <a:r>
              <a:rPr lang="en-US" sz="3908" spc="195" dirty="0" smtClean="0">
                <a:solidFill>
                  <a:srgbClr val="0C3E5B"/>
                </a:solidFill>
                <a:latin typeface="Canva Sans Bold"/>
              </a:rPr>
              <a:t> Ameer</a:t>
            </a:r>
          </a:p>
          <a:p>
            <a:pPr algn="ctr">
              <a:lnSpc>
                <a:spcPts val="5471"/>
              </a:lnSpc>
            </a:pPr>
            <a:r>
              <a:rPr lang="en-US" sz="3908" spc="195" dirty="0">
                <a:solidFill>
                  <a:srgbClr val="0C3E5B"/>
                </a:solidFill>
                <a:latin typeface="Canva Sans Bold"/>
              </a:rPr>
              <a:t>Ahmad Al-</a:t>
            </a:r>
            <a:r>
              <a:rPr lang="en-US" sz="3908" spc="195" dirty="0" err="1">
                <a:solidFill>
                  <a:srgbClr val="0C3E5B"/>
                </a:solidFill>
                <a:latin typeface="Canva Sans Bold"/>
              </a:rPr>
              <a:t>Raddadi</a:t>
            </a:r>
            <a:r>
              <a:rPr lang="en-US" sz="3908" spc="195" dirty="0">
                <a:solidFill>
                  <a:srgbClr val="0C3E5B"/>
                </a:solidFill>
                <a:latin typeface="Canva Sans Bold"/>
              </a:rPr>
              <a:t> </a:t>
            </a:r>
            <a:endParaRPr lang="en-US" sz="3908" spc="195" dirty="0" smtClean="0">
              <a:solidFill>
                <a:srgbClr val="0C3E5B"/>
              </a:solidFill>
              <a:latin typeface="Canva Sans Bold"/>
            </a:endParaRPr>
          </a:p>
          <a:p>
            <a:pPr algn="ctr">
              <a:lnSpc>
                <a:spcPts val="5471"/>
              </a:lnSpc>
            </a:pPr>
            <a:r>
              <a:rPr lang="en-US" sz="3908" spc="195" dirty="0" err="1" smtClean="0">
                <a:solidFill>
                  <a:srgbClr val="0C3E5B"/>
                </a:solidFill>
                <a:latin typeface="Canva Sans Bold"/>
              </a:rPr>
              <a:t>Abdulaziz</a:t>
            </a:r>
            <a:r>
              <a:rPr lang="en-US" sz="3908" spc="195" dirty="0" smtClean="0">
                <a:solidFill>
                  <a:srgbClr val="0C3E5B"/>
                </a:solidFill>
                <a:latin typeface="Canva Sans Bold"/>
              </a:rPr>
              <a:t> Al-</a:t>
            </a:r>
            <a:r>
              <a:rPr lang="en-US" sz="3908" spc="195" dirty="0" err="1" smtClean="0">
                <a:solidFill>
                  <a:srgbClr val="0C3E5B"/>
                </a:solidFill>
                <a:latin typeface="Canva Sans Bold"/>
              </a:rPr>
              <a:t>Meshari</a:t>
            </a:r>
            <a:endParaRPr lang="en-US" sz="3908" spc="195" dirty="0">
              <a:solidFill>
                <a:srgbClr val="0C3E5B"/>
              </a:solidFill>
              <a:latin typeface="Canva Sans Bold"/>
            </a:endParaRPr>
          </a:p>
          <a:p>
            <a:pPr algn="ctr">
              <a:lnSpc>
                <a:spcPts val="5471"/>
              </a:lnSpc>
            </a:pPr>
            <a:endParaRPr lang="en-US" sz="3908" spc="195" dirty="0">
              <a:solidFill>
                <a:srgbClr val="0C3E5B"/>
              </a:solidFill>
              <a:latin typeface="Canva San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4485962" y="2370453"/>
            <a:ext cx="2951949" cy="505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6"/>
              </a:lnSpc>
              <a:spcBef>
                <a:spcPct val="0"/>
              </a:spcBef>
            </a:pPr>
            <a:r>
              <a:rPr lang="en-US" sz="2954">
                <a:solidFill>
                  <a:srgbClr val="0C3E5B"/>
                </a:solidFill>
                <a:latin typeface="Canva Sans"/>
              </a:rPr>
              <a:t>YOUR LOGO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722956" y="2652012"/>
            <a:ext cx="7861286" cy="2612151"/>
            <a:chOff x="0" y="0"/>
            <a:chExt cx="10481714" cy="3482868"/>
          </a:xfrm>
        </p:grpSpPr>
        <p:sp>
          <p:nvSpPr>
            <p:cNvPr id="14" name="TextBox 14"/>
            <p:cNvSpPr txBox="1"/>
            <p:nvPr/>
          </p:nvSpPr>
          <p:spPr>
            <a:xfrm>
              <a:off x="54198" y="-466725"/>
              <a:ext cx="9004452" cy="2910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907"/>
                </a:lnSpc>
              </a:pPr>
              <a:r>
                <a:rPr lang="en-US" sz="12076">
                  <a:solidFill>
                    <a:srgbClr val="0C3E5A"/>
                  </a:solidFill>
                  <a:latin typeface="Tabarra Sans Heavy"/>
                </a:rPr>
                <a:t>JUBCOR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54198" y="2005202"/>
              <a:ext cx="10427516" cy="891503"/>
              <a:chOff x="0" y="0"/>
              <a:chExt cx="1782556" cy="1524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782556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782556" h="152400">
                    <a:moveTo>
                      <a:pt x="0" y="0"/>
                    </a:moveTo>
                    <a:lnTo>
                      <a:pt x="1782556" y="0"/>
                    </a:lnTo>
                    <a:lnTo>
                      <a:pt x="1782556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28126"/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 rot="5400000">
              <a:off x="8501551" y="916541"/>
              <a:ext cx="2681013" cy="1279313"/>
              <a:chOff x="0" y="0"/>
              <a:chExt cx="458312" cy="21869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58312" cy="218695"/>
              </a:xfrm>
              <a:custGeom>
                <a:avLst/>
                <a:gdLst/>
                <a:ahLst/>
                <a:cxnLst/>
                <a:rect l="l" t="t" r="r" b="b"/>
                <a:pathLst>
                  <a:path w="458312" h="218695">
                    <a:moveTo>
                      <a:pt x="0" y="0"/>
                    </a:moveTo>
                    <a:lnTo>
                      <a:pt x="458312" y="0"/>
                    </a:lnTo>
                    <a:lnTo>
                      <a:pt x="458312" y="218695"/>
                    </a:lnTo>
                    <a:lnTo>
                      <a:pt x="0" y="218695"/>
                    </a:lnTo>
                    <a:close/>
                  </a:path>
                </a:pathLst>
              </a:custGeom>
              <a:solidFill>
                <a:srgbClr val="0C3E5B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0" y="2055964"/>
              <a:ext cx="9058650" cy="8407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98"/>
                </a:lnSpc>
              </a:pPr>
              <a:r>
                <a:rPr lang="en-US" sz="3499">
                  <a:solidFill>
                    <a:srgbClr val="FFFFFF"/>
                  </a:solidFill>
                  <a:latin typeface="Tabarra Sans"/>
                </a:rPr>
                <a:t>CONFERENCE &amp; EXHIBITION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 rot="5400000">
              <a:off x="8666000" y="894224"/>
              <a:ext cx="2561608" cy="1323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798"/>
                </a:lnSpc>
              </a:pPr>
              <a:r>
                <a:rPr lang="en-US" sz="5570" spc="172">
                  <a:solidFill>
                    <a:srgbClr val="FFFFFF"/>
                  </a:solidFill>
                  <a:latin typeface="Tabarra Sans Heavy"/>
                </a:rPr>
                <a:t>2024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36201" y="2958141"/>
              <a:ext cx="10445513" cy="524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23"/>
                </a:lnSpc>
                <a:spcBef>
                  <a:spcPct val="0"/>
                </a:spcBef>
              </a:pPr>
              <a:r>
                <a:rPr lang="en-US" sz="2373">
                  <a:solidFill>
                    <a:srgbClr val="0C3E5B"/>
                  </a:solidFill>
                  <a:latin typeface="Glacial Indifference Bold"/>
                </a:rPr>
                <a:t>INNOVATIVE SOLUTIONS FOR CORROSION CHALLENGES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Metallography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7315200" cy="77343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Sample L3 (Extracted from Good </a:t>
            </a:r>
            <a:r>
              <a:rPr lang="en-US" dirty="0" err="1"/>
              <a:t>Thermowell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Sample L3 was extracted from the good </a:t>
            </a:r>
            <a:r>
              <a:rPr lang="en-US" dirty="0" err="1"/>
              <a:t>thermowell</a:t>
            </a:r>
            <a:r>
              <a:rPr lang="en-US" dirty="0"/>
              <a:t> in longitudinal orientation.</a:t>
            </a:r>
          </a:p>
          <a:p>
            <a:endParaRPr lang="en-US" dirty="0"/>
          </a:p>
          <a:p>
            <a:r>
              <a:rPr lang="en-US" dirty="0"/>
              <a:t>Part of weld was observed in the sample with various morphologies of ferrite. </a:t>
            </a:r>
          </a:p>
          <a:p>
            <a:endParaRPr lang="en-US" dirty="0"/>
          </a:p>
          <a:p>
            <a:r>
              <a:rPr lang="en-US" dirty="0"/>
              <a:t>A thick layer was observed forming at the inner surface with a thickness of ~1.1mm.</a:t>
            </a:r>
          </a:p>
          <a:p>
            <a:endParaRPr lang="en-US" dirty="0"/>
          </a:p>
          <a:p>
            <a:r>
              <a:rPr lang="en-US" dirty="0"/>
              <a:t>Isolated shallow pits were observed. The layer was found to be have cracks.</a:t>
            </a:r>
          </a:p>
          <a:p>
            <a:endParaRPr lang="en-US" dirty="0"/>
          </a:p>
          <a:p>
            <a:r>
              <a:rPr lang="en-US" dirty="0"/>
              <a:t>The microstructure of the sample was found to be comprised of grains of ferrite and pearlite. 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2399" y="1600200"/>
            <a:ext cx="5008247" cy="3771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77800" y="1600200"/>
            <a:ext cx="5008916" cy="37752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2399" y="5467349"/>
            <a:ext cx="5008247" cy="37667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77800" y="5467349"/>
            <a:ext cx="5008916" cy="3767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11822284" y="2781300"/>
            <a:ext cx="1954825" cy="215444"/>
          </a:xfrm>
          <a:prstGeom prst="rect">
            <a:avLst/>
          </a:prstGeom>
          <a:solidFill>
            <a:srgbClr val="FFFFFF"/>
          </a:solidFill>
          <a:ln w="9525">
            <a:solidFill>
              <a:srgbClr val="4D4D4D"/>
            </a:solidFill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cs typeface="SABIC Typeface Text Light"/>
              </a:rPr>
              <a:t>Weld Microstructure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14784166" y="6819900"/>
            <a:ext cx="1446433" cy="215444"/>
          </a:xfrm>
          <a:prstGeom prst="rect">
            <a:avLst/>
          </a:prstGeom>
          <a:solidFill>
            <a:srgbClr val="FFFFFF"/>
          </a:solidFill>
          <a:ln w="9525">
            <a:solidFill>
              <a:srgbClr val="4D4D4D"/>
            </a:solidFill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cs typeface="SABIC Typeface Text Light"/>
              </a:rPr>
              <a:t>Ferrite-Pearlite 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9525000" y="5905500"/>
            <a:ext cx="1871520" cy="215444"/>
          </a:xfrm>
          <a:prstGeom prst="rect">
            <a:avLst/>
          </a:prstGeom>
          <a:solidFill>
            <a:srgbClr val="FFFFFF"/>
          </a:solidFill>
          <a:ln w="9525">
            <a:solidFill>
              <a:srgbClr val="4D4D4D"/>
            </a:solidFill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cs typeface="SABIC Typeface Text Light"/>
              </a:rPr>
              <a:t>Isolated Shallow Pits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9525000" y="6130469"/>
            <a:ext cx="800814" cy="613231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rgbClr val="FFCD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10297241" y="6120944"/>
            <a:ext cx="827959" cy="718005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rgbClr val="FFCD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 bwMode="auto">
          <a:xfrm>
            <a:off x="9357509" y="9234146"/>
            <a:ext cx="2058061" cy="430887"/>
          </a:xfrm>
          <a:prstGeom prst="rect">
            <a:avLst/>
          </a:prstGeom>
          <a:solidFill>
            <a:srgbClr val="FFFFFF"/>
          </a:solidFill>
          <a:ln w="9525">
            <a:solidFill>
              <a:srgbClr val="4D4D4D"/>
            </a:solidFill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ABIC Typeface Text Light"/>
                <a:cs typeface="SABIC Typeface Text Light"/>
              </a:rPr>
              <a:t>Internal cracks in the layer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 flipV="1">
            <a:off x="10386539" y="7409187"/>
            <a:ext cx="51783" cy="1834484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rgbClr val="FFCD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81970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SEM/EDS Analysis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7734300"/>
          </a:xfrm>
        </p:spPr>
        <p:txBody>
          <a:bodyPr>
            <a:normAutofit/>
          </a:bodyPr>
          <a:lstStyle/>
          <a:p>
            <a:r>
              <a:rPr lang="en-US" dirty="0"/>
              <a:t>The cross section of sample L1 and internal </a:t>
            </a:r>
            <a:r>
              <a:rPr lang="en-US" dirty="0" err="1"/>
              <a:t>thermowell</a:t>
            </a:r>
            <a:r>
              <a:rPr lang="en-US" dirty="0"/>
              <a:t> surface were analyzed using EDS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EDS analysis of the cross section and internal surface layer revealed the presence of high amount of Fe, O and S indicating iron oxide &amp; iron </a:t>
            </a:r>
            <a:r>
              <a:rPr lang="en-US" dirty="0" err="1"/>
              <a:t>sulphide</a:t>
            </a:r>
            <a:r>
              <a:rPr lang="en-US" dirty="0"/>
              <a:t> formation. 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Sulphide</a:t>
            </a:r>
            <a:r>
              <a:rPr lang="en-US" dirty="0" smtClean="0"/>
              <a:t> formation is typical of </a:t>
            </a:r>
            <a:r>
              <a:rPr lang="en-US" dirty="0" err="1" smtClean="0"/>
              <a:t>sulphidation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r>
              <a:rPr lang="en-US" dirty="0" smtClean="0"/>
              <a:t>Trace </a:t>
            </a:r>
            <a:r>
              <a:rPr lang="en-US" dirty="0"/>
              <a:t>amount of Si was detected closer to the layer-metal interface. </a:t>
            </a:r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6800" y="1600200"/>
            <a:ext cx="4495800" cy="33345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66716" y="1600199"/>
            <a:ext cx="4411684" cy="33421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6800" y="5117343"/>
            <a:ext cx="4495800" cy="30531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66716" y="5117342"/>
            <a:ext cx="4411684" cy="3143005"/>
          </a:xfrm>
          <a:prstGeom prst="rect">
            <a:avLst/>
          </a:prstGeom>
        </p:spPr>
      </p:pic>
      <p:graphicFrame>
        <p:nvGraphicFramePr>
          <p:cNvPr id="10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0680874"/>
              </p:ext>
            </p:extLst>
          </p:nvPr>
        </p:nvGraphicFramePr>
        <p:xfrm>
          <a:off x="8686800" y="8301292"/>
          <a:ext cx="3911204" cy="587121"/>
        </p:xfrm>
        <a:graphic>
          <a:graphicData uri="http://schemas.openxmlformats.org/drawingml/2006/table">
            <a:tbl>
              <a:tblPr firstRow="1" firstCol="1" bandRow="1"/>
              <a:tblGrid>
                <a:gridCol w="988229">
                  <a:extLst>
                    <a:ext uri="{9D8B030D-6E8A-4147-A177-3AD203B41FA5}">
                      <a16:colId xmlns:a16="http://schemas.microsoft.com/office/drawing/2014/main" val="2273837004"/>
                    </a:ext>
                  </a:extLst>
                </a:gridCol>
                <a:gridCol w="584595">
                  <a:extLst>
                    <a:ext uri="{9D8B030D-6E8A-4147-A177-3AD203B41FA5}">
                      <a16:colId xmlns:a16="http://schemas.microsoft.com/office/drawing/2014/main" val="95898759"/>
                    </a:ext>
                  </a:extLst>
                </a:gridCol>
                <a:gridCol w="584595">
                  <a:extLst>
                    <a:ext uri="{9D8B030D-6E8A-4147-A177-3AD203B41FA5}">
                      <a16:colId xmlns:a16="http://schemas.microsoft.com/office/drawing/2014/main" val="2564224078"/>
                    </a:ext>
                  </a:extLst>
                </a:gridCol>
                <a:gridCol w="584595">
                  <a:extLst>
                    <a:ext uri="{9D8B030D-6E8A-4147-A177-3AD203B41FA5}">
                      <a16:colId xmlns:a16="http://schemas.microsoft.com/office/drawing/2014/main" val="1044413836"/>
                    </a:ext>
                  </a:extLst>
                </a:gridCol>
                <a:gridCol w="584595">
                  <a:extLst>
                    <a:ext uri="{9D8B030D-6E8A-4147-A177-3AD203B41FA5}">
                      <a16:colId xmlns:a16="http://schemas.microsoft.com/office/drawing/2014/main" val="2664370045"/>
                    </a:ext>
                  </a:extLst>
                </a:gridCol>
                <a:gridCol w="584595">
                  <a:extLst>
                    <a:ext uri="{9D8B030D-6E8A-4147-A177-3AD203B41FA5}">
                      <a16:colId xmlns:a16="http://schemas.microsoft.com/office/drawing/2014/main" val="3635762752"/>
                    </a:ext>
                  </a:extLst>
                </a:gridCol>
              </a:tblGrid>
              <a:tr h="537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+mn-lt"/>
                        </a:rPr>
                        <a:t>Spectrum</a:t>
                      </a:r>
                      <a:endParaRPr lang="en-US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  <a:latin typeface="+mn-lt"/>
                        </a:rPr>
                        <a:t>O</a:t>
                      </a:r>
                      <a:endParaRPr lang="en-US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  <a:latin typeface="+mn-lt"/>
                        </a:rPr>
                        <a:t>Si</a:t>
                      </a:r>
                      <a:endParaRPr lang="en-US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  <a:latin typeface="+mn-lt"/>
                        </a:rPr>
                        <a:t>S</a:t>
                      </a:r>
                      <a:endParaRPr lang="en-US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Mn</a:t>
                      </a:r>
                      <a:endParaRPr lang="en-US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Fe</a:t>
                      </a:r>
                      <a:endParaRPr lang="en-US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25377"/>
                  </a:ext>
                </a:extLst>
              </a:tr>
              <a:tr h="537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+mn-lt"/>
                        </a:rPr>
                        <a:t>A1</a:t>
                      </a:r>
                      <a:endParaRPr lang="en-US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30.28</a:t>
                      </a:r>
                      <a:endParaRPr lang="en-US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0.24</a:t>
                      </a:r>
                      <a:endParaRPr lang="en-US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3.60</a:t>
                      </a:r>
                      <a:endParaRPr lang="en-US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58.82</a:t>
                      </a:r>
                      <a:endParaRPr lang="en-US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549981"/>
                  </a:ext>
                </a:extLst>
              </a:tr>
              <a:tr h="537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A2</a:t>
                      </a:r>
                      <a:endParaRPr lang="en-US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0.27</a:t>
                      </a:r>
                      <a:endParaRPr lang="en-US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0.57</a:t>
                      </a:r>
                      <a:endParaRPr lang="en-US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91.54</a:t>
                      </a:r>
                      <a:endParaRPr lang="en-US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369287"/>
                  </a:ext>
                </a:extLst>
              </a:tr>
            </a:tbl>
          </a:graphicData>
        </a:graphic>
      </p:graphicFrame>
      <p:graphicFrame>
        <p:nvGraphicFramePr>
          <p:cNvPr id="1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8977487"/>
              </p:ext>
            </p:extLst>
          </p:nvPr>
        </p:nvGraphicFramePr>
        <p:xfrm>
          <a:off x="13266716" y="8301292"/>
          <a:ext cx="4455601" cy="587121"/>
        </p:xfrm>
        <a:graphic>
          <a:graphicData uri="http://schemas.openxmlformats.org/drawingml/2006/table">
            <a:tbl>
              <a:tblPr firstRow="1" firstCol="1" bandRow="1"/>
              <a:tblGrid>
                <a:gridCol w="777257">
                  <a:extLst>
                    <a:ext uri="{9D8B030D-6E8A-4147-A177-3AD203B41FA5}">
                      <a16:colId xmlns:a16="http://schemas.microsoft.com/office/drawing/2014/main" val="2273837004"/>
                    </a:ext>
                  </a:extLst>
                </a:gridCol>
                <a:gridCol w="459793">
                  <a:extLst>
                    <a:ext uri="{9D8B030D-6E8A-4147-A177-3AD203B41FA5}">
                      <a16:colId xmlns:a16="http://schemas.microsoft.com/office/drawing/2014/main" val="95898759"/>
                    </a:ext>
                  </a:extLst>
                </a:gridCol>
                <a:gridCol w="459793">
                  <a:extLst>
                    <a:ext uri="{9D8B030D-6E8A-4147-A177-3AD203B41FA5}">
                      <a16:colId xmlns:a16="http://schemas.microsoft.com/office/drawing/2014/main" val="1735438487"/>
                    </a:ext>
                  </a:extLst>
                </a:gridCol>
                <a:gridCol w="459793">
                  <a:extLst>
                    <a:ext uri="{9D8B030D-6E8A-4147-A177-3AD203B41FA5}">
                      <a16:colId xmlns:a16="http://schemas.microsoft.com/office/drawing/2014/main" val="2564224078"/>
                    </a:ext>
                  </a:extLst>
                </a:gridCol>
                <a:gridCol w="459793">
                  <a:extLst>
                    <a:ext uri="{9D8B030D-6E8A-4147-A177-3AD203B41FA5}">
                      <a16:colId xmlns:a16="http://schemas.microsoft.com/office/drawing/2014/main" val="255741138"/>
                    </a:ext>
                  </a:extLst>
                </a:gridCol>
                <a:gridCol w="459793">
                  <a:extLst>
                    <a:ext uri="{9D8B030D-6E8A-4147-A177-3AD203B41FA5}">
                      <a16:colId xmlns:a16="http://schemas.microsoft.com/office/drawing/2014/main" val="1044413836"/>
                    </a:ext>
                  </a:extLst>
                </a:gridCol>
                <a:gridCol w="459793">
                  <a:extLst>
                    <a:ext uri="{9D8B030D-6E8A-4147-A177-3AD203B41FA5}">
                      <a16:colId xmlns:a16="http://schemas.microsoft.com/office/drawing/2014/main" val="3045037137"/>
                    </a:ext>
                  </a:extLst>
                </a:gridCol>
                <a:gridCol w="459793">
                  <a:extLst>
                    <a:ext uri="{9D8B030D-6E8A-4147-A177-3AD203B41FA5}">
                      <a16:colId xmlns:a16="http://schemas.microsoft.com/office/drawing/2014/main" val="2664370045"/>
                    </a:ext>
                  </a:extLst>
                </a:gridCol>
                <a:gridCol w="459793">
                  <a:extLst>
                    <a:ext uri="{9D8B030D-6E8A-4147-A177-3AD203B41FA5}">
                      <a16:colId xmlns:a16="http://schemas.microsoft.com/office/drawing/2014/main" val="3635762752"/>
                    </a:ext>
                  </a:extLst>
                </a:gridCol>
              </a:tblGrid>
              <a:tr h="537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+mn-lt"/>
                        </a:rPr>
                        <a:t>Spectrum</a:t>
                      </a:r>
                      <a:endParaRPr lang="en-US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  <a:latin typeface="+mn-lt"/>
                        </a:rPr>
                        <a:t>O</a:t>
                      </a:r>
                      <a:endParaRPr lang="en-US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  <a:latin typeface="+mn-lt"/>
                        </a:rPr>
                        <a:t>Al</a:t>
                      </a:r>
                      <a:endParaRPr lang="en-US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  <a:latin typeface="+mn-lt"/>
                        </a:rPr>
                        <a:t>Si</a:t>
                      </a:r>
                      <a:endParaRPr lang="en-US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US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  <a:latin typeface="+mn-lt"/>
                        </a:rPr>
                        <a:t>Cr</a:t>
                      </a:r>
                      <a:endParaRPr lang="en-US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Mn</a:t>
                      </a:r>
                      <a:endParaRPr lang="en-US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Fe</a:t>
                      </a:r>
                      <a:endParaRPr lang="en-US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Cu</a:t>
                      </a:r>
                      <a:endParaRPr lang="en-US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25377"/>
                  </a:ext>
                </a:extLst>
              </a:tr>
              <a:tr h="537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+mn-lt"/>
                        </a:rPr>
                        <a:t>A1</a:t>
                      </a:r>
                      <a:endParaRPr lang="en-US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40.75</a:t>
                      </a:r>
                      <a:endParaRPr lang="en-US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0.12</a:t>
                      </a:r>
                    </a:p>
                  </a:txBody>
                  <a:tcPr marL="25105" marR="2510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0.46</a:t>
                      </a:r>
                      <a:endParaRPr lang="en-US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5.42</a:t>
                      </a:r>
                      <a:endParaRPr lang="en-US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0.27</a:t>
                      </a:r>
                      <a:endParaRPr lang="en-US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45.83</a:t>
                      </a:r>
                      <a:endParaRPr lang="en-US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549981"/>
                  </a:ext>
                </a:extLst>
              </a:tr>
              <a:tr h="537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A2</a:t>
                      </a:r>
                      <a:endParaRPr lang="en-US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17.58</a:t>
                      </a:r>
                      <a:endParaRPr lang="en-US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 smtClean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0.56</a:t>
                      </a:r>
                      <a:endParaRPr lang="en-US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1.01</a:t>
                      </a:r>
                      <a:endParaRPr lang="en-US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0.20</a:t>
                      </a:r>
                      <a:endParaRPr lang="en-US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0.54</a:t>
                      </a:r>
                      <a:endParaRPr lang="en-US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71.49</a:t>
                      </a:r>
                      <a:endParaRPr lang="en-US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0.15</a:t>
                      </a:r>
                      <a:endParaRPr lang="en-US" sz="12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5105" marR="25105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369287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 bwMode="auto">
          <a:xfrm>
            <a:off x="11658600" y="1790700"/>
            <a:ext cx="2255895" cy="215444"/>
          </a:xfrm>
          <a:prstGeom prst="rect">
            <a:avLst/>
          </a:prstGeom>
          <a:solidFill>
            <a:srgbClr val="FFFFFF"/>
          </a:solidFill>
          <a:ln w="9525">
            <a:solidFill>
              <a:srgbClr val="4D4D4D"/>
            </a:solidFill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cs typeface="SABIC Typeface Text Light"/>
              </a:rPr>
              <a:t>Internal Surface Scale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10820400" y="2006144"/>
            <a:ext cx="1905000" cy="927556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solidFill>
              <a:srgbClr val="FFCD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>
            <a:stCxn id="12" idx="2"/>
          </p:cNvCxnSpPr>
          <p:nvPr/>
        </p:nvCxnSpPr>
        <p:spPr bwMode="auto">
          <a:xfrm>
            <a:off x="12786548" y="2006144"/>
            <a:ext cx="966946" cy="840798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solidFill>
              <a:srgbClr val="FFCD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 bwMode="auto">
          <a:xfrm>
            <a:off x="8770916" y="7380612"/>
            <a:ext cx="1759776" cy="430887"/>
          </a:xfrm>
          <a:prstGeom prst="rect">
            <a:avLst/>
          </a:prstGeom>
          <a:solidFill>
            <a:srgbClr val="FFFFFF"/>
          </a:solidFill>
          <a:ln w="9525">
            <a:solidFill>
              <a:srgbClr val="4D4D4D"/>
            </a:solidFill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cs typeface="SABIC Typeface Text Light"/>
              </a:rPr>
              <a:t>Internal Surface Scale Cross Section</a:t>
            </a:r>
          </a:p>
        </p:txBody>
      </p:sp>
      <p:sp>
        <p:nvSpPr>
          <p:cNvPr id="21" name="TextBox 20"/>
          <p:cNvSpPr txBox="1"/>
          <p:nvPr/>
        </p:nvSpPr>
        <p:spPr bwMode="auto">
          <a:xfrm>
            <a:off x="11188053" y="7596055"/>
            <a:ext cx="1842147" cy="215444"/>
          </a:xfrm>
          <a:prstGeom prst="rect">
            <a:avLst/>
          </a:prstGeom>
          <a:solidFill>
            <a:srgbClr val="FFFFFF"/>
          </a:solidFill>
          <a:ln w="9525">
            <a:solidFill>
              <a:srgbClr val="4D4D4D"/>
            </a:solidFill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smtClean="0">
                <a:solidFill>
                  <a:srgbClr val="4D4D4D"/>
                </a:solidFill>
                <a:cs typeface="SABIC Typeface Text Light"/>
              </a:rPr>
              <a:t>Metal Cross Section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cs typeface="SABIC Typeface Text Light"/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14706600" y="7703777"/>
            <a:ext cx="1759776" cy="215444"/>
          </a:xfrm>
          <a:prstGeom prst="rect">
            <a:avLst/>
          </a:prstGeom>
          <a:solidFill>
            <a:srgbClr val="FFFFFF"/>
          </a:solidFill>
          <a:ln w="9525">
            <a:solidFill>
              <a:srgbClr val="4D4D4D"/>
            </a:solidFill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cs typeface="SABIC Typeface Text Light"/>
              </a:rPr>
              <a:t>Internal Surface</a:t>
            </a:r>
          </a:p>
        </p:txBody>
      </p:sp>
    </p:spTree>
    <p:extLst>
      <p:ext uri="{BB962C8B-B14F-4D97-AF65-F5344CB8AC3E}">
        <p14:creationId xmlns:p14="http://schemas.microsoft.com/office/powerpoint/2010/main" val="2726195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SEM/EDS Analysis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7734300"/>
          </a:xfrm>
        </p:spPr>
        <p:txBody>
          <a:bodyPr>
            <a:normAutofit/>
          </a:bodyPr>
          <a:lstStyle/>
          <a:p>
            <a:r>
              <a:rPr lang="en-US" dirty="0"/>
              <a:t>To understand the distribution of elements within the </a:t>
            </a:r>
            <a:r>
              <a:rPr lang="en-US" dirty="0" smtClean="0"/>
              <a:t>scale, </a:t>
            </a:r>
            <a:r>
              <a:rPr lang="en-US" dirty="0"/>
              <a:t>SEM-EDS mapping was conducted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SEM-EDS mapping confirms the observed layer to be mainly composed of Fe, O and 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distribution of S was found to be more dense closer to the interface of the </a:t>
            </a:r>
            <a:r>
              <a:rPr lang="en-US" dirty="0" smtClean="0"/>
              <a:t>scale/metal </a:t>
            </a:r>
            <a:r>
              <a:rPr lang="en-US" dirty="0"/>
              <a:t>indicating interaction of </a:t>
            </a:r>
            <a:r>
              <a:rPr lang="en-US" dirty="0" err="1"/>
              <a:t>sulphur</a:t>
            </a:r>
            <a:r>
              <a:rPr lang="en-US" dirty="0"/>
              <a:t> compounds in the service with the </a:t>
            </a:r>
            <a:r>
              <a:rPr lang="en-US" dirty="0" err="1"/>
              <a:t>thermowell</a:t>
            </a:r>
            <a:r>
              <a:rPr lang="en-US" dirty="0"/>
              <a:t> carbon steel material. </a:t>
            </a:r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6800" y="1600200"/>
            <a:ext cx="4507803" cy="3238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35000" y="1600200"/>
            <a:ext cx="4113462" cy="3238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6800" y="4975224"/>
            <a:ext cx="4512349" cy="32924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35000" y="4973492"/>
            <a:ext cx="4288460" cy="32942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9161875" y="3908424"/>
            <a:ext cx="1759776" cy="430887"/>
          </a:xfrm>
          <a:prstGeom prst="rect">
            <a:avLst/>
          </a:prstGeom>
          <a:solidFill>
            <a:srgbClr val="FFFFFF"/>
          </a:solidFill>
          <a:ln w="9525">
            <a:solidFill>
              <a:srgbClr val="4D4D4D"/>
            </a:solidFill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cs typeface="SABIC Typeface Text Light"/>
              </a:rPr>
              <a:t>Internal Surface Scale Cross Section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9677400" y="1790700"/>
            <a:ext cx="1842147" cy="215444"/>
          </a:xfrm>
          <a:prstGeom prst="rect">
            <a:avLst/>
          </a:prstGeom>
          <a:solidFill>
            <a:srgbClr val="FFFFFF"/>
          </a:solidFill>
          <a:ln w="9525">
            <a:solidFill>
              <a:srgbClr val="4D4D4D"/>
            </a:solidFill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smtClean="0">
                <a:solidFill>
                  <a:srgbClr val="4D4D4D"/>
                </a:solidFill>
                <a:cs typeface="SABIC Typeface Text Light"/>
              </a:rPr>
              <a:t>Metal Cross Section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cs typeface="SABIC Typeface Text Light"/>
            </a:endParaRPr>
          </a:p>
        </p:txBody>
      </p:sp>
    </p:spTree>
    <p:extLst>
      <p:ext uri="{BB962C8B-B14F-4D97-AF65-F5344CB8AC3E}">
        <p14:creationId xmlns:p14="http://schemas.microsoft.com/office/powerpoint/2010/main" val="1786263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XRD Analysis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77343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Deposits collected from the failed and thinned </a:t>
            </a:r>
            <a:r>
              <a:rPr lang="en-US" dirty="0" err="1"/>
              <a:t>thermowells</a:t>
            </a:r>
            <a:r>
              <a:rPr lang="en-US" dirty="0"/>
              <a:t> were analyzed using </a:t>
            </a:r>
            <a:r>
              <a:rPr lang="en-US" dirty="0" err="1"/>
              <a:t>PANalytical</a:t>
            </a:r>
            <a:r>
              <a:rPr lang="en-US" dirty="0"/>
              <a:t> X-pert PRO X-ray Diffractometer.</a:t>
            </a:r>
          </a:p>
          <a:p>
            <a:r>
              <a:rPr lang="en-US" dirty="0"/>
              <a:t>The XRD results shows </a:t>
            </a:r>
            <a:r>
              <a:rPr lang="en-US" dirty="0" smtClean="0"/>
              <a:t>the scale </a:t>
            </a:r>
            <a:r>
              <a:rPr lang="en-US" dirty="0"/>
              <a:t>to be mainly composed of magnetite, iron hydroxide, hematite and Iron </a:t>
            </a:r>
            <a:r>
              <a:rPr lang="en-US" dirty="0" err="1"/>
              <a:t>Sulphide</a:t>
            </a:r>
            <a:r>
              <a:rPr lang="en-US" dirty="0"/>
              <a:t>. </a:t>
            </a:r>
          </a:p>
          <a:p>
            <a:r>
              <a:rPr lang="en-US" dirty="0"/>
              <a:t>Formation of Iron </a:t>
            </a:r>
            <a:r>
              <a:rPr lang="en-US" dirty="0" err="1"/>
              <a:t>sulphide</a:t>
            </a:r>
            <a:r>
              <a:rPr lang="en-US" dirty="0"/>
              <a:t> within the layer indicates the interaction of </a:t>
            </a:r>
            <a:r>
              <a:rPr lang="en-US" dirty="0" err="1"/>
              <a:t>sulphur</a:t>
            </a:r>
            <a:r>
              <a:rPr lang="en-US" dirty="0"/>
              <a:t> compounds present in the feed with the </a:t>
            </a:r>
            <a:r>
              <a:rPr lang="en-US" dirty="0" err="1"/>
              <a:t>thermowell</a:t>
            </a:r>
            <a:r>
              <a:rPr lang="en-US" dirty="0"/>
              <a:t>’ s internal surface causing metal loss. 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iron hydroxide indicates the presence of possible moisture in the feed as well. </a:t>
            </a:r>
          </a:p>
          <a:p>
            <a:r>
              <a:rPr lang="en-US" dirty="0"/>
              <a:t>The XRD results coupled with the results of SEM/EDS indicate that the </a:t>
            </a:r>
            <a:r>
              <a:rPr lang="en-US" dirty="0" err="1"/>
              <a:t>sulphur</a:t>
            </a:r>
            <a:r>
              <a:rPr lang="en-US" dirty="0"/>
              <a:t> compounds present in the feed reacted with </a:t>
            </a:r>
            <a:r>
              <a:rPr lang="en-US" dirty="0" err="1"/>
              <a:t>thermowell</a:t>
            </a:r>
            <a:r>
              <a:rPr lang="en-US" dirty="0"/>
              <a:t> internal surface which resulted in the formation of iron </a:t>
            </a:r>
            <a:r>
              <a:rPr lang="en-US" dirty="0" err="1"/>
              <a:t>sulphide</a:t>
            </a:r>
            <a:r>
              <a:rPr lang="en-US" dirty="0"/>
              <a:t> that interacted with (&amp; degraded) the oxide layer and metal leading to accelerated thickness loss.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6800" y="1600200"/>
            <a:ext cx="4341657" cy="2247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06400" y="1600200"/>
            <a:ext cx="4572000" cy="2597557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4994064"/>
              </p:ext>
            </p:extLst>
          </p:nvPr>
        </p:nvGraphicFramePr>
        <p:xfrm>
          <a:off x="8686799" y="4305300"/>
          <a:ext cx="4341657" cy="1005840"/>
        </p:xfrm>
        <a:graphic>
          <a:graphicData uri="http://schemas.openxmlformats.org/drawingml/2006/table">
            <a:tbl>
              <a:tblPr firstRow="1" bandRow="1"/>
              <a:tblGrid>
                <a:gridCol w="1627815">
                  <a:extLst>
                    <a:ext uri="{9D8B030D-6E8A-4147-A177-3AD203B41FA5}">
                      <a16:colId xmlns:a16="http://schemas.microsoft.com/office/drawing/2014/main" val="133656336"/>
                    </a:ext>
                  </a:extLst>
                </a:gridCol>
                <a:gridCol w="1525218">
                  <a:extLst>
                    <a:ext uri="{9D8B030D-6E8A-4147-A177-3AD203B41FA5}">
                      <a16:colId xmlns:a16="http://schemas.microsoft.com/office/drawing/2014/main" val="1825317079"/>
                    </a:ext>
                  </a:extLst>
                </a:gridCol>
                <a:gridCol w="1188624">
                  <a:extLst>
                    <a:ext uri="{9D8B030D-6E8A-4147-A177-3AD203B41FA5}">
                      <a16:colId xmlns:a16="http://schemas.microsoft.com/office/drawing/2014/main" val="744564924"/>
                    </a:ext>
                  </a:extLst>
                </a:gridCol>
              </a:tblGrid>
              <a:tr h="2318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050" dirty="0" smtClean="0"/>
                        <a:t>Compound Name</a:t>
                      </a:r>
                      <a:endParaRPr lang="en-US" sz="105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050" dirty="0" smtClean="0"/>
                        <a:t>Chemical Formula</a:t>
                      </a:r>
                      <a:endParaRPr lang="en-US" sz="105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050" dirty="0" smtClean="0"/>
                        <a:t>Percentage</a:t>
                      </a:r>
                      <a:r>
                        <a:rPr lang="en-US" sz="1050" baseline="0" dirty="0" smtClean="0"/>
                        <a:t> (%)</a:t>
                      </a:r>
                      <a:endParaRPr lang="en-US" sz="105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171841"/>
                  </a:ext>
                </a:extLst>
              </a:tr>
              <a:tr h="2318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050" dirty="0" smtClean="0"/>
                        <a:t>Magnetite</a:t>
                      </a:r>
                      <a:endParaRPr lang="en-US" sz="105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050" dirty="0" smtClean="0"/>
                        <a:t>Fe</a:t>
                      </a:r>
                      <a:r>
                        <a:rPr lang="en-US" sz="1050" baseline="-25000" dirty="0" smtClean="0"/>
                        <a:t>3</a:t>
                      </a:r>
                      <a:r>
                        <a:rPr lang="en-US" sz="1050" dirty="0" smtClean="0"/>
                        <a:t>O</a:t>
                      </a:r>
                      <a:r>
                        <a:rPr lang="en-US" sz="1050" baseline="-25000" dirty="0" smtClean="0"/>
                        <a:t>4</a:t>
                      </a:r>
                      <a:endParaRPr lang="en-US" sz="1050" baseline="-25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050" dirty="0" smtClean="0"/>
                        <a:t>64</a:t>
                      </a:r>
                      <a:endParaRPr lang="en-US" sz="105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7515488"/>
                  </a:ext>
                </a:extLst>
              </a:tr>
              <a:tr h="2318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050" dirty="0" smtClean="0"/>
                        <a:t>Iron Hydroxide Oxide</a:t>
                      </a:r>
                      <a:endParaRPr lang="en-US" sz="105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pt-BR" sz="1050" dirty="0" smtClean="0"/>
                        <a:t>Fe</a:t>
                      </a:r>
                      <a:r>
                        <a:rPr lang="pt-BR" sz="1050" baseline="-25000" dirty="0" smtClean="0"/>
                        <a:t>1.833</a:t>
                      </a:r>
                      <a:r>
                        <a:rPr lang="pt-BR" sz="1050" dirty="0" smtClean="0"/>
                        <a:t> ( O H )</a:t>
                      </a:r>
                      <a:r>
                        <a:rPr lang="pt-BR" sz="1050" baseline="-25000" dirty="0" smtClean="0"/>
                        <a:t>0.5</a:t>
                      </a:r>
                      <a:r>
                        <a:rPr lang="pt-BR" sz="1050" dirty="0" smtClean="0"/>
                        <a:t> O </a:t>
                      </a:r>
                      <a:r>
                        <a:rPr lang="pt-BR" sz="1050" baseline="-25000" dirty="0" smtClean="0"/>
                        <a:t>2.5</a:t>
                      </a:r>
                      <a:endParaRPr lang="en-US" sz="1050" baseline="-25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050" dirty="0" smtClean="0"/>
                        <a:t>30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730056"/>
                  </a:ext>
                </a:extLst>
              </a:tr>
              <a:tr h="2318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050" dirty="0" smtClean="0"/>
                        <a:t>Iron Sulphide</a:t>
                      </a:r>
                      <a:endParaRPr lang="en-US" sz="1050" baseline="-25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050" baseline="0" dirty="0" err="1" smtClean="0"/>
                        <a:t>FeS</a:t>
                      </a:r>
                      <a:endParaRPr lang="en-US" sz="1400" baseline="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050" dirty="0" smtClean="0"/>
                        <a:t>5</a:t>
                      </a:r>
                      <a:endParaRPr lang="en-US" sz="105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636528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068551"/>
              </p:ext>
            </p:extLst>
          </p:nvPr>
        </p:nvGraphicFramePr>
        <p:xfrm>
          <a:off x="13106400" y="4305300"/>
          <a:ext cx="4573029" cy="1005840"/>
        </p:xfrm>
        <a:graphic>
          <a:graphicData uri="http://schemas.openxmlformats.org/drawingml/2006/table">
            <a:tbl>
              <a:tblPr firstRow="1" bandRow="1"/>
              <a:tblGrid>
                <a:gridCol w="1524343">
                  <a:extLst>
                    <a:ext uri="{9D8B030D-6E8A-4147-A177-3AD203B41FA5}">
                      <a16:colId xmlns:a16="http://schemas.microsoft.com/office/drawing/2014/main" val="133656336"/>
                    </a:ext>
                  </a:extLst>
                </a:gridCol>
                <a:gridCol w="1524343">
                  <a:extLst>
                    <a:ext uri="{9D8B030D-6E8A-4147-A177-3AD203B41FA5}">
                      <a16:colId xmlns:a16="http://schemas.microsoft.com/office/drawing/2014/main" val="1825317079"/>
                    </a:ext>
                  </a:extLst>
                </a:gridCol>
                <a:gridCol w="1524343">
                  <a:extLst>
                    <a:ext uri="{9D8B030D-6E8A-4147-A177-3AD203B41FA5}">
                      <a16:colId xmlns:a16="http://schemas.microsoft.com/office/drawing/2014/main" val="744564924"/>
                    </a:ext>
                  </a:extLst>
                </a:gridCol>
              </a:tblGrid>
              <a:tr h="2307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050" dirty="0" smtClean="0"/>
                        <a:t>Compound Name</a:t>
                      </a:r>
                      <a:endParaRPr lang="en-US" sz="105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050" dirty="0" smtClean="0"/>
                        <a:t>Chemical Formula</a:t>
                      </a:r>
                      <a:endParaRPr lang="en-US" sz="105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050" dirty="0" smtClean="0"/>
                        <a:t>Percentage</a:t>
                      </a:r>
                      <a:r>
                        <a:rPr lang="en-US" sz="1050" baseline="0" dirty="0" smtClean="0"/>
                        <a:t> (%)</a:t>
                      </a:r>
                      <a:endParaRPr lang="en-US" sz="105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171841"/>
                  </a:ext>
                </a:extLst>
              </a:tr>
              <a:tr h="2261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050" dirty="0" smtClean="0"/>
                        <a:t>Magnetite</a:t>
                      </a:r>
                      <a:endParaRPr lang="en-US" sz="105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050" dirty="0" smtClean="0"/>
                        <a:t>Fe</a:t>
                      </a:r>
                      <a:r>
                        <a:rPr lang="en-US" sz="1050" baseline="-25000" dirty="0" smtClean="0"/>
                        <a:t>3</a:t>
                      </a:r>
                      <a:r>
                        <a:rPr lang="en-US" sz="1050" dirty="0" smtClean="0"/>
                        <a:t>O</a:t>
                      </a:r>
                      <a:r>
                        <a:rPr lang="en-US" sz="1050" baseline="-25000" dirty="0" smtClean="0"/>
                        <a:t>4</a:t>
                      </a:r>
                      <a:endParaRPr lang="en-US" sz="1050" baseline="-25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050" dirty="0" smtClean="0"/>
                        <a:t>53</a:t>
                      </a:r>
                      <a:endParaRPr lang="en-US" sz="105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7515488"/>
                  </a:ext>
                </a:extLst>
              </a:tr>
              <a:tr h="2261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050" dirty="0" smtClean="0"/>
                        <a:t>Hematite</a:t>
                      </a:r>
                      <a:endParaRPr lang="en-US" sz="105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050" dirty="0" smtClean="0"/>
                        <a:t>Fe</a:t>
                      </a:r>
                      <a:r>
                        <a:rPr lang="en-US" sz="1050" baseline="-25000" dirty="0" smtClean="0"/>
                        <a:t>2</a:t>
                      </a:r>
                      <a:r>
                        <a:rPr lang="en-US" sz="1050" dirty="0" smtClean="0"/>
                        <a:t>O</a:t>
                      </a:r>
                      <a:r>
                        <a:rPr lang="en-US" sz="1050" baseline="-25000" dirty="0" smtClean="0"/>
                        <a:t>3</a:t>
                      </a:r>
                      <a:endParaRPr lang="en-US" sz="1050" baseline="-25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050" dirty="0" smtClean="0"/>
                        <a:t>41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730056"/>
                  </a:ext>
                </a:extLst>
              </a:tr>
              <a:tr h="2261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050" dirty="0" smtClean="0"/>
                        <a:t>Iron Sulphide</a:t>
                      </a:r>
                      <a:endParaRPr lang="en-US" sz="1050" baseline="-25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050" baseline="0" dirty="0" err="1" smtClean="0"/>
                        <a:t>FeS</a:t>
                      </a:r>
                      <a:endParaRPr lang="en-US" sz="1400" baseline="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050" dirty="0" smtClean="0"/>
                        <a:t>6</a:t>
                      </a:r>
                      <a:endParaRPr lang="en-US" sz="105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6365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125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Chemical Analysis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7734300"/>
          </a:xfrm>
        </p:spPr>
        <p:txBody>
          <a:bodyPr>
            <a:normAutofit/>
          </a:bodyPr>
          <a:lstStyle/>
          <a:p>
            <a:r>
              <a:rPr lang="en-US" dirty="0"/>
              <a:t>Elemental analysis of </a:t>
            </a:r>
            <a:r>
              <a:rPr lang="en-US" dirty="0" smtClean="0"/>
              <a:t>tubes and deposits were </a:t>
            </a:r>
            <a:r>
              <a:rPr lang="en-US" dirty="0"/>
              <a:t>performed </a:t>
            </a:r>
            <a:r>
              <a:rPr lang="en-US" dirty="0" smtClean="0"/>
              <a:t>using Wavelength </a:t>
            </a:r>
            <a:r>
              <a:rPr lang="en-US" dirty="0"/>
              <a:t>Dispersive X-ray Fluorescence (XRF) spectrometer. </a:t>
            </a:r>
            <a:endParaRPr lang="en-US" dirty="0" smtClean="0"/>
          </a:p>
          <a:p>
            <a:r>
              <a:rPr lang="en-US" dirty="0" smtClean="0"/>
              <a:t>Carbon </a:t>
            </a:r>
            <a:r>
              <a:rPr lang="en-US" dirty="0"/>
              <a:t>and Sulphur were analyzed utilizing </a:t>
            </a:r>
            <a:r>
              <a:rPr lang="en-US" dirty="0" smtClean="0"/>
              <a:t>CS </a:t>
            </a:r>
            <a:r>
              <a:rPr lang="en-US" dirty="0"/>
              <a:t>analyze</a:t>
            </a:r>
            <a:r>
              <a:rPr lang="en-US" dirty="0" smtClean="0"/>
              <a:t>.</a:t>
            </a:r>
          </a:p>
          <a:p>
            <a:r>
              <a:rPr lang="en-US" dirty="0"/>
              <a:t>The chemical composition of the </a:t>
            </a:r>
            <a:r>
              <a:rPr lang="en-US" dirty="0" err="1" smtClean="0"/>
              <a:t>thermowell</a:t>
            </a:r>
            <a:r>
              <a:rPr lang="en-US" dirty="0" smtClean="0"/>
              <a:t> samples meet </a:t>
            </a:r>
            <a:r>
              <a:rPr lang="en-US" dirty="0"/>
              <a:t>the chemical requirements of ASTM A 106 Gr </a:t>
            </a:r>
            <a:r>
              <a:rPr lang="en-US" dirty="0" smtClean="0"/>
              <a:t>B</a:t>
            </a:r>
            <a:r>
              <a:rPr lang="en-US" dirty="0"/>
              <a:t> </a:t>
            </a:r>
            <a:r>
              <a:rPr lang="en-US" dirty="0" smtClean="0"/>
              <a:t>as per design.</a:t>
            </a:r>
          </a:p>
          <a:p>
            <a:r>
              <a:rPr lang="en-US" dirty="0" smtClean="0"/>
              <a:t>Significant amounts of O, S and C were detected.</a:t>
            </a:r>
          </a:p>
          <a:p>
            <a:r>
              <a:rPr lang="en-US" dirty="0" smtClean="0"/>
              <a:t>Operating temperatures are too low for oxidation and carburization.</a:t>
            </a:r>
          </a:p>
          <a:p>
            <a:r>
              <a:rPr lang="en-US" dirty="0" smtClean="0"/>
              <a:t>Operating conditions are in the </a:t>
            </a:r>
            <a:r>
              <a:rPr lang="en-US" dirty="0" err="1" smtClean="0"/>
              <a:t>sulphidation</a:t>
            </a:r>
            <a:r>
              <a:rPr lang="en-US" dirty="0" smtClean="0"/>
              <a:t> range. </a:t>
            </a:r>
            <a:endParaRPr lang="en-US" dirty="0"/>
          </a:p>
          <a:p>
            <a:endParaRPr lang="en-US" dirty="0" smtClean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902998"/>
              </p:ext>
            </p:extLst>
          </p:nvPr>
        </p:nvGraphicFramePr>
        <p:xfrm>
          <a:off x="8686800" y="1600200"/>
          <a:ext cx="7010400" cy="3298945"/>
        </p:xfrm>
        <a:graphic>
          <a:graphicData uri="http://schemas.openxmlformats.org/drawingml/2006/table">
            <a:tbl>
              <a:tblPr firstRow="1" bandRow="1"/>
              <a:tblGrid>
                <a:gridCol w="1676400">
                  <a:extLst>
                    <a:ext uri="{9D8B030D-6E8A-4147-A177-3AD203B41FA5}">
                      <a16:colId xmlns:a16="http://schemas.microsoft.com/office/drawing/2014/main" val="4207481175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587537596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710029918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003277283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819593549"/>
                    </a:ext>
                  </a:extLst>
                </a:gridCol>
              </a:tblGrid>
              <a:tr h="3972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Element/mass%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Failed </a:t>
                      </a:r>
                      <a:r>
                        <a:rPr lang="en-US" sz="1400" dirty="0" err="1" smtClean="0">
                          <a:latin typeface="+mn-lt"/>
                        </a:rPr>
                        <a:t>Thermowell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Thinned 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  <a:latin typeface="+mn-lt"/>
                        </a:rPr>
                        <a:t>Thermowell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Good 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  <a:latin typeface="+mn-lt"/>
                        </a:rPr>
                        <a:t>Thermowell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ASTM A 106 Gr B 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5944827"/>
                  </a:ext>
                </a:extLst>
              </a:tr>
              <a:tr h="3972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Carbon 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0.22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0.22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0.20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0.30max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21090"/>
                  </a:ext>
                </a:extLst>
              </a:tr>
              <a:tr h="3972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Manganese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0.53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0.52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0.58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0.29-1.06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1273653"/>
                  </a:ext>
                </a:extLst>
              </a:tr>
              <a:tr h="3972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Phosphorous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0.020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0.006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0.016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0.035max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489796"/>
                  </a:ext>
                </a:extLst>
              </a:tr>
              <a:tr h="3972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sulphur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0.004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0.005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0.015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0.035max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2973226"/>
                  </a:ext>
                </a:extLst>
              </a:tr>
              <a:tr h="3972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Silicon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0.26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0.27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0.20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0.10 min. 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32385"/>
                  </a:ext>
                </a:extLst>
              </a:tr>
              <a:tr h="3972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Chromium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0.03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0.03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0.33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0.40max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527453"/>
                  </a:ext>
                </a:extLst>
              </a:tr>
              <a:tr h="3972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Copper 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400" b="0" dirty="0" smtClean="0">
                          <a:latin typeface="+mn-lt"/>
                        </a:rPr>
                        <a:t>0.03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+mn-lt"/>
                        </a:rPr>
                        <a:t>0.04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ABIC Typeface Text Light"/>
                          <a:cs typeface="SABIC Typeface Text Light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0.40max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D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458495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220842"/>
              </p:ext>
            </p:extLst>
          </p:nvPr>
        </p:nvGraphicFramePr>
        <p:xfrm>
          <a:off x="8686800" y="5202612"/>
          <a:ext cx="2057400" cy="44165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4054">
                  <a:extLst>
                    <a:ext uri="{9D8B030D-6E8A-4147-A177-3AD203B41FA5}">
                      <a16:colId xmlns:a16="http://schemas.microsoft.com/office/drawing/2014/main" val="3001462039"/>
                    </a:ext>
                  </a:extLst>
                </a:gridCol>
                <a:gridCol w="953346">
                  <a:extLst>
                    <a:ext uri="{9D8B030D-6E8A-4147-A177-3AD203B41FA5}">
                      <a16:colId xmlns:a16="http://schemas.microsoft.com/office/drawing/2014/main" val="3723566297"/>
                    </a:ext>
                  </a:extLst>
                </a:gridCol>
              </a:tblGrid>
              <a:tr h="21336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Failed</a:t>
                      </a:r>
                      <a:r>
                        <a:rPr lang="en-US" sz="1400" baseline="0" dirty="0" smtClean="0">
                          <a:effectLst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</a:rPr>
                        <a:t>Thermowell</a:t>
                      </a:r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-DEPOSIT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431386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Elements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Mass</a:t>
                      </a:r>
                      <a:r>
                        <a:rPr lang="en-US" sz="1400" baseline="0" dirty="0" smtClean="0">
                          <a:effectLst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>%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27702499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Fe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63.800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10991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Balance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98808507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3.610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35647615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3.500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03945514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Si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0.268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13598871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0.149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342938786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Al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0.131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5332451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Mn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0.106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383663375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Zn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0.105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51984743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Ca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0.076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54522481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Cr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0.026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3176217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Cu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0.026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61589883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Ti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0.024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41626091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Ni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0.011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89941641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0.008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19801679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8824874"/>
              </p:ext>
            </p:extLst>
          </p:nvPr>
        </p:nvGraphicFramePr>
        <p:xfrm>
          <a:off x="11153071" y="5202612"/>
          <a:ext cx="2135008" cy="40442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7504">
                  <a:extLst>
                    <a:ext uri="{9D8B030D-6E8A-4147-A177-3AD203B41FA5}">
                      <a16:colId xmlns:a16="http://schemas.microsoft.com/office/drawing/2014/main" val="2464646997"/>
                    </a:ext>
                  </a:extLst>
                </a:gridCol>
                <a:gridCol w="1067504">
                  <a:extLst>
                    <a:ext uri="{9D8B030D-6E8A-4147-A177-3AD203B41FA5}">
                      <a16:colId xmlns:a16="http://schemas.microsoft.com/office/drawing/2014/main" val="2197679220"/>
                    </a:ext>
                  </a:extLst>
                </a:gridCol>
              </a:tblGrid>
              <a:tr h="45713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Thinned</a:t>
                      </a:r>
                      <a:r>
                        <a:rPr lang="en-US" sz="1400" baseline="0" dirty="0" smtClean="0">
                          <a:effectLst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</a:rPr>
                        <a:t>Thermowell</a:t>
                      </a:r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- DEPOSIT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998" marR="17998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810280"/>
                  </a:ext>
                </a:extLst>
              </a:tr>
              <a:tr h="310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Elements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998" marR="1799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Mass</a:t>
                      </a:r>
                      <a:r>
                        <a:rPr lang="en-US" sz="1400" baseline="0" dirty="0" smtClean="0">
                          <a:effectLst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>%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998" marR="17998" marT="0" marB="0" anchor="ctr"/>
                </a:tc>
                <a:extLst>
                  <a:ext uri="{0D108BD9-81ED-4DB2-BD59-A6C34878D82A}">
                    <a16:rowId xmlns:a16="http://schemas.microsoft.com/office/drawing/2014/main" val="2866781932"/>
                  </a:ext>
                </a:extLst>
              </a:tr>
              <a:tr h="2718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Fe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998" marR="1799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64.820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998" marR="17998" marT="0" marB="0" anchor="b"/>
                </a:tc>
                <a:extLst>
                  <a:ext uri="{0D108BD9-81ED-4DB2-BD59-A6C34878D82A}">
                    <a16:rowId xmlns:a16="http://schemas.microsoft.com/office/drawing/2014/main" val="2092214402"/>
                  </a:ext>
                </a:extLst>
              </a:tr>
              <a:tr h="2718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O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998" marR="1799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Balance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998" marR="17998" marT="0" marB="0" anchor="b"/>
                </a:tc>
                <a:extLst>
                  <a:ext uri="{0D108BD9-81ED-4DB2-BD59-A6C34878D82A}">
                    <a16:rowId xmlns:a16="http://schemas.microsoft.com/office/drawing/2014/main" val="2644678674"/>
                  </a:ext>
                </a:extLst>
              </a:tr>
              <a:tr h="231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998" marR="1799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3.414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998" marR="17998" marT="0" marB="0" anchor="b"/>
                </a:tc>
                <a:extLst>
                  <a:ext uri="{0D108BD9-81ED-4DB2-BD59-A6C34878D82A}">
                    <a16:rowId xmlns:a16="http://schemas.microsoft.com/office/drawing/2014/main" val="3468349968"/>
                  </a:ext>
                </a:extLst>
              </a:tr>
              <a:tr h="231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998" marR="1799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2.700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998" marR="17998" marT="0" marB="0" anchor="b"/>
                </a:tc>
                <a:extLst>
                  <a:ext uri="{0D108BD9-81ED-4DB2-BD59-A6C34878D82A}">
                    <a16:rowId xmlns:a16="http://schemas.microsoft.com/office/drawing/2014/main" val="3633229321"/>
                  </a:ext>
                </a:extLst>
              </a:tr>
              <a:tr h="231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Si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998" marR="1799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0.186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998" marR="17998" marT="0" marB="0" anchor="b"/>
                </a:tc>
                <a:extLst>
                  <a:ext uri="{0D108BD9-81ED-4DB2-BD59-A6C34878D82A}">
                    <a16:rowId xmlns:a16="http://schemas.microsoft.com/office/drawing/2014/main" val="1966419863"/>
                  </a:ext>
                </a:extLst>
              </a:tr>
              <a:tr h="231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998" marR="1799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0.139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998" marR="17998" marT="0" marB="0" anchor="b"/>
                </a:tc>
                <a:extLst>
                  <a:ext uri="{0D108BD9-81ED-4DB2-BD59-A6C34878D82A}">
                    <a16:rowId xmlns:a16="http://schemas.microsoft.com/office/drawing/2014/main" val="383827830"/>
                  </a:ext>
                </a:extLst>
              </a:tr>
              <a:tr h="231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Mn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998" marR="1799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0.086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998" marR="17998" marT="0" marB="0" anchor="b"/>
                </a:tc>
                <a:extLst>
                  <a:ext uri="{0D108BD9-81ED-4DB2-BD59-A6C34878D82A}">
                    <a16:rowId xmlns:a16="http://schemas.microsoft.com/office/drawing/2014/main" val="1561410252"/>
                  </a:ext>
                </a:extLst>
              </a:tr>
              <a:tr h="231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Al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998" marR="1799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0.062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998" marR="17998" marT="0" marB="0" anchor="b"/>
                </a:tc>
                <a:extLst>
                  <a:ext uri="{0D108BD9-81ED-4DB2-BD59-A6C34878D82A}">
                    <a16:rowId xmlns:a16="http://schemas.microsoft.com/office/drawing/2014/main" val="3298610122"/>
                  </a:ext>
                </a:extLst>
              </a:tr>
              <a:tr h="231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Cr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998" marR="1799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0.055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998" marR="17998" marT="0" marB="0" anchor="b"/>
                </a:tc>
                <a:extLst>
                  <a:ext uri="{0D108BD9-81ED-4DB2-BD59-A6C34878D82A}">
                    <a16:rowId xmlns:a16="http://schemas.microsoft.com/office/drawing/2014/main" val="949868201"/>
                  </a:ext>
                </a:extLst>
              </a:tr>
              <a:tr h="231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Ca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998" marR="1799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0.053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998" marR="17998" marT="0" marB="0" anchor="b"/>
                </a:tc>
                <a:extLst>
                  <a:ext uri="{0D108BD9-81ED-4DB2-BD59-A6C34878D82A}">
                    <a16:rowId xmlns:a16="http://schemas.microsoft.com/office/drawing/2014/main" val="637425607"/>
                  </a:ext>
                </a:extLst>
              </a:tr>
              <a:tr h="231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Zn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998" marR="1799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0.038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998" marR="17998" marT="0" marB="0" anchor="b"/>
                </a:tc>
                <a:extLst>
                  <a:ext uri="{0D108BD9-81ED-4DB2-BD59-A6C34878D82A}">
                    <a16:rowId xmlns:a16="http://schemas.microsoft.com/office/drawing/2014/main" val="3674843980"/>
                  </a:ext>
                </a:extLst>
              </a:tr>
              <a:tr h="231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Cu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998" marR="1799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0.037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998" marR="17998" marT="0" marB="0" anchor="b"/>
                </a:tc>
                <a:extLst>
                  <a:ext uri="{0D108BD9-81ED-4DB2-BD59-A6C34878D82A}">
                    <a16:rowId xmlns:a16="http://schemas.microsoft.com/office/drawing/2014/main" val="2548725288"/>
                  </a:ext>
                </a:extLst>
              </a:tr>
              <a:tr h="231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Ni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998" marR="1799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0.014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998" marR="17998" marT="0" marB="0" anchor="b"/>
                </a:tc>
                <a:extLst>
                  <a:ext uri="{0D108BD9-81ED-4DB2-BD59-A6C34878D82A}">
                    <a16:rowId xmlns:a16="http://schemas.microsoft.com/office/drawing/2014/main" val="3256994742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409432"/>
              </p:ext>
            </p:extLst>
          </p:nvPr>
        </p:nvGraphicFramePr>
        <p:xfrm>
          <a:off x="13686016" y="5214910"/>
          <a:ext cx="2011184" cy="43560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7208">
                  <a:extLst>
                    <a:ext uri="{9D8B030D-6E8A-4147-A177-3AD203B41FA5}">
                      <a16:colId xmlns:a16="http://schemas.microsoft.com/office/drawing/2014/main" val="3255991444"/>
                    </a:ext>
                  </a:extLst>
                </a:gridCol>
                <a:gridCol w="1003976">
                  <a:extLst>
                    <a:ext uri="{9D8B030D-6E8A-4147-A177-3AD203B41FA5}">
                      <a16:colId xmlns:a16="http://schemas.microsoft.com/office/drawing/2014/main" val="1316460414"/>
                    </a:ext>
                  </a:extLst>
                </a:gridCol>
              </a:tblGrid>
              <a:tr h="194472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Good </a:t>
                      </a:r>
                      <a:r>
                        <a:rPr lang="en-US" sz="1400" dirty="0" err="1" smtClean="0">
                          <a:effectLst/>
                        </a:rPr>
                        <a:t>Thermowell</a:t>
                      </a:r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- DEPOSIT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6503441"/>
                  </a:ext>
                </a:extLst>
              </a:tr>
              <a:tr h="3348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Elements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Mass</a:t>
                      </a:r>
                      <a:r>
                        <a:rPr lang="en-US" sz="1400" baseline="0" dirty="0" smtClean="0">
                          <a:effectLst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>%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ctr"/>
                </a:tc>
                <a:extLst>
                  <a:ext uri="{0D108BD9-81ED-4DB2-BD59-A6C34878D82A}">
                    <a16:rowId xmlns:a16="http://schemas.microsoft.com/office/drawing/2014/main" val="2455384034"/>
                  </a:ext>
                </a:extLst>
              </a:tr>
              <a:tr h="2930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Fe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66.830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b"/>
                </a:tc>
                <a:extLst>
                  <a:ext uri="{0D108BD9-81ED-4DB2-BD59-A6C34878D82A}">
                    <a16:rowId xmlns:a16="http://schemas.microsoft.com/office/drawing/2014/main" val="608366651"/>
                  </a:ext>
                </a:extLst>
              </a:tr>
              <a:tr h="2930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O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Balance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b"/>
                </a:tc>
                <a:extLst>
                  <a:ext uri="{0D108BD9-81ED-4DB2-BD59-A6C34878D82A}">
                    <a16:rowId xmlns:a16="http://schemas.microsoft.com/office/drawing/2014/main" val="1734735603"/>
                  </a:ext>
                </a:extLst>
              </a:tr>
              <a:tr h="2093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1.980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b"/>
                </a:tc>
                <a:extLst>
                  <a:ext uri="{0D108BD9-81ED-4DB2-BD59-A6C34878D82A}">
                    <a16:rowId xmlns:a16="http://schemas.microsoft.com/office/drawing/2014/main" val="204760492"/>
                  </a:ext>
                </a:extLst>
              </a:tr>
              <a:tr h="2093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1.050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b"/>
                </a:tc>
                <a:extLst>
                  <a:ext uri="{0D108BD9-81ED-4DB2-BD59-A6C34878D82A}">
                    <a16:rowId xmlns:a16="http://schemas.microsoft.com/office/drawing/2014/main" val="2218525694"/>
                  </a:ext>
                </a:extLst>
              </a:tr>
              <a:tr h="2093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Si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0.212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b"/>
                </a:tc>
                <a:extLst>
                  <a:ext uri="{0D108BD9-81ED-4DB2-BD59-A6C34878D82A}">
                    <a16:rowId xmlns:a16="http://schemas.microsoft.com/office/drawing/2014/main" val="2289531037"/>
                  </a:ext>
                </a:extLst>
              </a:tr>
              <a:tr h="2093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0.166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b"/>
                </a:tc>
                <a:extLst>
                  <a:ext uri="{0D108BD9-81ED-4DB2-BD59-A6C34878D82A}">
                    <a16:rowId xmlns:a16="http://schemas.microsoft.com/office/drawing/2014/main" val="1619507480"/>
                  </a:ext>
                </a:extLst>
              </a:tr>
              <a:tr h="2093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Mn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0.130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b"/>
                </a:tc>
                <a:extLst>
                  <a:ext uri="{0D108BD9-81ED-4DB2-BD59-A6C34878D82A}">
                    <a16:rowId xmlns:a16="http://schemas.microsoft.com/office/drawing/2014/main" val="1330325654"/>
                  </a:ext>
                </a:extLst>
              </a:tr>
              <a:tr h="2093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Zn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0.061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b"/>
                </a:tc>
                <a:extLst>
                  <a:ext uri="{0D108BD9-81ED-4DB2-BD59-A6C34878D82A}">
                    <a16:rowId xmlns:a16="http://schemas.microsoft.com/office/drawing/2014/main" val="2996457813"/>
                  </a:ext>
                </a:extLst>
              </a:tr>
              <a:tr h="2093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Cr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0.059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b"/>
                </a:tc>
                <a:extLst>
                  <a:ext uri="{0D108BD9-81ED-4DB2-BD59-A6C34878D82A}">
                    <a16:rowId xmlns:a16="http://schemas.microsoft.com/office/drawing/2014/main" val="221983202"/>
                  </a:ext>
                </a:extLst>
              </a:tr>
              <a:tr h="2093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Al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0.055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b"/>
                </a:tc>
                <a:extLst>
                  <a:ext uri="{0D108BD9-81ED-4DB2-BD59-A6C34878D82A}">
                    <a16:rowId xmlns:a16="http://schemas.microsoft.com/office/drawing/2014/main" val="1819697099"/>
                  </a:ext>
                </a:extLst>
              </a:tr>
              <a:tr h="2093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Ca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0.052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b"/>
                </a:tc>
                <a:extLst>
                  <a:ext uri="{0D108BD9-81ED-4DB2-BD59-A6C34878D82A}">
                    <a16:rowId xmlns:a16="http://schemas.microsoft.com/office/drawing/2014/main" val="57389590"/>
                  </a:ext>
                </a:extLst>
              </a:tr>
              <a:tr h="2093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Ti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0.023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b"/>
                </a:tc>
                <a:extLst>
                  <a:ext uri="{0D108BD9-81ED-4DB2-BD59-A6C34878D82A}">
                    <a16:rowId xmlns:a16="http://schemas.microsoft.com/office/drawing/2014/main" val="669041273"/>
                  </a:ext>
                </a:extLst>
              </a:tr>
              <a:tr h="2093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Cu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0.017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b"/>
                </a:tc>
                <a:extLst>
                  <a:ext uri="{0D108BD9-81ED-4DB2-BD59-A6C34878D82A}">
                    <a16:rowId xmlns:a16="http://schemas.microsoft.com/office/drawing/2014/main" val="2884855367"/>
                  </a:ext>
                </a:extLst>
              </a:tr>
              <a:tr h="2093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Ni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0.013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Arial (body)"/>
                        <a:cs typeface="Times New Roman" panose="02020603050405020304" pitchFamily="18" charset="0"/>
                      </a:endParaRPr>
                    </a:p>
                  </a:txBody>
                  <a:tcPr marL="17570" marR="17570" marT="0" marB="0" anchor="b"/>
                </a:tc>
                <a:extLst>
                  <a:ext uri="{0D108BD9-81ED-4DB2-BD59-A6C34878D82A}">
                    <a16:rowId xmlns:a16="http://schemas.microsoft.com/office/drawing/2014/main" val="1427581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068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17068800" cy="7734300"/>
          </a:xfrm>
        </p:spPr>
        <p:txBody>
          <a:bodyPr>
            <a:normAutofit lnSpcReduction="10000"/>
          </a:bodyPr>
          <a:lstStyle/>
          <a:p>
            <a:pPr marL="285750" indent="-285750"/>
            <a:r>
              <a:rPr lang="en-US" dirty="0"/>
              <a:t>Based on visual, metallography, SEM/EDS and XRD test results, the most probable failure mechanism is </a:t>
            </a:r>
            <a:r>
              <a:rPr lang="en-US" dirty="0" err="1"/>
              <a:t>sulphidation</a:t>
            </a:r>
            <a:r>
              <a:rPr lang="en-US" dirty="0"/>
              <a:t> caused by the presence of sulfur compounds in the process fluid and </a:t>
            </a:r>
            <a:r>
              <a:rPr lang="en-US" dirty="0" smtClean="0"/>
              <a:t>higher temperatures. </a:t>
            </a:r>
            <a:r>
              <a:rPr lang="en-US" dirty="0"/>
              <a:t>The flow turbulence due to steam injection mix point could have aggravated the </a:t>
            </a:r>
            <a:r>
              <a:rPr lang="en-US" dirty="0" err="1"/>
              <a:t>sulphidation</a:t>
            </a:r>
            <a:r>
              <a:rPr lang="en-US" dirty="0"/>
              <a:t> rate.  </a:t>
            </a:r>
          </a:p>
          <a:p>
            <a:pPr marL="285750" indent="-285750"/>
            <a:r>
              <a:rPr lang="en-US" dirty="0"/>
              <a:t>P</a:t>
            </a:r>
            <a:r>
              <a:rPr lang="en-US" dirty="0" smtClean="0"/>
              <a:t>rocess </a:t>
            </a:r>
            <a:r>
              <a:rPr lang="en-US" dirty="0"/>
              <a:t>trends of one year show that the hydrocarbon feed temperature was above the licensor recommended level and was higher than the design temperature for some </a:t>
            </a:r>
            <a:r>
              <a:rPr lang="en-US" dirty="0" smtClean="0"/>
              <a:t>time. </a:t>
            </a:r>
            <a:r>
              <a:rPr lang="en-US" dirty="0"/>
              <a:t>The process trends indicate that the </a:t>
            </a:r>
            <a:r>
              <a:rPr lang="en-US" dirty="0" err="1"/>
              <a:t>thermowells</a:t>
            </a:r>
            <a:r>
              <a:rPr lang="en-US" dirty="0"/>
              <a:t> are operating in/closer to the </a:t>
            </a:r>
            <a:r>
              <a:rPr lang="en-US" dirty="0" smtClean="0"/>
              <a:t>temperature range where becomes a concern. Increase </a:t>
            </a:r>
            <a:r>
              <a:rPr lang="en-US" dirty="0"/>
              <a:t>of temperature results in </a:t>
            </a:r>
            <a:r>
              <a:rPr lang="en-US" dirty="0" smtClean="0"/>
              <a:t>increased </a:t>
            </a:r>
            <a:r>
              <a:rPr lang="en-US" dirty="0" err="1" smtClean="0"/>
              <a:t>sulphidation</a:t>
            </a:r>
            <a:r>
              <a:rPr lang="en-US" dirty="0" smtClean="0"/>
              <a:t> </a:t>
            </a:r>
            <a:r>
              <a:rPr lang="en-US" dirty="0"/>
              <a:t>(and metal loss rate</a:t>
            </a:r>
            <a:r>
              <a:rPr lang="en-US" dirty="0" smtClean="0"/>
              <a:t>).</a:t>
            </a:r>
            <a:endParaRPr lang="en-US" dirty="0"/>
          </a:p>
          <a:p>
            <a:pPr marL="285750" indent="-285750"/>
            <a:r>
              <a:rPr lang="en-US" dirty="0"/>
              <a:t>Comparison of the inspection </a:t>
            </a:r>
            <a:r>
              <a:rPr lang="en-US" dirty="0" smtClean="0"/>
              <a:t>reports (2020 &amp; 2023) </a:t>
            </a:r>
            <a:r>
              <a:rPr lang="en-US" dirty="0"/>
              <a:t>revealed loss in </a:t>
            </a:r>
            <a:r>
              <a:rPr lang="en-US" dirty="0" err="1"/>
              <a:t>thermowell</a:t>
            </a:r>
            <a:r>
              <a:rPr lang="en-US" dirty="0"/>
              <a:t> wall thickness along with an unusually high metal loss rate within this period. </a:t>
            </a:r>
          </a:p>
          <a:p>
            <a:pPr marL="285750" indent="-285750"/>
            <a:r>
              <a:rPr lang="en-US" dirty="0"/>
              <a:t>The material grade of the </a:t>
            </a:r>
            <a:r>
              <a:rPr lang="en-US" dirty="0" err="1"/>
              <a:t>thermowell</a:t>
            </a:r>
            <a:r>
              <a:rPr lang="en-US" dirty="0"/>
              <a:t> was found to be meeting the requirements of ASTM A106 grade B which is a carbon steel</a:t>
            </a:r>
            <a:r>
              <a:rPr lang="en-US" dirty="0" smtClean="0"/>
              <a:t>.</a:t>
            </a:r>
            <a:endParaRPr lang="en-US" dirty="0"/>
          </a:p>
          <a:p>
            <a:pPr marL="285750" indent="-285750"/>
            <a:r>
              <a:rPr lang="en-US" dirty="0"/>
              <a:t>No microstructural degradation was observed in the examined samples. </a:t>
            </a:r>
            <a:endParaRPr lang="en-US" dirty="0" smtClean="0"/>
          </a:p>
          <a:p>
            <a:pPr marL="285750" indent="-285750"/>
            <a:r>
              <a:rPr lang="en-US" dirty="0" smtClean="0"/>
              <a:t>Monitoring of critical process parameters like temperature to ensure that they are within the design limits of the equipment could have prevented the observed accelerated corrosion</a:t>
            </a:r>
            <a:r>
              <a:rPr lang="en-US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14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62443" y="7598882"/>
            <a:ext cx="5376236" cy="5376236"/>
          </a:xfrm>
          <a:custGeom>
            <a:avLst/>
            <a:gdLst/>
            <a:ahLst/>
            <a:cxnLst/>
            <a:rect l="l" t="t" r="r" b="b"/>
            <a:pathLst>
              <a:path w="5376236" h="5376236">
                <a:moveTo>
                  <a:pt x="0" y="0"/>
                </a:moveTo>
                <a:lnTo>
                  <a:pt x="5376236" y="0"/>
                </a:lnTo>
                <a:lnTo>
                  <a:pt x="5376236" y="5376236"/>
                </a:lnTo>
                <a:lnTo>
                  <a:pt x="0" y="5376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805573" y="5872081"/>
            <a:ext cx="6676854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2"/>
              </a:lnSpc>
            </a:pPr>
            <a:r>
              <a:rPr lang="en-US" sz="3593" spc="125" dirty="0">
                <a:solidFill>
                  <a:srgbClr val="E28126"/>
                </a:solidFill>
                <a:latin typeface="Codec Pro ExtraBold"/>
              </a:rPr>
              <a:t>Reach out.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805573" y="3952990"/>
            <a:ext cx="6676854" cy="1336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20"/>
              </a:lnSpc>
            </a:pPr>
            <a:r>
              <a:rPr lang="en-US" sz="8781" spc="184">
                <a:solidFill>
                  <a:srgbClr val="0C3E5B"/>
                </a:solidFill>
                <a:latin typeface="Codec Pro ExtraBold"/>
              </a:rPr>
              <a:t>THANK YOU</a:t>
            </a:r>
          </a:p>
        </p:txBody>
      </p:sp>
      <p:sp>
        <p:nvSpPr>
          <p:cNvPr id="5" name="Freeform 5"/>
          <p:cNvSpPr/>
          <p:nvPr/>
        </p:nvSpPr>
        <p:spPr>
          <a:xfrm>
            <a:off x="1028700" y="1163607"/>
            <a:ext cx="934283" cy="1815744"/>
          </a:xfrm>
          <a:custGeom>
            <a:avLst/>
            <a:gdLst/>
            <a:ahLst/>
            <a:cxnLst/>
            <a:rect l="l" t="t" r="r" b="b"/>
            <a:pathLst>
              <a:path w="934283" h="1815744">
                <a:moveTo>
                  <a:pt x="0" y="0"/>
                </a:moveTo>
                <a:lnTo>
                  <a:pt x="934283" y="0"/>
                </a:lnTo>
                <a:lnTo>
                  <a:pt x="934283" y="1815744"/>
                </a:lnTo>
                <a:lnTo>
                  <a:pt x="0" y="18157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738732" y="7866608"/>
            <a:ext cx="3910467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12"/>
              </a:lnSpc>
            </a:pPr>
            <a:r>
              <a:rPr lang="en-US" sz="2294" dirty="0" smtClean="0">
                <a:solidFill>
                  <a:srgbClr val="E28126"/>
                </a:solidFill>
                <a:latin typeface="Canva Sans"/>
              </a:rPr>
              <a:t>sivuyilefunani@yahoo.com</a:t>
            </a:r>
            <a:endParaRPr lang="en-US" sz="2294" dirty="0">
              <a:solidFill>
                <a:srgbClr val="E28126"/>
              </a:solidFill>
              <a:latin typeface="Canva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560775" y="7866295"/>
            <a:ext cx="2744896" cy="383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2"/>
              </a:lnSpc>
            </a:pPr>
            <a:r>
              <a:rPr lang="en-US" sz="2294" dirty="0" smtClean="0">
                <a:solidFill>
                  <a:srgbClr val="E28126"/>
                </a:solidFill>
                <a:latin typeface="Canva Sans"/>
              </a:rPr>
              <a:t>+966 55 112 2195</a:t>
            </a:r>
            <a:endParaRPr lang="en-US" sz="2294" dirty="0">
              <a:solidFill>
                <a:srgbClr val="E28126"/>
              </a:solidFill>
              <a:latin typeface="Canva San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6583817" y="7129381"/>
            <a:ext cx="698813" cy="698813"/>
          </a:xfrm>
          <a:custGeom>
            <a:avLst/>
            <a:gdLst/>
            <a:ahLst/>
            <a:cxnLst/>
            <a:rect l="l" t="t" r="r" b="b"/>
            <a:pathLst>
              <a:path w="698813" h="698813">
                <a:moveTo>
                  <a:pt x="0" y="0"/>
                </a:moveTo>
                <a:lnTo>
                  <a:pt x="698813" y="0"/>
                </a:lnTo>
                <a:lnTo>
                  <a:pt x="698813" y="698814"/>
                </a:lnTo>
                <a:lnTo>
                  <a:pt x="0" y="6988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61017" y="7129381"/>
            <a:ext cx="699127" cy="699127"/>
          </a:xfrm>
          <a:custGeom>
            <a:avLst/>
            <a:gdLst/>
            <a:ahLst/>
            <a:cxnLst/>
            <a:rect l="l" t="t" r="r" b="b"/>
            <a:pathLst>
              <a:path w="699127" h="699127">
                <a:moveTo>
                  <a:pt x="0" y="0"/>
                </a:moveTo>
                <a:lnTo>
                  <a:pt x="699126" y="0"/>
                </a:lnTo>
                <a:lnTo>
                  <a:pt x="699126" y="699127"/>
                </a:lnTo>
                <a:lnTo>
                  <a:pt x="0" y="69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5805573" y="741422"/>
            <a:ext cx="6676854" cy="2218588"/>
            <a:chOff x="0" y="0"/>
            <a:chExt cx="8902472" cy="2958117"/>
          </a:xfrm>
        </p:grpSpPr>
        <p:sp>
          <p:nvSpPr>
            <p:cNvPr id="12" name="TextBox 12"/>
            <p:cNvSpPr txBox="1"/>
            <p:nvPr/>
          </p:nvSpPr>
          <p:spPr>
            <a:xfrm>
              <a:off x="46032" y="-390525"/>
              <a:ext cx="7647784" cy="24659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360"/>
                </a:lnSpc>
              </a:pPr>
              <a:r>
                <a:rPr lang="en-US" sz="10257">
                  <a:solidFill>
                    <a:srgbClr val="0C3E5A"/>
                  </a:solidFill>
                  <a:latin typeface="Tabarra Sans Heavy"/>
                </a:rPr>
                <a:t>JUBCOR</a:t>
              </a:r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46032" y="1703085"/>
              <a:ext cx="8856440" cy="757183"/>
              <a:chOff x="0" y="0"/>
              <a:chExt cx="1782556" cy="152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82556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782556" h="152400">
                    <a:moveTo>
                      <a:pt x="0" y="0"/>
                    </a:moveTo>
                    <a:lnTo>
                      <a:pt x="1782556" y="0"/>
                    </a:lnTo>
                    <a:lnTo>
                      <a:pt x="1782556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28126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 rot="5400000">
              <a:off x="7220653" y="778449"/>
              <a:ext cx="2277074" cy="1086564"/>
              <a:chOff x="0" y="0"/>
              <a:chExt cx="458312" cy="21869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58312" cy="218695"/>
              </a:xfrm>
              <a:custGeom>
                <a:avLst/>
                <a:gdLst/>
                <a:ahLst/>
                <a:cxnLst/>
                <a:rect l="l" t="t" r="r" b="b"/>
                <a:pathLst>
                  <a:path w="458312" h="218695">
                    <a:moveTo>
                      <a:pt x="0" y="0"/>
                    </a:moveTo>
                    <a:lnTo>
                      <a:pt x="458312" y="0"/>
                    </a:lnTo>
                    <a:lnTo>
                      <a:pt x="458312" y="218695"/>
                    </a:lnTo>
                    <a:lnTo>
                      <a:pt x="0" y="218695"/>
                    </a:lnTo>
                    <a:close/>
                  </a:path>
                </a:pathLst>
              </a:custGeom>
              <a:solidFill>
                <a:srgbClr val="0C3E5B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0" y="1745158"/>
              <a:ext cx="7693816" cy="715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2972">
                  <a:solidFill>
                    <a:srgbClr val="FFFFFF"/>
                  </a:solidFill>
                  <a:latin typeface="Tabarra Sans"/>
                </a:rPr>
                <a:t>CONFERENCE &amp; EXHIBITION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 rot="5400000">
              <a:off x="7366586" y="753233"/>
              <a:ext cx="2175660" cy="11369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23"/>
                </a:lnSpc>
              </a:pPr>
              <a:r>
                <a:rPr lang="en-US" sz="4731" spc="146">
                  <a:solidFill>
                    <a:srgbClr val="FFFFFF"/>
                  </a:solidFill>
                  <a:latin typeface="Tabarra Sans Heavy"/>
                </a:rPr>
                <a:t>2024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30747" y="2522888"/>
              <a:ext cx="8871725" cy="435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22"/>
                </a:lnSpc>
                <a:spcBef>
                  <a:spcPct val="0"/>
                </a:spcBef>
              </a:pPr>
              <a:r>
                <a:rPr lang="en-US" sz="2016">
                  <a:solidFill>
                    <a:srgbClr val="0C3E5B"/>
                  </a:solidFill>
                  <a:latin typeface="Glacial Indifference Bold"/>
                </a:rPr>
                <a:t>INNOVATIVE SOLUTIONS FOR CORROSION CHALLENGES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15421888" y="926856"/>
            <a:ext cx="1264709" cy="1264709"/>
          </a:xfrm>
          <a:custGeom>
            <a:avLst/>
            <a:gdLst/>
            <a:ahLst/>
            <a:cxnLst/>
            <a:rect l="l" t="t" r="r" b="b"/>
            <a:pathLst>
              <a:path w="1264709" h="1264709">
                <a:moveTo>
                  <a:pt x="0" y="0"/>
                </a:moveTo>
                <a:lnTo>
                  <a:pt x="1264709" y="0"/>
                </a:lnTo>
                <a:lnTo>
                  <a:pt x="1264709" y="1264708"/>
                </a:lnTo>
                <a:lnTo>
                  <a:pt x="0" y="12647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813171" y="1325694"/>
            <a:ext cx="482144" cy="467032"/>
          </a:xfrm>
          <a:custGeom>
            <a:avLst/>
            <a:gdLst/>
            <a:ahLst/>
            <a:cxnLst/>
            <a:rect l="l" t="t" r="r" b="b"/>
            <a:pathLst>
              <a:path w="482144" h="467032">
                <a:moveTo>
                  <a:pt x="0" y="0"/>
                </a:moveTo>
                <a:lnTo>
                  <a:pt x="482144" y="0"/>
                </a:lnTo>
                <a:lnTo>
                  <a:pt x="482144" y="467032"/>
                </a:lnTo>
                <a:lnTo>
                  <a:pt x="0" y="4670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4578268" y="2268608"/>
            <a:ext cx="2951949" cy="505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6"/>
              </a:lnSpc>
              <a:spcBef>
                <a:spcPct val="0"/>
              </a:spcBef>
            </a:pPr>
            <a:r>
              <a:rPr lang="en-US" sz="2954">
                <a:solidFill>
                  <a:srgbClr val="010101"/>
                </a:solidFill>
                <a:latin typeface="Canva Sans"/>
              </a:rPr>
              <a:t>YOUR LOGO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77343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jump-over line leaked leading to fire and a furnace shutdown</a:t>
            </a:r>
          </a:p>
          <a:p>
            <a:r>
              <a:rPr lang="en-US" dirty="0"/>
              <a:t>The jump over line carries mixed feed gas from one loop in the convection section of the furnace to another</a:t>
            </a:r>
          </a:p>
          <a:p>
            <a:r>
              <a:rPr lang="en-US" dirty="0"/>
              <a:t>The line is equipped with a </a:t>
            </a:r>
            <a:r>
              <a:rPr lang="en-US" dirty="0" err="1"/>
              <a:t>thermowell</a:t>
            </a:r>
            <a:r>
              <a:rPr lang="en-US" dirty="0"/>
              <a:t> located just upstream of dilution steam mix point</a:t>
            </a:r>
          </a:p>
          <a:p>
            <a:r>
              <a:rPr lang="en-US" dirty="0"/>
              <a:t>The jump over line consists of 8 spools (outside the furnace) connected to 8 coils (inside the furnace)</a:t>
            </a:r>
          </a:p>
          <a:p>
            <a:r>
              <a:rPr lang="en-US" dirty="0"/>
              <a:t>The leak that caused fire occurred on the </a:t>
            </a:r>
            <a:r>
              <a:rPr lang="en-US" dirty="0" err="1"/>
              <a:t>thermowell</a:t>
            </a:r>
            <a:r>
              <a:rPr lang="en-US" dirty="0"/>
              <a:t> of the spool connected to </a:t>
            </a:r>
            <a:r>
              <a:rPr lang="en-US" dirty="0" smtClean="0"/>
              <a:t>coil III </a:t>
            </a:r>
            <a:endParaRPr lang="en-US" dirty="0"/>
          </a:p>
          <a:p>
            <a:r>
              <a:rPr lang="en-US" dirty="0"/>
              <a:t>The material of construction is SA 106 Gr. </a:t>
            </a:r>
            <a:r>
              <a:rPr lang="en-US" dirty="0" smtClean="0"/>
              <a:t>B</a:t>
            </a:r>
          </a:p>
          <a:p>
            <a:r>
              <a:rPr lang="en-US" dirty="0" smtClean="0"/>
              <a:t>Inspection results indicated very high corrosion rates in the vicinity of the mix points</a:t>
            </a:r>
          </a:p>
          <a:p>
            <a:r>
              <a:rPr lang="en-US" dirty="0" smtClean="0"/>
              <a:t>Failure analysis was conducted and the results are hereby presented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6800" y="1600200"/>
            <a:ext cx="4931175" cy="65114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17975" y="1600200"/>
            <a:ext cx="3200400" cy="66940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887199" y="3771900"/>
            <a:ext cx="1730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Thermowell</a:t>
            </a:r>
            <a:endParaRPr lang="en-US" sz="24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0896600" y="4152900"/>
            <a:ext cx="1600200" cy="1066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2496800" y="4152900"/>
            <a:ext cx="1828800" cy="1066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6591300"/>
            <a:ext cx="8229600" cy="290578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 July 2020, </a:t>
            </a:r>
            <a:r>
              <a:rPr lang="en-US" dirty="0"/>
              <a:t>the thickness at the bottom of point number 5 was 4.6mm (see next slide, 4; 180°)</a:t>
            </a:r>
          </a:p>
          <a:p>
            <a:r>
              <a:rPr lang="en-US" dirty="0"/>
              <a:t>This is the area where the leak occurred in September 2023</a:t>
            </a:r>
          </a:p>
          <a:p>
            <a:r>
              <a:rPr lang="en-US" dirty="0"/>
              <a:t>This gives a corrosion rate of about 1.5mm per annum</a:t>
            </a:r>
          </a:p>
          <a:p>
            <a:r>
              <a:rPr lang="en-US" dirty="0"/>
              <a:t>That’s a very high corrosion rate considering that the corrosion allowance is </a:t>
            </a:r>
            <a:r>
              <a:rPr lang="en-US" dirty="0" smtClean="0"/>
              <a:t>3.2mm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2600" y="2123421"/>
            <a:ext cx="8047459" cy="430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677" y="2123420"/>
            <a:ext cx="8312123" cy="4305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160020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Post Failure Inspection Results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9372600" y="6591300"/>
            <a:ext cx="82296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1520" lvl="2" indent="-457200" algn="just">
              <a:buFont typeface="Arial" panose="020B0604020202020204" pitchFamily="34" charset="0"/>
              <a:buChar char="•"/>
            </a:pPr>
            <a:r>
              <a:rPr lang="en-US" sz="2800" kern="0" dirty="0" smtClean="0"/>
              <a:t>In </a:t>
            </a:r>
            <a:r>
              <a:rPr lang="en-US" sz="2800" kern="0" dirty="0"/>
              <a:t>July 2020, the thickness at the bottom of point number 5 was 4.9mm (see next slide, 4; 180</a:t>
            </a:r>
            <a:r>
              <a:rPr lang="en-US" sz="2800" kern="0" dirty="0" smtClean="0"/>
              <a:t>°)</a:t>
            </a:r>
          </a:p>
          <a:p>
            <a:pPr marL="731520" lvl="2" indent="-457200" algn="just">
              <a:buFont typeface="Arial" panose="020B0604020202020204" pitchFamily="34" charset="0"/>
              <a:buChar char="•"/>
            </a:pPr>
            <a:r>
              <a:rPr lang="en-US" sz="2800" kern="0" dirty="0" smtClean="0"/>
              <a:t>In </a:t>
            </a:r>
            <a:r>
              <a:rPr lang="en-US" sz="2800" kern="0" dirty="0"/>
              <a:t>September 2023, The thickness in this position has been reduced to 2.5mm</a:t>
            </a:r>
          </a:p>
          <a:p>
            <a:pPr marL="731520" lvl="2" indent="-457200" algn="just">
              <a:buFont typeface="Arial" panose="020B0604020202020204" pitchFamily="34" charset="0"/>
              <a:buChar char="•"/>
            </a:pPr>
            <a:r>
              <a:rPr lang="en-US" sz="2800" kern="0" dirty="0"/>
              <a:t>This gives a corrosion rate of about 0.8mm per annum</a:t>
            </a:r>
          </a:p>
          <a:p>
            <a:pPr marL="731520" lvl="2" indent="-457200" algn="just">
              <a:buFont typeface="Arial" panose="020B0604020202020204" pitchFamily="34" charset="0"/>
              <a:buChar char="•"/>
            </a:pPr>
            <a:r>
              <a:rPr lang="en-US" sz="2800" kern="0" dirty="0"/>
              <a:t>These are unacceptable high corrosion rates</a:t>
            </a:r>
          </a:p>
        </p:txBody>
      </p:sp>
    </p:spTree>
    <p:extLst>
      <p:ext uri="{BB962C8B-B14F-4D97-AF65-F5344CB8AC3E}">
        <p14:creationId xmlns:p14="http://schemas.microsoft.com/office/powerpoint/2010/main" val="18264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6913886"/>
            <a:ext cx="17164050" cy="242061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Spool “A”: minimum thickness recorded was 2.8 mm at TML # 5 &amp; 7.</a:t>
            </a:r>
          </a:p>
          <a:p>
            <a:r>
              <a:rPr lang="en-US" dirty="0"/>
              <a:t>Spool “B”: minimum thickness recorded was 2.7 mm at TML # 6 &amp; 7.</a:t>
            </a:r>
          </a:p>
          <a:p>
            <a:r>
              <a:rPr lang="en-US" dirty="0"/>
              <a:t>Spool “C”: minimum thickness recorded was 2.6 mm at TML # 6.</a:t>
            </a:r>
          </a:p>
          <a:p>
            <a:r>
              <a:rPr lang="en-US" dirty="0"/>
              <a:t>Spool “D”: minimum thickness recorded was 2.8 mm at TML # 6 &amp; 7.</a:t>
            </a:r>
          </a:p>
          <a:p>
            <a:r>
              <a:rPr lang="en-US" dirty="0"/>
              <a:t>Minimum thickness is in the vicinity of the mix point</a:t>
            </a:r>
          </a:p>
          <a:p>
            <a:r>
              <a:rPr lang="en-US" dirty="0"/>
              <a:t>Minimum thickness sections were replaced (downstream of current failure position as indicated by color shading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885" t="6943" r="885" b="2022"/>
          <a:stretch/>
        </p:blipFill>
        <p:spPr>
          <a:xfrm>
            <a:off x="9163050" y="2095500"/>
            <a:ext cx="8458200" cy="449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t="6956"/>
          <a:stretch/>
        </p:blipFill>
        <p:spPr>
          <a:xfrm>
            <a:off x="457200" y="2095500"/>
            <a:ext cx="8684034" cy="4495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7200" y="1494959"/>
            <a:ext cx="86840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prstClr val="black"/>
                </a:solidFill>
              </a:rPr>
              <a:t>Inspection Results – 3 Years Before Failure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13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6930116"/>
            <a:ext cx="8229600" cy="240438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Hydrocarbon/inlet operational (HC/IL Op) – licensor recommended operational pressure.</a:t>
            </a:r>
          </a:p>
          <a:p>
            <a:r>
              <a:rPr lang="en-US" dirty="0"/>
              <a:t>Design – design pressure taken from mechanical drawing.</a:t>
            </a:r>
          </a:p>
          <a:p>
            <a:r>
              <a:rPr lang="en-US" dirty="0"/>
              <a:t>HC/Steam Actual – hydrocarbon/steam pressure. </a:t>
            </a:r>
            <a:r>
              <a:rPr lang="en-US" dirty="0" smtClean="0"/>
              <a:t>Trends </a:t>
            </a:r>
            <a:r>
              <a:rPr lang="en-US" dirty="0"/>
              <a:t>from process monitoring system.</a:t>
            </a:r>
          </a:p>
          <a:p>
            <a:r>
              <a:rPr lang="en-US" dirty="0"/>
              <a:t>Hydrocarbon pressure is above licensor recommended pressure but below design pressure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8547"/>
          <a:stretch/>
        </p:blipFill>
        <p:spPr>
          <a:xfrm>
            <a:off x="9001125" y="2375780"/>
            <a:ext cx="7004514" cy="455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8975"/>
          <a:stretch/>
        </p:blipFill>
        <p:spPr>
          <a:xfrm>
            <a:off x="495300" y="2184275"/>
            <a:ext cx="6858000" cy="47458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1635099"/>
            <a:ext cx="86840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prstClr val="black"/>
                </a:solidFill>
              </a:rPr>
              <a:t>Operating Conditions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237578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Pressure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141234" y="2476500"/>
            <a:ext cx="2362200" cy="372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Temperature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686801" y="6930116"/>
            <a:ext cx="89916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17220" lvl="2" indent="-342900" algn="just">
              <a:buFont typeface="Arial" panose="020B0604020202020204" pitchFamily="34" charset="0"/>
              <a:buChar char="•"/>
            </a:pPr>
            <a:r>
              <a:rPr lang="en-US" sz="2000" kern="0" dirty="0"/>
              <a:t>Hydrocarbon/inlet operational (HC/IL Op) – licensor  recommended operational temperature.</a:t>
            </a:r>
          </a:p>
          <a:p>
            <a:pPr marL="617220" lvl="2" indent="-342900" algn="just">
              <a:buFont typeface="Arial" panose="020B0604020202020204" pitchFamily="34" charset="0"/>
              <a:buChar char="•"/>
            </a:pPr>
            <a:r>
              <a:rPr lang="en-US" sz="2000" kern="0" dirty="0"/>
              <a:t>Steam operational (Steam Op) - licensor  recommended operational temperature</a:t>
            </a:r>
          </a:p>
          <a:p>
            <a:pPr marL="617220" lvl="2" indent="-342900" algn="just">
              <a:buFont typeface="Arial" panose="020B0604020202020204" pitchFamily="34" charset="0"/>
              <a:buChar char="•"/>
            </a:pPr>
            <a:r>
              <a:rPr lang="en-US" sz="2000" kern="0" dirty="0"/>
              <a:t>Design – design temperature taken from mechanical drawing.</a:t>
            </a:r>
          </a:p>
          <a:p>
            <a:pPr marL="617220" lvl="2" indent="-342900" algn="just">
              <a:buFont typeface="Arial" panose="020B0604020202020204" pitchFamily="34" charset="0"/>
              <a:buChar char="•"/>
            </a:pPr>
            <a:r>
              <a:rPr lang="en-US" sz="2000" kern="0" dirty="0"/>
              <a:t>HC / Steam Actual – trends from process monitoring system.</a:t>
            </a:r>
          </a:p>
          <a:p>
            <a:pPr marL="617220" lvl="2" indent="-342900" algn="just">
              <a:buFont typeface="Arial" panose="020B0604020202020204" pitchFamily="34" charset="0"/>
              <a:buChar char="•"/>
            </a:pPr>
            <a:r>
              <a:rPr lang="en-US" sz="2000" kern="0" dirty="0"/>
              <a:t>Steam &amp; hydrocarbon temperatures are above licensor recommended levels.</a:t>
            </a:r>
          </a:p>
          <a:p>
            <a:pPr marL="617220" lvl="2" indent="-342900" algn="just">
              <a:buFont typeface="Arial" panose="020B0604020202020204" pitchFamily="34" charset="0"/>
              <a:buChar char="•"/>
            </a:pPr>
            <a:r>
              <a:rPr lang="en-US" sz="2000" kern="0" dirty="0"/>
              <a:t>HC temperature is higher than the design temperature for some time.</a:t>
            </a:r>
          </a:p>
          <a:p>
            <a:pPr marL="617220" lvl="2" indent="-342900" algn="just">
              <a:buFont typeface="Arial" panose="020B0604020202020204" pitchFamily="34" charset="0"/>
              <a:buChar char="•"/>
            </a:pPr>
            <a:r>
              <a:rPr lang="en-US" sz="2000" kern="0" dirty="0" smtClean="0"/>
              <a:t>Flow-rates, DMDS injection rates and H2S content were found to be within recommended limits.</a:t>
            </a:r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17824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Examination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5486400" cy="7734300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Thermowell</a:t>
            </a:r>
            <a:r>
              <a:rPr lang="en-US" dirty="0"/>
              <a:t> samples with different levels of damage were selected i.e. good, thinned and failed</a:t>
            </a:r>
          </a:p>
          <a:p>
            <a:r>
              <a:rPr lang="en-US" dirty="0"/>
              <a:t>A pipe sample containing the </a:t>
            </a:r>
            <a:r>
              <a:rPr lang="en-US" dirty="0" err="1"/>
              <a:t>thermowell</a:t>
            </a:r>
            <a:r>
              <a:rPr lang="en-US" dirty="0"/>
              <a:t> hole (pipe at </a:t>
            </a:r>
            <a:r>
              <a:rPr lang="en-US" dirty="0" err="1"/>
              <a:t>thermowell</a:t>
            </a:r>
            <a:r>
              <a:rPr lang="en-US" dirty="0"/>
              <a:t>) as well as another from just downstream of the </a:t>
            </a:r>
            <a:r>
              <a:rPr lang="en-US" dirty="0" err="1"/>
              <a:t>thermowell</a:t>
            </a:r>
            <a:r>
              <a:rPr lang="en-US" dirty="0"/>
              <a:t> (pipe) were also selected.</a:t>
            </a:r>
          </a:p>
          <a:p>
            <a:r>
              <a:rPr lang="en-US" dirty="0"/>
              <a:t>The external surfaces of the pipe samples are covered in blackish scale while those of the </a:t>
            </a:r>
            <a:r>
              <a:rPr lang="en-US" dirty="0" err="1"/>
              <a:t>thermowells</a:t>
            </a:r>
            <a:r>
              <a:rPr lang="en-US" dirty="0"/>
              <a:t> are covered in reddish scale </a:t>
            </a:r>
          </a:p>
          <a:p>
            <a:endParaRPr lang="en-US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2776847" y="5236750"/>
            <a:ext cx="3900021" cy="56947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3600" y="2067567"/>
            <a:ext cx="2554699" cy="53767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3031405" y="924538"/>
            <a:ext cx="3390903" cy="56947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47797" y="2176190"/>
            <a:ext cx="2482203" cy="44463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6843928" y="6963091"/>
            <a:ext cx="2314148" cy="4114802"/>
          </a:xfrm>
          <a:prstGeom prst="rect">
            <a:avLst/>
          </a:prstGeom>
        </p:spPr>
      </p:pic>
      <p:sp>
        <p:nvSpPr>
          <p:cNvPr id="18" name="Content Placeholder 10"/>
          <p:cNvSpPr txBox="1">
            <a:spLocks/>
          </p:cNvSpPr>
          <p:nvPr/>
        </p:nvSpPr>
        <p:spPr>
          <a:xfrm>
            <a:off x="11879496" y="5686424"/>
            <a:ext cx="5694721" cy="4191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Good </a:t>
            </a:r>
            <a:r>
              <a:rPr lang="en-US" sz="2400" dirty="0" err="1" smtClean="0"/>
              <a:t>thermowell</a:t>
            </a:r>
            <a:endParaRPr lang="en-US" sz="2400" dirty="0"/>
          </a:p>
        </p:txBody>
      </p:sp>
      <p:sp>
        <p:nvSpPr>
          <p:cNvPr id="19" name="Content Placeholder 14"/>
          <p:cNvSpPr txBox="1">
            <a:spLocks/>
          </p:cNvSpPr>
          <p:nvPr/>
        </p:nvSpPr>
        <p:spPr>
          <a:xfrm>
            <a:off x="5943600" y="7444317"/>
            <a:ext cx="4114802" cy="4191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Thinned </a:t>
            </a:r>
            <a:r>
              <a:rPr lang="en-US" sz="2400" dirty="0" err="1" smtClean="0"/>
              <a:t>thermowell</a:t>
            </a:r>
            <a:endParaRPr lang="en-US" sz="2400" dirty="0"/>
          </a:p>
        </p:txBody>
      </p:sp>
      <p:sp>
        <p:nvSpPr>
          <p:cNvPr id="20" name="Content Placeholder 12"/>
          <p:cNvSpPr txBox="1">
            <a:spLocks/>
          </p:cNvSpPr>
          <p:nvPr/>
        </p:nvSpPr>
        <p:spPr>
          <a:xfrm>
            <a:off x="11879495" y="1600198"/>
            <a:ext cx="5694721" cy="4191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Failed </a:t>
            </a:r>
            <a:r>
              <a:rPr lang="en-US" sz="2400" dirty="0" err="1" smtClean="0"/>
              <a:t>thermowell</a:t>
            </a:r>
            <a:endParaRPr lang="en-US" sz="2400" dirty="0"/>
          </a:p>
        </p:txBody>
      </p:sp>
      <p:sp>
        <p:nvSpPr>
          <p:cNvPr id="21" name="Content Placeholder 11"/>
          <p:cNvSpPr txBox="1">
            <a:spLocks/>
          </p:cNvSpPr>
          <p:nvPr/>
        </p:nvSpPr>
        <p:spPr>
          <a:xfrm>
            <a:off x="5943600" y="1600198"/>
            <a:ext cx="2677899" cy="4191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Pipe at thermo-well</a:t>
            </a:r>
            <a:endParaRPr lang="en-US" sz="2400" dirty="0"/>
          </a:p>
        </p:txBody>
      </p:sp>
      <p:sp>
        <p:nvSpPr>
          <p:cNvPr id="22" name="Content Placeholder 13"/>
          <p:cNvSpPr txBox="1">
            <a:spLocks/>
          </p:cNvSpPr>
          <p:nvPr/>
        </p:nvSpPr>
        <p:spPr>
          <a:xfrm>
            <a:off x="8947797" y="1600198"/>
            <a:ext cx="2482203" cy="4191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Pipe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4286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Examination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7886700"/>
            <a:ext cx="16756955" cy="1447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All </a:t>
            </a:r>
            <a:r>
              <a:rPr lang="en-US" dirty="0" err="1"/>
              <a:t>thermowells</a:t>
            </a:r>
            <a:r>
              <a:rPr lang="en-US" dirty="0"/>
              <a:t> were covered with heavy reddish scale on the internal surfaces</a:t>
            </a:r>
          </a:p>
          <a:p>
            <a:r>
              <a:rPr lang="en-US" dirty="0"/>
              <a:t>All </a:t>
            </a:r>
            <a:r>
              <a:rPr lang="en-US" dirty="0" err="1"/>
              <a:t>thermowells</a:t>
            </a:r>
            <a:r>
              <a:rPr lang="en-US" dirty="0"/>
              <a:t> seems to have thinned from the internal surfaces, including the </a:t>
            </a:r>
            <a:r>
              <a:rPr lang="en-US" dirty="0" err="1"/>
              <a:t>thermowell</a:t>
            </a:r>
            <a:r>
              <a:rPr lang="en-US" dirty="0"/>
              <a:t> that looked good before cutting</a:t>
            </a:r>
          </a:p>
          <a:p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2171700"/>
            <a:ext cx="5791200" cy="56439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8452" y="2171700"/>
            <a:ext cx="5388665" cy="56439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17169" y="2171700"/>
            <a:ext cx="5396986" cy="5643966"/>
          </a:xfrm>
          <a:prstGeom prst="rect">
            <a:avLst/>
          </a:prstGeom>
        </p:spPr>
      </p:pic>
      <p:sp>
        <p:nvSpPr>
          <p:cNvPr id="13" name="Content Placeholder 11"/>
          <p:cNvSpPr txBox="1">
            <a:spLocks/>
          </p:cNvSpPr>
          <p:nvPr/>
        </p:nvSpPr>
        <p:spPr>
          <a:xfrm>
            <a:off x="11817169" y="1600200"/>
            <a:ext cx="3592329" cy="49269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Failed </a:t>
            </a:r>
            <a:r>
              <a:rPr lang="en-US" dirty="0" err="1" smtClean="0"/>
              <a:t>thermowell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338452" y="1508124"/>
            <a:ext cx="35682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Thinned </a:t>
            </a:r>
            <a:r>
              <a:rPr lang="en-US" sz="3200" dirty="0" err="1"/>
              <a:t>thermowell</a:t>
            </a:r>
            <a:endParaRPr lang="en-US" sz="3200" dirty="0"/>
          </a:p>
        </p:txBody>
      </p:sp>
      <p:sp>
        <p:nvSpPr>
          <p:cNvPr id="16" name="Rectangle 15"/>
          <p:cNvSpPr/>
          <p:nvPr/>
        </p:nvSpPr>
        <p:spPr>
          <a:xfrm>
            <a:off x="457200" y="1508123"/>
            <a:ext cx="31129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Good </a:t>
            </a:r>
            <a:r>
              <a:rPr lang="en-US" sz="3200" dirty="0" err="1"/>
              <a:t>thermowell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28630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Examination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58100"/>
            <a:ext cx="7915278" cy="16764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Surface is covered with reddish and blackish scales</a:t>
            </a:r>
          </a:p>
          <a:p>
            <a:r>
              <a:rPr lang="en-US" dirty="0"/>
              <a:t>Signs </a:t>
            </a:r>
            <a:r>
              <a:rPr lang="en-US" dirty="0" smtClean="0"/>
              <a:t>of corrosion </a:t>
            </a:r>
            <a:r>
              <a:rPr lang="en-US" dirty="0"/>
              <a:t>– depressions due to non-uniform metal loss could be observed</a:t>
            </a:r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775" y="2247898"/>
            <a:ext cx="7886702" cy="52578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9200" y="2247899"/>
            <a:ext cx="7886701" cy="52578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839200" y="1600200"/>
            <a:ext cx="12858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Pipe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1599876"/>
            <a:ext cx="34810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Pipe at thermo-well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829678" y="7658100"/>
            <a:ext cx="788670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Surface is covered with reddish and blackish scales</a:t>
            </a:r>
          </a:p>
          <a:p>
            <a:r>
              <a:rPr lang="en-US" sz="3200" dirty="0"/>
              <a:t>Corrosion seems less severe than pipe at </a:t>
            </a:r>
            <a:r>
              <a:rPr lang="en-US" sz="3200" dirty="0" err="1"/>
              <a:t>thermowell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43681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Metallography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074782" cy="7734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Sample L1 (Extracted from failed </a:t>
            </a:r>
            <a:r>
              <a:rPr lang="en-US" dirty="0" err="1"/>
              <a:t>Thermowell</a:t>
            </a:r>
            <a:r>
              <a:rPr lang="en-US" dirty="0"/>
              <a:t> Pinhole)</a:t>
            </a:r>
          </a:p>
          <a:p>
            <a:r>
              <a:rPr lang="en-US" sz="2800" dirty="0"/>
              <a:t>The sample was extracted from the pinhole area in longitudinal orientation.</a:t>
            </a:r>
          </a:p>
          <a:p>
            <a:r>
              <a:rPr lang="en-US" sz="2800" dirty="0"/>
              <a:t>No signs of oxide scale were observed closer to the pinhole as the oxide scale was exfoliated during sample extraction. </a:t>
            </a:r>
          </a:p>
          <a:p>
            <a:r>
              <a:rPr lang="en-US" sz="2800" dirty="0"/>
              <a:t>Remote to the pinhole, very thick layer at inner surface was observed with a thickness of ~1.8mm. </a:t>
            </a:r>
          </a:p>
          <a:p>
            <a:r>
              <a:rPr lang="en-US" sz="2800" dirty="0"/>
              <a:t>Multiple cracks were found within the formed layer.</a:t>
            </a:r>
          </a:p>
          <a:p>
            <a:r>
              <a:rPr lang="en-US" sz="2800" dirty="0" smtClean="0"/>
              <a:t>The </a:t>
            </a:r>
            <a:r>
              <a:rPr lang="en-US" sz="2800" dirty="0"/>
              <a:t>microstructure of sample L1 was found to be comprised of grains of ferrite and pearlite. </a:t>
            </a:r>
          </a:p>
          <a:p>
            <a:r>
              <a:rPr lang="en-US" sz="2800" dirty="0"/>
              <a:t>No signs of microstructure aging were observed.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1983" y="1600200"/>
            <a:ext cx="4603540" cy="3467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14610" y="1600200"/>
            <a:ext cx="4600010" cy="3467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1981" y="5216344"/>
            <a:ext cx="4603541" cy="34624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14610" y="5216344"/>
            <a:ext cx="4603541" cy="34624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10278697" y="1590675"/>
            <a:ext cx="1546134" cy="430887"/>
          </a:xfrm>
          <a:prstGeom prst="rect">
            <a:avLst/>
          </a:prstGeom>
          <a:solidFill>
            <a:srgbClr val="FFFFFF"/>
          </a:solidFill>
          <a:ln w="9525">
            <a:solidFill>
              <a:srgbClr val="4D4D4D"/>
            </a:solidFill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cs typeface="SABIC Typeface Text Light"/>
              </a:rPr>
              <a:t>Heat affected Microstructure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12128019" y="1698396"/>
            <a:ext cx="657225" cy="215444"/>
          </a:xfrm>
          <a:prstGeom prst="rect">
            <a:avLst/>
          </a:prstGeom>
          <a:solidFill>
            <a:srgbClr val="FFFFFF"/>
          </a:solidFill>
          <a:ln w="9525">
            <a:solidFill>
              <a:srgbClr val="4D4D4D"/>
            </a:solidFill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j-lt"/>
                <a:cs typeface="SABIC Typeface Text Light"/>
              </a:rPr>
              <a:t>Pinhole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8686800" y="4560598"/>
            <a:ext cx="2328406" cy="430887"/>
          </a:xfrm>
          <a:prstGeom prst="rect">
            <a:avLst/>
          </a:prstGeom>
          <a:solidFill>
            <a:srgbClr val="FFFFFF"/>
          </a:solidFill>
          <a:ln w="9525">
            <a:solidFill>
              <a:srgbClr val="4D4D4D"/>
            </a:solidFill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cs typeface="SABIC Typeface Text Light"/>
              </a:rPr>
              <a:t>Parent Metal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cs typeface="SABIC Typeface Text Light"/>
              </a:rPr>
              <a:t>(Banded Ferrite – Pearlite)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11507599" y="6335182"/>
            <a:ext cx="1565436" cy="430887"/>
          </a:xfrm>
          <a:prstGeom prst="rect">
            <a:avLst/>
          </a:prstGeom>
          <a:solidFill>
            <a:srgbClr val="FFFFFF"/>
          </a:solidFill>
          <a:ln w="9525">
            <a:solidFill>
              <a:srgbClr val="4D4D4D"/>
            </a:solidFill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cs typeface="SABIC Typeface Text Light"/>
              </a:rPr>
              <a:t>Smooth Metal / layer Interface</a:t>
            </a:r>
          </a:p>
        </p:txBody>
      </p:sp>
      <p:sp>
        <p:nvSpPr>
          <p:cNvPr id="14" name="TextBox 13"/>
          <p:cNvSpPr txBox="1"/>
          <p:nvPr/>
        </p:nvSpPr>
        <p:spPr bwMode="auto">
          <a:xfrm>
            <a:off x="14978874" y="5467350"/>
            <a:ext cx="1404125" cy="215444"/>
          </a:xfrm>
          <a:prstGeom prst="rect">
            <a:avLst/>
          </a:prstGeom>
          <a:solidFill>
            <a:srgbClr val="FFFFFF"/>
          </a:solidFill>
          <a:ln w="9525">
            <a:solidFill>
              <a:srgbClr val="4D4D4D"/>
            </a:solidFill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cs typeface="SABIC Typeface Text Light"/>
              </a:rPr>
              <a:t>Ferrite-Pearlite </a:t>
            </a:r>
          </a:p>
        </p:txBody>
      </p:sp>
      <p:sp>
        <p:nvSpPr>
          <p:cNvPr id="15" name="TextBox 14"/>
          <p:cNvSpPr txBox="1"/>
          <p:nvPr/>
        </p:nvSpPr>
        <p:spPr bwMode="auto">
          <a:xfrm>
            <a:off x="9882908" y="8650562"/>
            <a:ext cx="2168410" cy="215444"/>
          </a:xfrm>
          <a:prstGeom prst="rect">
            <a:avLst/>
          </a:prstGeom>
          <a:solidFill>
            <a:srgbClr val="FFFFFF"/>
          </a:solidFill>
          <a:ln w="9525">
            <a:solidFill>
              <a:srgbClr val="4D4D4D"/>
            </a:solidFill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ABIC Typeface Text Light"/>
                <a:cs typeface="SABIC Typeface Text Light"/>
              </a:rPr>
              <a:t>Cracks in Internal layer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11023651" y="2021562"/>
            <a:ext cx="967896" cy="1978938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rgbClr val="FFCD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12477427" y="1923365"/>
            <a:ext cx="476573" cy="1924735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rgbClr val="FFCD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 flipH="1" flipV="1">
            <a:off x="11582400" y="5342295"/>
            <a:ext cx="684422" cy="1028193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rgbClr val="FFCD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12332476" y="6758670"/>
            <a:ext cx="2831324" cy="1813830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rgbClr val="FFCD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 flipH="1" flipV="1">
            <a:off x="10700193" y="7409187"/>
            <a:ext cx="152608" cy="1257202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rgbClr val="FFCD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934805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1347</TotalTime>
  <Words>1702</Words>
  <Application>Microsoft Office PowerPoint</Application>
  <PresentationFormat>Custom</PresentationFormat>
  <Paragraphs>354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SABIC Typeface Text Light</vt:lpstr>
      <vt:lpstr>Calibri</vt:lpstr>
      <vt:lpstr>Times New Roman</vt:lpstr>
      <vt:lpstr>Arial</vt:lpstr>
      <vt:lpstr>Arial (body)</vt:lpstr>
      <vt:lpstr>SABIC Typeface Headline Light</vt:lpstr>
      <vt:lpstr>Canva Sans</vt:lpstr>
      <vt:lpstr>Canva Sans Bold</vt:lpstr>
      <vt:lpstr>Tabarra Sans</vt:lpstr>
      <vt:lpstr>Tabarra Sans Heavy</vt:lpstr>
      <vt:lpstr>Glacial Indifference Bold</vt:lpstr>
      <vt:lpstr>Codec Pro ExtraBold</vt:lpstr>
      <vt:lpstr>Verdana</vt:lpstr>
      <vt:lpstr>Office Theme</vt:lpstr>
      <vt:lpstr>PowerPoint Presentation</vt:lpstr>
      <vt:lpstr>Introduction</vt:lpstr>
      <vt:lpstr>Background</vt:lpstr>
      <vt:lpstr>Background</vt:lpstr>
      <vt:lpstr>Introduction</vt:lpstr>
      <vt:lpstr>Visual Examination</vt:lpstr>
      <vt:lpstr>Visual Examination</vt:lpstr>
      <vt:lpstr>Visual Examination</vt:lpstr>
      <vt:lpstr>Metallography</vt:lpstr>
      <vt:lpstr>Metallography</vt:lpstr>
      <vt:lpstr>SEM/EDS Analysis</vt:lpstr>
      <vt:lpstr>SEM/EDS Analysis</vt:lpstr>
      <vt:lpstr>XRD Analysis</vt:lpstr>
      <vt:lpstr>Chemical Analysis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JUBCOR 2024 Presentation Template</dc:title>
  <dc:creator>Funani, Sivuyile.</dc:creator>
  <cp:lastModifiedBy>Funani, Sivuyile.</cp:lastModifiedBy>
  <cp:revision>82</cp:revision>
  <dcterms:created xsi:type="dcterms:W3CDTF">2006-08-16T00:00:00Z</dcterms:created>
  <dcterms:modified xsi:type="dcterms:W3CDTF">2024-07-15T08:18:57Z</dcterms:modified>
  <dc:identifier>DAGG3nLRPf8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3321747-f206-4919-9520-29762f698e8e_Enabled">
    <vt:lpwstr>true</vt:lpwstr>
  </property>
  <property fmtid="{D5CDD505-2E9C-101B-9397-08002B2CF9AE}" pid="3" name="MSIP_Label_13321747-f206-4919-9520-29762f698e8e_SetDate">
    <vt:lpwstr>2024-07-15T08:18:54Z</vt:lpwstr>
  </property>
  <property fmtid="{D5CDD505-2E9C-101B-9397-08002B2CF9AE}" pid="4" name="MSIP_Label_13321747-f206-4919-9520-29762f698e8e_Method">
    <vt:lpwstr>Privileged</vt:lpwstr>
  </property>
  <property fmtid="{D5CDD505-2E9C-101B-9397-08002B2CF9AE}" pid="5" name="MSIP_Label_13321747-f206-4919-9520-29762f698e8e_Name">
    <vt:lpwstr>13321747-f206-4919-9520-29762f698e8e</vt:lpwstr>
  </property>
  <property fmtid="{D5CDD505-2E9C-101B-9397-08002B2CF9AE}" pid="6" name="MSIP_Label_13321747-f206-4919-9520-29762f698e8e_SiteId">
    <vt:lpwstr>a77c517c-e95e-435b-bbb4-cb17e462491f</vt:lpwstr>
  </property>
  <property fmtid="{D5CDD505-2E9C-101B-9397-08002B2CF9AE}" pid="7" name="MSIP_Label_13321747-f206-4919-9520-29762f698e8e_ActionId">
    <vt:lpwstr>cb5999f0-65c5-4949-9ad2-af8ee57694fa</vt:lpwstr>
  </property>
  <property fmtid="{D5CDD505-2E9C-101B-9397-08002B2CF9AE}" pid="8" name="MSIP_Label_13321747-f206-4919-9520-29762f698e8e_ContentBits">
    <vt:lpwstr>1</vt:lpwstr>
  </property>
</Properties>
</file>