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77" r:id="rId10"/>
    <p:sldId id="271" r:id="rId11"/>
    <p:sldId id="272" r:id="rId12"/>
    <p:sldId id="275" r:id="rId13"/>
    <p:sldId id="267" r:id="rId14"/>
    <p:sldId id="268" r:id="rId15"/>
    <p:sldId id="270" r:id="rId16"/>
    <p:sldId id="269" r:id="rId17"/>
    <p:sldId id="276" r:id="rId18"/>
    <p:sldId id="273" r:id="rId19"/>
    <p:sldId id="274" r:id="rId20"/>
    <p:sldId id="258" r:id="rId21"/>
  </p:sldIdLst>
  <p:sldSz cx="18288000" cy="10287000"/>
  <p:notesSz cx="6858000" cy="9144000"/>
  <p:embeddedFontLs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Codec Pro ExtraBold" panose="020B0604020202020204" charset="0"/>
      <p:regular r:id="rId24"/>
    </p:embeddedFont>
    <p:embeddedFont>
      <p:font typeface="Glacial Indifference Bold" panose="020B0604020202020204" charset="0"/>
      <p:regular r:id="rId25"/>
    </p:embeddedFont>
    <p:embeddedFont>
      <p:font typeface="Tabarra Sans" panose="020B0604020202020204" charset="0"/>
      <p:regular r:id="rId26"/>
    </p:embeddedFont>
    <p:embeddedFont>
      <p:font typeface="Tabarra Sans Heavy" panose="020B0604020202020204" charset="0"/>
      <p:regular r:id="rId27"/>
    </p:embeddedFont>
    <p:embeddedFont>
      <p:font typeface="Wingdings 3" panose="05040102010807070707" pitchFamily="18" charset="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341F2-9F29-417B-84B2-21B87512B9FF}" v="158" dt="2024-06-26T09:18:56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sv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mailto:halemary@ecolab.com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51.svg"/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4.svg"/><Relationship Id="rId5" Type="http://schemas.openxmlformats.org/officeDocument/2006/relationships/image" Target="../media/image49.sv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microsoft.com/office/2017/06/relationships/model3d" Target="../media/model3d1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7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2956" y="6564251"/>
            <a:ext cx="888305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230" spc="287">
                <a:solidFill>
                  <a:srgbClr val="0C3E5B"/>
                </a:solidFill>
                <a:latin typeface="Codec Pro ExtraBold"/>
              </a:rPr>
              <a:t>Jubcor Presentation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69757" y="7259574"/>
            <a:ext cx="6953585" cy="1225893"/>
            <a:chOff x="-10354" y="-6328"/>
            <a:chExt cx="1353353" cy="2385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2999" cy="135928"/>
            </a:xfrm>
            <a:custGeom>
              <a:avLst/>
              <a:gdLst/>
              <a:ahLst/>
              <a:cxnLst/>
              <a:rect l="l" t="t" r="r" b="b"/>
              <a:pathLst>
                <a:path w="1342999" h="135928">
                  <a:moveTo>
                    <a:pt x="20195" y="0"/>
                  </a:moveTo>
                  <a:lnTo>
                    <a:pt x="1322804" y="0"/>
                  </a:lnTo>
                  <a:cubicBezTo>
                    <a:pt x="1333957" y="0"/>
                    <a:pt x="1342999" y="9042"/>
                    <a:pt x="1342999" y="20195"/>
                  </a:cubicBezTo>
                  <a:lnTo>
                    <a:pt x="1342999" y="115733"/>
                  </a:lnTo>
                  <a:cubicBezTo>
                    <a:pt x="1342999" y="126887"/>
                    <a:pt x="1333957" y="135928"/>
                    <a:pt x="1322804" y="135928"/>
                  </a:cubicBezTo>
                  <a:lnTo>
                    <a:pt x="20195" y="135928"/>
                  </a:lnTo>
                  <a:cubicBezTo>
                    <a:pt x="9042" y="135928"/>
                    <a:pt x="0" y="126887"/>
                    <a:pt x="0" y="115733"/>
                  </a:cubicBezTo>
                  <a:lnTo>
                    <a:pt x="0" y="20195"/>
                  </a:lnTo>
                  <a:cubicBezTo>
                    <a:pt x="0" y="9042"/>
                    <a:pt x="9042" y="0"/>
                    <a:pt x="20195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0354" y="-6328"/>
              <a:ext cx="1342999" cy="238591"/>
            </a:xfrm>
            <a:prstGeom prst="rect">
              <a:avLst/>
            </a:prstGeom>
          </p:spPr>
          <p:txBody>
            <a:bodyPr lIns="68744" tIns="68744" rIns="68744" bIns="68744" rtlCol="0" anchor="ctr"/>
            <a:lstStyle/>
            <a:p>
              <a:pPr algn="r">
                <a:lnSpc>
                  <a:spcPts val="2730"/>
                </a:lnSpc>
              </a:pPr>
              <a:r>
                <a:rPr lang="en-US" sz="2100" spc="119" dirty="0">
                  <a:solidFill>
                    <a:srgbClr val="E28126"/>
                  </a:solidFill>
                  <a:latin typeface="Canva Sans"/>
                </a:rPr>
                <a:t>Wastewater Contaminant Control-Nalco Water</a:t>
              </a:r>
            </a:p>
            <a:p>
              <a:pPr algn="ctr">
                <a:lnSpc>
                  <a:spcPts val="2730"/>
                </a:lnSpc>
              </a:pPr>
              <a:r>
                <a:rPr lang="en-US" sz="2100" spc="119" dirty="0">
                  <a:solidFill>
                    <a:srgbClr val="E28126"/>
                  </a:solidFill>
                  <a:latin typeface="Canva Sans"/>
                </a:rPr>
                <a:t>PURATE™</a:t>
              </a:r>
            </a:p>
            <a:p>
              <a:pPr algn="r">
                <a:lnSpc>
                  <a:spcPts val="2730"/>
                </a:lnSpc>
              </a:pPr>
              <a:r>
                <a:rPr lang="en-US" sz="2100" spc="119" dirty="0">
                  <a:solidFill>
                    <a:srgbClr val="E28126"/>
                  </a:solidFill>
                  <a:latin typeface="Canva Sans"/>
                </a:rPr>
                <a:t>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777643" y="6226555"/>
            <a:ext cx="4481657" cy="136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Hesham Alemary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pic>
        <p:nvPicPr>
          <p:cNvPr id="22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4BD8A7AC-231B-34EB-808D-FF50DAD169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824158"/>
            <a:ext cx="4606974" cy="10704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5C7E0C-95A0-A851-8995-38B739E897FA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410A3-7A93-E222-F392-A021EB63B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767" y="3211671"/>
            <a:ext cx="5622967" cy="3532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DFF892-C475-1F3B-FB9C-CDA188C51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55" y="2920353"/>
            <a:ext cx="9427188" cy="3753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64653-7BF2-E0DC-2E81-6883BC43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920353"/>
            <a:ext cx="15675757" cy="55158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E183158-BB46-F969-4350-5F8E16AB5663}"/>
              </a:ext>
            </a:extLst>
          </p:cNvPr>
          <p:cNvSpPr txBox="1">
            <a:spLocks/>
          </p:cNvSpPr>
          <p:nvPr/>
        </p:nvSpPr>
        <p:spPr>
          <a:xfrm>
            <a:off x="3270810" y="259493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4D4F53"/>
              </a:solidFill>
              <a:latin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F3803-333B-CB8F-4858-CC8BE8418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2076" y="1975375"/>
            <a:ext cx="1243896" cy="950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C24D0-EE6B-F99C-3A7D-5D816AB28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5207" y="2013789"/>
            <a:ext cx="1518596" cy="873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02AE6-3A72-0419-88B3-79A04CD16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3258" y="3886420"/>
            <a:ext cx="2410998" cy="3583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AB65ED-1FAF-DD67-1C12-DC61C08D7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2826" y="3371850"/>
            <a:ext cx="3149312" cy="4723967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E14E332-A4C6-CEDC-F6D0-4BE7611883C4}"/>
              </a:ext>
            </a:extLst>
          </p:cNvPr>
          <p:cNvSpPr txBox="1">
            <a:spLocks noChangeArrowheads="1"/>
          </p:cNvSpPr>
          <p:nvPr/>
        </p:nvSpPr>
        <p:spPr>
          <a:xfrm>
            <a:off x="6032624" y="2087710"/>
            <a:ext cx="7009715" cy="6397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799" dirty="0">
                <a:solidFill>
                  <a:srgbClr val="083580"/>
                </a:solidFill>
                <a:latin typeface="Arial" panose="020B0604020202020204"/>
                <a:cs typeface="Arial" pitchFamily="34" charset="0"/>
              </a:rPr>
              <a:t>40 Feet ClO</a:t>
            </a:r>
            <a:r>
              <a:rPr lang="en-US" sz="2799" baseline="-25000" dirty="0">
                <a:solidFill>
                  <a:srgbClr val="083580"/>
                </a:solidFill>
                <a:latin typeface="Arial" panose="020B0604020202020204"/>
                <a:cs typeface="Arial" pitchFamily="34" charset="0"/>
              </a:rPr>
              <a:t>2</a:t>
            </a:r>
            <a:r>
              <a:rPr lang="en-US" sz="2799" dirty="0">
                <a:solidFill>
                  <a:srgbClr val="083580"/>
                </a:solidFill>
                <a:latin typeface="Arial" panose="020B0604020202020204"/>
                <a:cs typeface="Arial" pitchFamily="34" charset="0"/>
              </a:rPr>
              <a:t> Production Container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3A5C5D-369B-B9BB-E77E-01F7FE693C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8525" y="3819884"/>
            <a:ext cx="2410998" cy="3583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0298C6-026C-F806-913D-104575517D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4805" y="3371850"/>
            <a:ext cx="7973915" cy="4723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5CF64F-1286-FC76-24A6-A2C2D46ADB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11923" y="4231973"/>
            <a:ext cx="2985631" cy="1843646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F3B2BA1D-BF63-12DD-6B08-181296EF8A70}"/>
              </a:ext>
            </a:extLst>
          </p:cNvPr>
          <p:cNvSpPr txBox="1">
            <a:spLocks/>
          </p:cNvSpPr>
          <p:nvPr/>
        </p:nvSpPr>
        <p:spPr>
          <a:xfrm>
            <a:off x="308132" y="191559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6BD3"/>
                </a:solidFill>
              </a:rPr>
              <a:t>Nalco Water Purate system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BD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20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A54CDB-62E9-6ABA-DD31-80F183BF3E6A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0C0B5-7309-036F-E6C8-2C22F5948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0"/>
            <a:ext cx="17120056" cy="90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0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4B5-0991-184A-1EB7-D762E6F32D35}"/>
              </a:ext>
            </a:extLst>
          </p:cNvPr>
          <p:cNvSpPr txBox="1">
            <a:spLocks/>
          </p:cNvSpPr>
          <p:nvPr/>
        </p:nvSpPr>
        <p:spPr>
          <a:xfrm>
            <a:off x="4468210" y="3543300"/>
            <a:ext cx="9351580" cy="21016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rgbClr val="0070C0"/>
                </a:solidFill>
              </a:rPr>
              <a:t>Purate™ Solution </a:t>
            </a:r>
          </a:p>
          <a:p>
            <a:r>
              <a:rPr lang="en-US" sz="8000" dirty="0">
                <a:solidFill>
                  <a:srgbClr val="0070C0"/>
                </a:solidFill>
              </a:rPr>
              <a:t>Discovery Process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CAE0A25-4E58-3A85-52E2-116176B60ACD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2C7FA-B8B6-CC38-8F51-0EDC3ADC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212522"/>
            <a:ext cx="1849657" cy="23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1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C206B6-B96C-FFA0-301B-027D25A06912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EF0C3-A948-75DD-80E7-486942AEAFA9}"/>
              </a:ext>
            </a:extLst>
          </p:cNvPr>
          <p:cNvSpPr txBox="1">
            <a:spLocks/>
          </p:cNvSpPr>
          <p:nvPr/>
        </p:nvSpPr>
        <p:spPr>
          <a:xfrm>
            <a:off x="434256" y="365126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Partnering with Nalco Water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1792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feasibility study to meet your site requirements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2EF962-A54F-34B6-32AF-0497390A57C8}"/>
              </a:ext>
            </a:extLst>
          </p:cNvPr>
          <p:cNvSpPr/>
          <p:nvPr/>
        </p:nvSpPr>
        <p:spPr>
          <a:xfrm>
            <a:off x="6117775" y="2122177"/>
            <a:ext cx="5951073" cy="381238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4A030E-F8E1-76F8-ED4D-82BE6363344C}"/>
              </a:ext>
            </a:extLst>
          </p:cNvPr>
          <p:cNvSpPr txBox="1">
            <a:spLocks/>
          </p:cNvSpPr>
          <p:nvPr/>
        </p:nvSpPr>
        <p:spPr>
          <a:xfrm>
            <a:off x="571958" y="2412905"/>
            <a:ext cx="5028709" cy="929126"/>
          </a:xfrm>
          <a:prstGeom prst="rect">
            <a:avLst/>
          </a:prstGeom>
        </p:spPr>
        <p:txBody>
          <a:bodyPr/>
          <a:lstStyle>
            <a:lvl1pPr marL="260350" indent="-260350" algn="l" defTabSz="1023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  <a:buClr>
                <a:srgbClr val="007AC9"/>
              </a:buClr>
              <a:buSzPct val="70000"/>
              <a:buFont typeface="Wingdings 3" pitchFamily="18" charset="2"/>
              <a:buChar char="y"/>
              <a:defRPr sz="240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1pPr>
            <a:lvl2pPr marL="568325" indent="-179388" algn="l" defTabSz="102393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AC9"/>
              </a:buClr>
              <a:buFont typeface="Wingdings" pitchFamily="2" charset="2"/>
              <a:buChar char="§"/>
              <a:defRPr sz="2000">
                <a:solidFill>
                  <a:srgbClr val="4D4F53"/>
                </a:solidFill>
                <a:latin typeface="+mn-lt"/>
                <a:ea typeface="+mn-ea"/>
              </a:defRPr>
            </a:lvl2pPr>
            <a:lvl3pPr marL="895350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Arial" pitchFamily="34" charset="0"/>
              <a:buChar char="-"/>
              <a:defRPr sz="1700">
                <a:solidFill>
                  <a:srgbClr val="4D4F53"/>
                </a:solidFill>
                <a:latin typeface="+mn-lt"/>
                <a:ea typeface="+mn-ea"/>
              </a:defRPr>
            </a:lvl3pPr>
            <a:lvl4pPr marL="1220788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4pPr>
            <a:lvl5pPr marL="15446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5pPr>
            <a:lvl6pPr marL="20018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6pPr>
            <a:lvl7pPr marL="24590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7pPr>
            <a:lvl8pPr marL="29162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8pPr>
            <a:lvl9pPr marL="33734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 3" pitchFamily="18" charset="2"/>
              <a:buNone/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614442-8A86-7F09-AA2C-C49D6EA3C705}"/>
              </a:ext>
            </a:extLst>
          </p:cNvPr>
          <p:cNvSpPr txBox="1">
            <a:spLocks/>
          </p:cNvSpPr>
          <p:nvPr/>
        </p:nvSpPr>
        <p:spPr>
          <a:xfrm>
            <a:off x="6610763" y="2412803"/>
            <a:ext cx="5028709" cy="929126"/>
          </a:xfrm>
          <a:prstGeom prst="rect">
            <a:avLst/>
          </a:prstGeom>
        </p:spPr>
        <p:txBody>
          <a:bodyPr/>
          <a:lstStyle>
            <a:lvl1pPr marL="260350" indent="-260350" algn="l" defTabSz="1023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  <a:buClr>
                <a:srgbClr val="007AC9"/>
              </a:buClr>
              <a:buSzPct val="70000"/>
              <a:buFont typeface="Wingdings 3" pitchFamily="18" charset="2"/>
              <a:buChar char="y"/>
              <a:defRPr sz="240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1pPr>
            <a:lvl2pPr marL="568325" indent="-179388" algn="l" defTabSz="102393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AC9"/>
              </a:buClr>
              <a:buFont typeface="Wingdings" pitchFamily="2" charset="2"/>
              <a:buChar char="§"/>
              <a:defRPr sz="2000">
                <a:solidFill>
                  <a:srgbClr val="4D4F53"/>
                </a:solidFill>
                <a:latin typeface="+mn-lt"/>
                <a:ea typeface="+mn-ea"/>
              </a:defRPr>
            </a:lvl2pPr>
            <a:lvl3pPr marL="895350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Arial" pitchFamily="34" charset="0"/>
              <a:buChar char="-"/>
              <a:defRPr sz="1700">
                <a:solidFill>
                  <a:srgbClr val="4D4F53"/>
                </a:solidFill>
                <a:latin typeface="+mn-lt"/>
                <a:ea typeface="+mn-ea"/>
              </a:defRPr>
            </a:lvl3pPr>
            <a:lvl4pPr marL="1220788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4pPr>
            <a:lvl5pPr marL="15446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5pPr>
            <a:lvl6pPr marL="20018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6pPr>
            <a:lvl7pPr marL="24590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7pPr>
            <a:lvl8pPr marL="29162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8pPr>
            <a:lvl9pPr marL="33734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 3" pitchFamily="18" charset="2"/>
              <a:buNone/>
              <a:defRPr/>
            </a:pPr>
            <a:r>
              <a:rPr lang="en-US" sz="3600">
                <a:solidFill>
                  <a:srgbClr val="FFFFFF"/>
                </a:solidFill>
                <a:latin typeface="Arial" panose="020B0604020202020204"/>
              </a:rPr>
              <a:t>Multiple photos with text</a:t>
            </a:r>
          </a:p>
          <a:p>
            <a:pPr marL="0" indent="0" algn="ctr">
              <a:buFont typeface="Wingdings 3" pitchFamily="18" charset="2"/>
              <a:buNone/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</a:rPr>
              <a:t>Place your photos here</a:t>
            </a:r>
          </a:p>
        </p:txBody>
      </p:sp>
      <p:pic>
        <p:nvPicPr>
          <p:cNvPr id="7" name="Picture 6" descr="A person standing in front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6F680A8-C73B-2E48-204B-B819BD526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4" t="27286" r="214" b="28019"/>
          <a:stretch/>
        </p:blipFill>
        <p:spPr>
          <a:xfrm>
            <a:off x="1035322" y="1713258"/>
            <a:ext cx="16035327" cy="6702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BC9ABA-11E4-0374-2638-C68679A06DD3}"/>
              </a:ext>
            </a:extLst>
          </p:cNvPr>
          <p:cNvSpPr/>
          <p:nvPr/>
        </p:nvSpPr>
        <p:spPr>
          <a:xfrm>
            <a:off x="1393348" y="2408620"/>
            <a:ext cx="7656917" cy="5612123"/>
          </a:xfrm>
          <a:prstGeom prst="rect">
            <a:avLst/>
          </a:prstGeom>
          <a:solidFill>
            <a:srgbClr val="006BD3">
              <a:alpha val="84706"/>
            </a:srgbClr>
          </a:solidFill>
          <a:ln w="38100" cap="flat" cmpd="sng" algn="ctr">
            <a:solidFill>
              <a:srgbClr val="F1792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92A5B9-F75F-4F62-5192-39572BA338DD}"/>
              </a:ext>
            </a:extLst>
          </p:cNvPr>
          <p:cNvSpPr txBox="1">
            <a:spLocks/>
          </p:cNvSpPr>
          <p:nvPr/>
        </p:nvSpPr>
        <p:spPr>
          <a:xfrm>
            <a:off x="1368277" y="2778514"/>
            <a:ext cx="7619290" cy="4572000"/>
          </a:xfrm>
          <a:prstGeom prst="rect">
            <a:avLst/>
          </a:prstGeom>
        </p:spPr>
        <p:txBody>
          <a:bodyPr anchor="t"/>
          <a:lstStyle>
            <a:lvl1pPr marL="260350" indent="-260350" algn="l" defTabSz="1023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  <a:buClr>
                <a:srgbClr val="007AC9"/>
              </a:buClr>
              <a:buSzPct val="70000"/>
              <a:buFont typeface="Wingdings 3" pitchFamily="18" charset="2"/>
              <a:buChar char="y"/>
              <a:defRPr sz="240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1pPr>
            <a:lvl2pPr marL="568325" indent="-179388" algn="l" defTabSz="102393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AC9"/>
              </a:buClr>
              <a:buFont typeface="Wingdings" pitchFamily="2" charset="2"/>
              <a:buChar char="§"/>
              <a:defRPr sz="2000">
                <a:solidFill>
                  <a:srgbClr val="4D4F53"/>
                </a:solidFill>
                <a:latin typeface="+mn-lt"/>
                <a:ea typeface="+mn-ea"/>
              </a:defRPr>
            </a:lvl2pPr>
            <a:lvl3pPr marL="895350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Arial" pitchFamily="34" charset="0"/>
              <a:buChar char="-"/>
              <a:defRPr sz="1700">
                <a:solidFill>
                  <a:srgbClr val="4D4F53"/>
                </a:solidFill>
                <a:latin typeface="+mn-lt"/>
                <a:ea typeface="+mn-ea"/>
              </a:defRPr>
            </a:lvl3pPr>
            <a:lvl4pPr marL="1220788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4pPr>
            <a:lvl5pPr marL="15446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5pPr>
            <a:lvl6pPr marL="20018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6pPr>
            <a:lvl7pPr marL="24590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7pPr>
            <a:lvl8pPr marL="29162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8pPr>
            <a:lvl9pPr marL="33734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rgbClr val="FFFFFF"/>
                </a:solidFill>
                <a:latin typeface="Arial" panose="020B0604020202020204"/>
              </a:rPr>
              <a:t>Consultancy and Lab studies</a:t>
            </a:r>
            <a:endParaRPr lang="nl-NL" dirty="0">
              <a:solidFill>
                <a:srgbClr val="FFFFFF"/>
              </a:solidFill>
              <a:latin typeface="Arial" panose="020B0604020202020204"/>
            </a:endParaRPr>
          </a:p>
          <a:p>
            <a:pPr lvl="1" indent="-134285">
              <a:defRPr/>
            </a:pPr>
            <a:r>
              <a:rPr lang="en-GB" sz="2400" b="1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Site Survey </a:t>
            </a: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and wastewater analytics</a:t>
            </a:r>
            <a:endParaRPr lang="nl-NL" sz="2400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lvl="1" indent="-134285">
              <a:defRPr/>
            </a:pPr>
            <a:r>
              <a:rPr lang="en-GB" sz="2400" b="1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ClO</a:t>
            </a:r>
            <a:r>
              <a:rPr lang="en-GB" sz="2400" b="1" baseline="-25000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2</a:t>
            </a:r>
            <a:r>
              <a:rPr lang="en-GB" sz="2400" b="1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 demand laboratory study </a:t>
            </a:r>
          </a:p>
          <a:p>
            <a:pPr lvl="1" indent="-134285">
              <a:defRPr/>
            </a:pPr>
            <a:r>
              <a:rPr lang="en-GB" sz="2400" b="1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Respirometry</a:t>
            </a: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 on treated effluent</a:t>
            </a:r>
            <a:endParaRPr lang="nl-NL" sz="2400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lvl="1" indent="-134285">
              <a:defRPr/>
            </a:pPr>
            <a:r>
              <a:rPr lang="en-GB" sz="2400" b="1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Modelling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/>
              </a:rPr>
              <a:t> </a:t>
            </a:r>
            <a:r>
              <a:rPr lang="en-GB" sz="2400" b="1" dirty="0">
                <a:solidFill>
                  <a:srgbClr val="F17922">
                    <a:lumMod val="60000"/>
                    <a:lumOff val="40000"/>
                  </a:srgbClr>
                </a:solidFill>
                <a:latin typeface="Arial" panose="020B0604020202020204"/>
              </a:rPr>
              <a:t>tool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Arial" panose="020B0604020202020204"/>
              </a:rPr>
              <a:t>and mass balance</a:t>
            </a:r>
            <a:endParaRPr lang="en-GB" sz="2400" b="1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FFFFFF"/>
                </a:solidFill>
                <a:latin typeface="Arial" panose="020B0604020202020204"/>
              </a:rPr>
              <a:t> Solution implementation</a:t>
            </a:r>
          </a:p>
          <a:p>
            <a:pPr lvl="1" indent="-134285"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ClO</a:t>
            </a:r>
            <a:r>
              <a:rPr lang="en-GB" sz="2400" baseline="-25000" dirty="0">
                <a:solidFill>
                  <a:srgbClr val="FFFFFF"/>
                </a:solidFill>
                <a:latin typeface="Arial" panose="020B0604020202020204"/>
              </a:rPr>
              <a:t>2</a:t>
            </a: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 generator installation</a:t>
            </a:r>
            <a:endParaRPr lang="en-GB" sz="2400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lvl="1" indent="-134285"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Additional dosing and control systems</a:t>
            </a:r>
            <a:endParaRPr lang="en-GB" sz="2400" b="1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FFFFFF"/>
                </a:solidFill>
                <a:latin typeface="Arial" panose="020B0604020202020204"/>
              </a:rPr>
              <a:t>On-site services</a:t>
            </a:r>
          </a:p>
          <a:p>
            <a:pPr lvl="1" indent="-134285"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Chemical delivery and system maintenance</a:t>
            </a:r>
            <a:endParaRPr lang="en-GB" sz="2400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lvl="1" indent="-134285"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KPI monitoring for consistent value delivery</a:t>
            </a:r>
            <a:br>
              <a:rPr lang="en-US" sz="2400" dirty="0">
                <a:solidFill>
                  <a:srgbClr val="FFFFFF"/>
                </a:solidFill>
                <a:latin typeface="Arial" panose="020B0604020202020204"/>
              </a:rPr>
            </a:br>
            <a:br>
              <a:rPr lang="en-US" sz="2400" dirty="0">
                <a:latin typeface="Arial" panose="020B0604020202020204"/>
              </a:rPr>
            </a:br>
            <a:endParaRPr lang="en-US" sz="2400" dirty="0">
              <a:latin typeface="Arial" panose="020B0604020202020204"/>
              <a:cs typeface="Arial"/>
            </a:endParaRPr>
          </a:p>
          <a:p>
            <a:pPr marL="0" indent="0">
              <a:buFont typeface="Wingdings 3" pitchFamily="18" charset="2"/>
              <a:buNone/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967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3BE38B-512A-D44F-6D6C-2AD63DF3818F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5FA5E0D-5EF9-C9DC-9659-7060082E3187}"/>
              </a:ext>
            </a:extLst>
          </p:cNvPr>
          <p:cNvSpPr txBox="1">
            <a:spLocks/>
          </p:cNvSpPr>
          <p:nvPr/>
        </p:nvSpPr>
        <p:spPr>
          <a:xfrm>
            <a:off x="434256" y="1223963"/>
            <a:ext cx="11311542" cy="47500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20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50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318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6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development for ITCs to determine the treatment strategy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4DFAA8B-9755-9E2C-20F1-5CC7F5DC4909}"/>
              </a:ext>
            </a:extLst>
          </p:cNvPr>
          <p:cNvSpPr txBox="1">
            <a:spLocks/>
          </p:cNvSpPr>
          <p:nvPr/>
        </p:nvSpPr>
        <p:spPr>
          <a:xfrm>
            <a:off x="308132" y="191559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ClO2 Demand Excel Modelling tool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64C64A9-5A45-9416-144D-939C5700DD10}"/>
              </a:ext>
            </a:extLst>
          </p:cNvPr>
          <p:cNvSpPr txBox="1">
            <a:spLocks/>
          </p:cNvSpPr>
          <p:nvPr/>
        </p:nvSpPr>
        <p:spPr>
          <a:xfrm>
            <a:off x="1278430" y="2015904"/>
            <a:ext cx="8932370" cy="4351338"/>
          </a:xfrm>
          <a:prstGeom prst="rect">
            <a:avLst/>
          </a:prstGeom>
        </p:spPr>
        <p:txBody>
          <a:bodyPr vert="horz" lIns="45720" tIns="45720" rIns="45720" bIns="45720" numCol="1" spcCol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4488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63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3188" indent="-2508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information and drivers input on 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Demand test result used as key input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 model for application sizing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Predicts phenol and sulfide demand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input from demand test for total 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Motive water not always readily available in WW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predicts the flow required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PURATE side products listed 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 effect of excess acid incorporated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3,15 kg of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 kg of ClO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as critical in cooling usually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Equipment sizing on max,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average: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minimal and max ClO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output per generator</a:t>
            </a:r>
          </a:p>
          <a:p>
            <a:pPr marL="3444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Typically continuous treatment, sizing critical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ITC understanding of Process Flowsheet critical to find right dosing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6393284-09D5-C442-5E69-C8C2EA67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2393950"/>
            <a:ext cx="797209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24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8BA915-508D-C0A4-FC46-D45B0196CCDD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483B3-1F65-E173-D1C5-9F9419C2B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027385"/>
            <a:ext cx="15302883" cy="8566288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9833A00F-B207-6EB8-6A13-2331B0BD4813}"/>
              </a:ext>
            </a:extLst>
          </p:cNvPr>
          <p:cNvSpPr txBox="1">
            <a:spLocks/>
          </p:cNvSpPr>
          <p:nvPr/>
        </p:nvSpPr>
        <p:spPr>
          <a:xfrm>
            <a:off x="308132" y="191559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System diagram - running project</a:t>
            </a:r>
          </a:p>
        </p:txBody>
      </p:sp>
    </p:spTree>
    <p:extLst>
      <p:ext uri="{BB962C8B-B14F-4D97-AF65-F5344CB8AC3E}">
        <p14:creationId xmlns:p14="http://schemas.microsoft.com/office/powerpoint/2010/main" val="1237541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C508C5-DE44-9DBA-5D75-E3B46E5FB3E5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7C986-098C-B8CC-41BB-1A2D0F76C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028700"/>
            <a:ext cx="15063236" cy="861358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D69C2975-ADE4-4C7C-6F66-DC0E3C5AF6D3}"/>
              </a:ext>
            </a:extLst>
          </p:cNvPr>
          <p:cNvSpPr txBox="1">
            <a:spLocks/>
          </p:cNvSpPr>
          <p:nvPr/>
        </p:nvSpPr>
        <p:spPr>
          <a:xfrm>
            <a:off x="308132" y="191559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Flow diagram Example</a:t>
            </a:r>
          </a:p>
        </p:txBody>
      </p:sp>
    </p:spTree>
    <p:extLst>
      <p:ext uri="{BB962C8B-B14F-4D97-AF65-F5344CB8AC3E}">
        <p14:creationId xmlns:p14="http://schemas.microsoft.com/office/powerpoint/2010/main" val="3013395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4B5-0991-184A-1EB7-D762E6F32D35}"/>
              </a:ext>
            </a:extLst>
          </p:cNvPr>
          <p:cNvSpPr txBox="1">
            <a:spLocks/>
          </p:cNvSpPr>
          <p:nvPr/>
        </p:nvSpPr>
        <p:spPr>
          <a:xfrm>
            <a:off x="4468210" y="3543300"/>
            <a:ext cx="9351580" cy="21016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rgbClr val="0070C0"/>
                </a:solidFill>
              </a:rPr>
              <a:t>Case Studies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CAE0A25-4E58-3A85-52E2-116176B60ACD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">
            <a:extLst>
              <a:ext uri="{FF2B5EF4-FFF2-40B4-BE49-F238E27FC236}">
                <a16:creationId xmlns:a16="http://schemas.microsoft.com/office/drawing/2014/main" id="{E903C945-6EDD-68E0-8EFB-4A6EF5360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5644995"/>
            <a:ext cx="3578800" cy="3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AD3431-08E9-C95A-5AB5-866F6AD7DCC0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DBF8E-930B-A3A9-798F-A23B0F68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9100"/>
            <a:ext cx="17445266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50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7C51BF-53B8-E1FA-4D11-27549604DCEB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B1E6E-8E5E-DB55-8E22-4B678E34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9100"/>
            <a:ext cx="17068800" cy="85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09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B3B873-6840-A1FB-EC0C-A798BC76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48" y="2400299"/>
            <a:ext cx="11346052" cy="64801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Subtitle 3">
            <a:extLst>
              <a:ext uri="{FF2B5EF4-FFF2-40B4-BE49-F238E27FC236}">
                <a16:creationId xmlns:a16="http://schemas.microsoft.com/office/drawing/2014/main" id="{F3DB2BDF-1D21-D146-DC9D-16240FA4A5B3}"/>
              </a:ext>
            </a:extLst>
          </p:cNvPr>
          <p:cNvSpPr txBox="1">
            <a:spLocks/>
          </p:cNvSpPr>
          <p:nvPr/>
        </p:nvSpPr>
        <p:spPr>
          <a:xfrm>
            <a:off x="574430" y="444558"/>
            <a:ext cx="4724401" cy="58560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800" b="0" i="0" kern="1200" cap="all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22C5B9-A422-6417-49FF-FF397C009D1B}"/>
              </a:ext>
            </a:extLst>
          </p:cNvPr>
          <p:cNvCxnSpPr>
            <a:cxnSpLocks/>
          </p:cNvCxnSpPr>
          <p:nvPr/>
        </p:nvCxnSpPr>
        <p:spPr>
          <a:xfrm>
            <a:off x="574430" y="1061679"/>
            <a:ext cx="7502770" cy="0"/>
          </a:xfrm>
          <a:prstGeom prst="line">
            <a:avLst/>
          </a:prstGeom>
          <a:noFill/>
          <a:ln w="12700" cap="flat" cmpd="sng" algn="ctr">
            <a:solidFill>
              <a:srgbClr val="006BD3"/>
            </a:solidFill>
            <a:prstDash val="solid"/>
            <a:miter lim="800000"/>
          </a:ln>
          <a:effectLst/>
        </p:spPr>
      </p:cxnSp>
      <p:pic>
        <p:nvPicPr>
          <p:cNvPr id="18" name="pic">
            <a:extLst>
              <a:ext uri="{FF2B5EF4-FFF2-40B4-BE49-F238E27FC236}">
                <a16:creationId xmlns:a16="http://schemas.microsoft.com/office/drawing/2014/main" id="{0617BF3A-FFB6-EE75-29CB-32FF0F627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449" y="1406574"/>
            <a:ext cx="6283570" cy="7473851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80C98C4-8AE6-AE94-7EA1-3C05BE77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6B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26" y="2620104"/>
            <a:ext cx="451369" cy="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20724B-650E-6256-5140-F2412BAB9B23}"/>
              </a:ext>
            </a:extLst>
          </p:cNvPr>
          <p:cNvSpPr txBox="1"/>
          <p:nvPr/>
        </p:nvSpPr>
        <p:spPr>
          <a:xfrm>
            <a:off x="2057400" y="2573070"/>
            <a:ext cx="4724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4969"/>
                </a:solidFill>
                <a:latin typeface="Arial" panose="020B0604020202020204"/>
              </a:rPr>
              <a:t>Wastewater Challenges</a:t>
            </a: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  <a:p>
            <a:r>
              <a:rPr lang="en-GB" sz="2800" dirty="0">
                <a:solidFill>
                  <a:srgbClr val="004969"/>
                </a:solidFill>
                <a:latin typeface="Arial" panose="020B0604020202020204"/>
              </a:rPr>
              <a:t>Why Purate is Unique </a:t>
            </a: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  <a:p>
            <a:r>
              <a:rPr lang="en-GB" sz="2800" dirty="0">
                <a:solidFill>
                  <a:srgbClr val="004969"/>
                </a:solidFill>
                <a:latin typeface="Arial" panose="020B0604020202020204"/>
              </a:rPr>
              <a:t>Nalco Purate Technology</a:t>
            </a: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  <a:p>
            <a:r>
              <a:rPr lang="en-GB" sz="2800" dirty="0">
                <a:solidFill>
                  <a:srgbClr val="004969"/>
                </a:solidFill>
                <a:latin typeface="Arial" panose="020B0604020202020204"/>
              </a:rPr>
              <a:t>Contaminants Removal </a:t>
            </a: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  <a:p>
            <a:r>
              <a:rPr lang="en-GB" sz="2800" dirty="0">
                <a:solidFill>
                  <a:srgbClr val="004969"/>
                </a:solidFill>
                <a:latin typeface="Arial" panose="020B0604020202020204"/>
              </a:rPr>
              <a:t>Solution Development</a:t>
            </a: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  <a:p>
            <a:r>
              <a:rPr lang="en-GB" sz="2800" dirty="0">
                <a:solidFill>
                  <a:srgbClr val="004969"/>
                </a:solidFill>
                <a:latin typeface="Arial" panose="020B0604020202020204"/>
              </a:rPr>
              <a:t>Purate Value addition</a:t>
            </a: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  <a:p>
            <a:endParaRPr lang="en-GB" sz="2800" dirty="0">
              <a:solidFill>
                <a:srgbClr val="004969"/>
              </a:solidFill>
              <a:latin typeface="Arial" panose="020B0604020202020204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6C653EEA-1422-5A27-C89A-97FE3AC0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6B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82" y="3493620"/>
            <a:ext cx="451369" cy="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5287EDF-6202-9417-76C4-6FDB3E78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6B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26" y="4336558"/>
            <a:ext cx="451369" cy="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38E6C8C-436B-B246-1961-4CB61699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6B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15" y="5210074"/>
            <a:ext cx="451369" cy="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AAF4D7D-F1A1-C9FD-829A-BE948814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6B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56" y="6083590"/>
            <a:ext cx="451369" cy="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9BD94B65-480A-8467-DABD-6B46B4902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6B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68" y="6957107"/>
            <a:ext cx="451369" cy="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805573" y="5872081"/>
            <a:ext cx="667685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593" spc="125" dirty="0">
                <a:solidFill>
                  <a:srgbClr val="E28126"/>
                </a:solidFill>
                <a:latin typeface="Codec Pro ExtraBold"/>
              </a:rPr>
              <a:t>Reach out. Hesham Alemary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>
                <a:solidFill>
                  <a:srgbClr val="0C3E5B"/>
                </a:solidFill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38733" y="7866608"/>
            <a:ext cx="3743694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>
                <a:solidFill>
                  <a:srgbClr val="E28126"/>
                </a:solidFill>
                <a:latin typeface="Canva Sans"/>
              </a:rPr>
              <a:t>email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60775" y="7866295"/>
            <a:ext cx="2744896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>
                <a:solidFill>
                  <a:srgbClr val="E28126"/>
                </a:solidFill>
                <a:latin typeface="Canva Sans"/>
              </a:rPr>
              <a:t>phone</a:t>
            </a:r>
          </a:p>
        </p:txBody>
      </p:sp>
      <p:sp>
        <p:nvSpPr>
          <p:cNvPr id="8" name="Freeform 8"/>
          <p:cNvSpPr/>
          <p:nvPr/>
        </p:nvSpPr>
        <p:spPr>
          <a:xfrm>
            <a:off x="6583817" y="712938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61017" y="7129381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3606480" y="7847949"/>
            <a:ext cx="3606480" cy="81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 dirty="0">
                <a:solidFill>
                  <a:srgbClr val="E28126"/>
                </a:solidFill>
                <a:latin typeface="Canva Sans"/>
              </a:rPr>
              <a:t>Calle </a:t>
            </a:r>
            <a:r>
              <a:rPr lang="en-US" sz="2394" dirty="0" err="1">
                <a:solidFill>
                  <a:srgbClr val="E28126"/>
                </a:solidFill>
                <a:latin typeface="Canva Sans"/>
              </a:rPr>
              <a:t>Cualquiera</a:t>
            </a:r>
            <a:r>
              <a:rPr lang="en-US" sz="2394" dirty="0">
                <a:solidFill>
                  <a:srgbClr val="E28126"/>
                </a:solidFill>
                <a:latin typeface="Canva Sans"/>
              </a:rPr>
              <a:t> 123, </a:t>
            </a:r>
            <a:r>
              <a:rPr lang="en-US" sz="2394" dirty="0" err="1">
                <a:solidFill>
                  <a:srgbClr val="E28126"/>
                </a:solidFill>
                <a:latin typeface="Canva Sans"/>
              </a:rPr>
              <a:t>Cualquier</a:t>
            </a:r>
            <a:r>
              <a:rPr lang="en-US" sz="2394" dirty="0">
                <a:solidFill>
                  <a:srgbClr val="E28126"/>
                </a:solidFill>
                <a:latin typeface="Canva Sans"/>
              </a:rPr>
              <a:t> Lugar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BEB12665-28B1-6B23-1641-0B9BC3EBD8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942" y="1467499"/>
            <a:ext cx="3662457" cy="850958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344BFFF8-6126-3C32-FE01-83B2D06CBC58}"/>
              </a:ext>
            </a:extLst>
          </p:cNvPr>
          <p:cNvSpPr txBox="1"/>
          <p:nvPr/>
        </p:nvSpPr>
        <p:spPr>
          <a:xfrm>
            <a:off x="5073388" y="8390800"/>
            <a:ext cx="3606480" cy="40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 dirty="0">
                <a:solidFill>
                  <a:srgbClr val="E28126"/>
                </a:solidFill>
                <a:latin typeface="Canva Sans"/>
              </a:rPr>
              <a:t>+966 558793332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9498C81-BE11-74F2-8677-4D9F3EBD71B0}"/>
              </a:ext>
            </a:extLst>
          </p:cNvPr>
          <p:cNvSpPr txBox="1"/>
          <p:nvPr/>
        </p:nvSpPr>
        <p:spPr>
          <a:xfrm>
            <a:off x="8981584" y="8307404"/>
            <a:ext cx="3606480" cy="842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 dirty="0">
                <a:solidFill>
                  <a:srgbClr val="E28126"/>
                </a:solidFill>
                <a:latin typeface="Canva Sans"/>
                <a:hlinkClick r:id="rId13"/>
              </a:rPr>
              <a:t>halemary@ecolab.com</a:t>
            </a:r>
            <a:endParaRPr lang="en-US" sz="2394" dirty="0">
              <a:solidFill>
                <a:srgbClr val="E28126"/>
              </a:solidFill>
              <a:latin typeface="Canva Sans"/>
            </a:endParaRPr>
          </a:p>
          <a:p>
            <a:pPr algn="ctr">
              <a:lnSpc>
                <a:spcPts val="3352"/>
              </a:lnSpc>
            </a:pPr>
            <a:endParaRPr lang="en-US" sz="2394" dirty="0">
              <a:solidFill>
                <a:srgbClr val="E28126"/>
              </a:solidFill>
              <a:latin typeface="Canva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22C5B9-A422-6417-49FF-FF397C009D1B}"/>
              </a:ext>
            </a:extLst>
          </p:cNvPr>
          <p:cNvCxnSpPr>
            <a:cxnSpLocks/>
          </p:cNvCxnSpPr>
          <p:nvPr/>
        </p:nvCxnSpPr>
        <p:spPr>
          <a:xfrm flipV="1">
            <a:off x="574430" y="1181100"/>
            <a:ext cx="13370170" cy="0"/>
          </a:xfrm>
          <a:prstGeom prst="line">
            <a:avLst/>
          </a:prstGeom>
          <a:noFill/>
          <a:ln w="12700" cap="flat" cmpd="sng" algn="ctr">
            <a:solidFill>
              <a:srgbClr val="006BD3"/>
            </a:solidFill>
            <a:prstDash val="solid"/>
            <a:miter lim="800000"/>
          </a:ln>
          <a:effectLst/>
        </p:spPr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AA7579-0749-7828-E9E2-91EDF5E6ED04}"/>
              </a:ext>
            </a:extLst>
          </p:cNvPr>
          <p:cNvSpPr txBox="1">
            <a:spLocks/>
          </p:cNvSpPr>
          <p:nvPr/>
        </p:nvSpPr>
        <p:spPr>
          <a:xfrm>
            <a:off x="705855" y="1397765"/>
            <a:ext cx="8762035" cy="37672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50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318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the law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awareness</a:t>
            </a:r>
          </a:p>
          <a:p>
            <a:pPr marL="349250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</a:p>
          <a:p>
            <a:pPr marL="349250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Tightening effluent permits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plant profitability</a:t>
            </a:r>
          </a:p>
          <a:p>
            <a:pPr marL="349250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 upsets can result in decrease in production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6543D-49A6-416A-EF32-D302EB7277A1}"/>
              </a:ext>
            </a:extLst>
          </p:cNvPr>
          <p:cNvGrpSpPr/>
          <p:nvPr/>
        </p:nvGrpSpPr>
        <p:grpSpPr>
          <a:xfrm>
            <a:off x="14977164" y="937290"/>
            <a:ext cx="2099816" cy="2344109"/>
            <a:chOff x="7447402" y="1176612"/>
            <a:chExt cx="3264090" cy="3205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1A4DC8-E707-191D-FEDF-09F345E04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4688" y="1730552"/>
              <a:ext cx="3076804" cy="2097450"/>
            </a:xfrm>
            <a:prstGeom prst="rect">
              <a:avLst/>
            </a:prstGeom>
          </p:spPr>
        </p:pic>
        <p:sp>
          <p:nvSpPr>
            <p:cNvPr id="7" name="&quot;Not Allowed&quot; Symbol 6">
              <a:extLst>
                <a:ext uri="{FF2B5EF4-FFF2-40B4-BE49-F238E27FC236}">
                  <a16:creationId xmlns:a16="http://schemas.microsoft.com/office/drawing/2014/main" id="{9EB487E7-BEF9-7FD0-67B8-627A81388C3E}"/>
                </a:ext>
              </a:extLst>
            </p:cNvPr>
            <p:cNvSpPr/>
            <p:nvPr/>
          </p:nvSpPr>
          <p:spPr bwMode="auto">
            <a:xfrm>
              <a:off x="7447402" y="1176612"/>
              <a:ext cx="3264090" cy="3205329"/>
            </a:xfrm>
            <a:prstGeom prst="noSmoking">
              <a:avLst>
                <a:gd name="adj" fmla="val 18750"/>
              </a:avLst>
            </a:prstGeom>
            <a:solidFill>
              <a:srgbClr val="FF0000">
                <a:alpha val="7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F53"/>
                </a:solidFill>
                <a:latin typeface="Arial" pitchFamily="34" charset="0"/>
                <a:ea typeface="ＭＳ Ｐゴシック" pitchFamily="34" charset="-128"/>
                <a:cs typeface="Arial Unicode MS" pitchFamily="34" charset="-128"/>
              </a:endParaRPr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31490F43-E71A-75E6-5ED6-D8DC81D1D58F}"/>
              </a:ext>
            </a:extLst>
          </p:cNvPr>
          <p:cNvSpPr txBox="1">
            <a:spLocks noChangeArrowheads="1"/>
          </p:cNvSpPr>
          <p:nvPr/>
        </p:nvSpPr>
        <p:spPr>
          <a:xfrm>
            <a:off x="815332" y="5027277"/>
            <a:ext cx="8543080" cy="758825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is the Purpose of Wastewater Treatment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A7B55DB-828F-775D-BF82-81DD1CCCD0FA}"/>
              </a:ext>
            </a:extLst>
          </p:cNvPr>
          <p:cNvSpPr txBox="1">
            <a:spLocks noChangeArrowheads="1"/>
          </p:cNvSpPr>
          <p:nvPr/>
        </p:nvSpPr>
        <p:spPr>
          <a:xfrm>
            <a:off x="1905242" y="6052309"/>
            <a:ext cx="8762035" cy="468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50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663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318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insoluble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soluble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pollutants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A4EEA-E612-958F-B48D-8C2FA61FECFE}"/>
              </a:ext>
            </a:extLst>
          </p:cNvPr>
          <p:cNvGrpSpPr/>
          <p:nvPr/>
        </p:nvGrpSpPr>
        <p:grpSpPr>
          <a:xfrm>
            <a:off x="5533621" y="6036307"/>
            <a:ext cx="2501475" cy="3417710"/>
            <a:chOff x="3861086" y="820495"/>
            <a:chExt cx="4120196" cy="67775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9392A-ED36-5827-062C-7280AB000DE2}"/>
                </a:ext>
              </a:extLst>
            </p:cNvPr>
            <p:cNvGrpSpPr/>
            <p:nvPr/>
          </p:nvGrpSpPr>
          <p:grpSpPr>
            <a:xfrm>
              <a:off x="3861086" y="2526713"/>
              <a:ext cx="4120196" cy="5071284"/>
              <a:chOff x="3861086" y="2526713"/>
              <a:chExt cx="4120196" cy="5071284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AB2634F4-2A03-7666-3CB5-1B436CD225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443" y="2526713"/>
                <a:ext cx="2400361" cy="2143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">
                <a:extLst>
                  <a:ext uri="{FF2B5EF4-FFF2-40B4-BE49-F238E27FC236}">
                    <a16:creationId xmlns:a16="http://schemas.microsoft.com/office/drawing/2014/main" id="{08988BC3-6291-9031-8435-5F8381A89B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1086" y="4810389"/>
                <a:ext cx="4120196" cy="2787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ounded Rectangle 20">
              <a:extLst>
                <a:ext uri="{FF2B5EF4-FFF2-40B4-BE49-F238E27FC236}">
                  <a16:creationId xmlns:a16="http://schemas.microsoft.com/office/drawing/2014/main" id="{3D735836-BDCA-7B20-095B-3165838814BA}"/>
                </a:ext>
              </a:extLst>
            </p:cNvPr>
            <p:cNvSpPr/>
            <p:nvPr/>
          </p:nvSpPr>
          <p:spPr bwMode="auto">
            <a:xfrm>
              <a:off x="5007953" y="820495"/>
              <a:ext cx="2540641" cy="1178206"/>
            </a:xfrm>
            <a:prstGeom prst="roundRect">
              <a:avLst/>
            </a:prstGeom>
            <a:noFill/>
            <a:ln w="19050" cap="flat" cmpd="sng" algn="ctr">
              <a:solidFill>
                <a:srgbClr val="616365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 Unicode MS" pitchFamily="34" charset="-128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6CEDAD7-7CF1-8E24-93D2-7E5ABAD2AA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92073" y="1998700"/>
              <a:ext cx="384827" cy="668300"/>
            </a:xfrm>
            <a:prstGeom prst="straightConnector1">
              <a:avLst/>
            </a:prstGeom>
            <a:solidFill>
              <a:srgbClr val="003674"/>
            </a:solidFill>
            <a:ln w="25400" cap="flat" cmpd="sng" algn="ctr">
              <a:solidFill>
                <a:srgbClr val="616365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B3984A-95F9-8F1A-8DF7-9296798D9562}"/>
              </a:ext>
            </a:extLst>
          </p:cNvPr>
          <p:cNvGrpSpPr/>
          <p:nvPr/>
        </p:nvGrpSpPr>
        <p:grpSpPr>
          <a:xfrm>
            <a:off x="2837811" y="6036307"/>
            <a:ext cx="2657601" cy="3652145"/>
            <a:chOff x="1779254" y="-88844"/>
            <a:chExt cx="4014177" cy="70448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55400C-C180-5C83-E67C-71DE7D7C3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79254" y="2110892"/>
              <a:ext cx="3098558" cy="20431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EA00F5-12EF-28BB-A8B9-CD91C783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11713" y="4210302"/>
              <a:ext cx="2055288" cy="2745654"/>
            </a:xfrm>
            <a:prstGeom prst="rect">
              <a:avLst/>
            </a:prstGeom>
          </p:spPr>
        </p:pic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C554CA97-0974-E006-DE23-B316D0250733}"/>
                </a:ext>
              </a:extLst>
            </p:cNvPr>
            <p:cNvSpPr/>
            <p:nvPr/>
          </p:nvSpPr>
          <p:spPr bwMode="auto">
            <a:xfrm>
              <a:off x="2822781" y="-88844"/>
              <a:ext cx="2970650" cy="903068"/>
            </a:xfrm>
            <a:prstGeom prst="roundRect">
              <a:avLst/>
            </a:prstGeom>
            <a:noFill/>
            <a:ln w="19050" cap="flat" cmpd="sng" algn="ctr">
              <a:solidFill>
                <a:srgbClr val="616365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 Unicode MS" pitchFamily="34" charset="-128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FFFA692-416E-880F-83D7-E93B20E8823A}"/>
                </a:ext>
              </a:extLst>
            </p:cNvPr>
            <p:cNvCxnSpPr>
              <a:cxnSpLocks/>
              <a:stCxn id="24" idx="2"/>
              <a:endCxn id="22" idx="0"/>
            </p:cNvCxnSpPr>
            <p:nvPr/>
          </p:nvCxnSpPr>
          <p:spPr bwMode="auto">
            <a:xfrm flipH="1">
              <a:off x="3328533" y="814224"/>
              <a:ext cx="979573" cy="1296668"/>
            </a:xfrm>
            <a:prstGeom prst="straightConnector1">
              <a:avLst/>
            </a:prstGeom>
            <a:solidFill>
              <a:srgbClr val="003674"/>
            </a:solidFill>
            <a:ln w="25400" cap="flat" cmpd="sng" algn="ctr">
              <a:solidFill>
                <a:srgbClr val="616365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3023E8-1601-FD84-A40D-0395089CC3E7}"/>
              </a:ext>
            </a:extLst>
          </p:cNvPr>
          <p:cNvGrpSpPr/>
          <p:nvPr/>
        </p:nvGrpSpPr>
        <p:grpSpPr>
          <a:xfrm>
            <a:off x="8441295" y="6786682"/>
            <a:ext cx="2438880" cy="2667335"/>
            <a:chOff x="5149377" y="4080855"/>
            <a:chExt cx="1351574" cy="189123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8AF695-097B-7623-6299-A2FEC6BC35BB}"/>
                </a:ext>
              </a:extLst>
            </p:cNvPr>
            <p:cNvSpPr txBox="1"/>
            <p:nvPr/>
          </p:nvSpPr>
          <p:spPr>
            <a:xfrm>
              <a:off x="5149377" y="4080855"/>
              <a:ext cx="135157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06BD3"/>
                  </a:solidFill>
                  <a:latin typeface="Arial" panose="020B0604020202020204"/>
                </a:rPr>
                <a:t>Phenol</a:t>
              </a: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0560FBDC-01E9-AC08-9D57-DD479AC1E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637" y="4521303"/>
              <a:ext cx="958949" cy="145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26F009-333E-84B4-16A8-AA41E283F50B}"/>
              </a:ext>
            </a:extLst>
          </p:cNvPr>
          <p:cNvGrpSpPr/>
          <p:nvPr/>
        </p:nvGrpSpPr>
        <p:grpSpPr>
          <a:xfrm>
            <a:off x="11323638" y="6850029"/>
            <a:ext cx="2235526" cy="2218016"/>
            <a:chOff x="6824045" y="4111845"/>
            <a:chExt cx="1762599" cy="173799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F486A7-A564-FAAA-8BB4-E4879F85D768}"/>
                </a:ext>
              </a:extLst>
            </p:cNvPr>
            <p:cNvSpPr txBox="1"/>
            <p:nvPr/>
          </p:nvSpPr>
          <p:spPr>
            <a:xfrm>
              <a:off x="7029557" y="4111845"/>
              <a:ext cx="135157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06BD3"/>
                  </a:solidFill>
                  <a:latin typeface="Arial" panose="020B0604020202020204"/>
                </a:rPr>
                <a:t>H2S</a:t>
              </a: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27045059-73C2-9BD5-B3E6-6FEB4681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045" y="4450188"/>
              <a:ext cx="1762599" cy="1399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CB7077-C696-01FF-A863-38359259054E}"/>
              </a:ext>
            </a:extLst>
          </p:cNvPr>
          <p:cNvGrpSpPr/>
          <p:nvPr/>
        </p:nvGrpSpPr>
        <p:grpSpPr>
          <a:xfrm>
            <a:off x="14398178" y="6967449"/>
            <a:ext cx="2277655" cy="2115426"/>
            <a:chOff x="9358413" y="4109214"/>
            <a:chExt cx="1676740" cy="172709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B31D51-36B3-9AE3-47B1-CA82EEEB3D36}"/>
                </a:ext>
              </a:extLst>
            </p:cNvPr>
            <p:cNvSpPr txBox="1"/>
            <p:nvPr/>
          </p:nvSpPr>
          <p:spPr>
            <a:xfrm>
              <a:off x="9358413" y="4109214"/>
              <a:ext cx="135157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06BD3"/>
                  </a:solidFill>
                  <a:latin typeface="Arial" panose="020B0604020202020204"/>
                </a:rPr>
                <a:t>COD</a:t>
              </a:r>
            </a:p>
          </p:txBody>
        </p:sp>
        <p:pic>
          <p:nvPicPr>
            <p:cNvPr id="40" name="Picture 8" descr="Cumene is the common name for isopropylbenzene an organic compound that is based on an aromatic hydrocarbon with an aliphatic substitution. 3d illustration">
              <a:extLst>
                <a:ext uri="{FF2B5EF4-FFF2-40B4-BE49-F238E27FC236}">
                  <a16:creationId xmlns:a16="http://schemas.microsoft.com/office/drawing/2014/main" id="{B1F2B984-503F-033E-C2AF-6B8DB1A95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413" y="4657079"/>
              <a:ext cx="1676740" cy="117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25EDCE4C-B5A6-C57F-5596-2407835AA30A}"/>
              </a:ext>
            </a:extLst>
          </p:cNvPr>
          <p:cNvSpPr txBox="1">
            <a:spLocks/>
          </p:cNvSpPr>
          <p:nvPr/>
        </p:nvSpPr>
        <p:spPr>
          <a:xfrm>
            <a:off x="600920" y="374911"/>
            <a:ext cx="8543080" cy="758825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Why Care About Wastewater ?</a:t>
            </a:r>
          </a:p>
        </p:txBody>
      </p:sp>
    </p:spTree>
    <p:extLst>
      <p:ext uri="{BB962C8B-B14F-4D97-AF65-F5344CB8AC3E}">
        <p14:creationId xmlns:p14="http://schemas.microsoft.com/office/powerpoint/2010/main" val="260858106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38762D-4E85-18C9-EC00-73506D21EB5D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F7CF85C6-10D3-54FF-85F2-57962F613659}"/>
              </a:ext>
            </a:extLst>
          </p:cNvPr>
          <p:cNvSpPr txBox="1">
            <a:spLocks/>
          </p:cNvSpPr>
          <p:nvPr/>
        </p:nvSpPr>
        <p:spPr>
          <a:xfrm>
            <a:off x="580509" y="206150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Wastewater System impact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7204BD-979C-5C79-C3EB-3D32A770B4E0}"/>
              </a:ext>
            </a:extLst>
          </p:cNvPr>
          <p:cNvGrpSpPr/>
          <p:nvPr/>
        </p:nvGrpSpPr>
        <p:grpSpPr>
          <a:xfrm>
            <a:off x="8293852" y="1370141"/>
            <a:ext cx="2780281" cy="1205246"/>
            <a:chOff x="3258211" y="5436258"/>
            <a:chExt cx="1541790" cy="640080"/>
          </a:xfrm>
        </p:grpSpPr>
        <p:grpSp>
          <p:nvGrpSpPr>
            <p:cNvPr id="33" name="Graphic 19">
              <a:extLst>
                <a:ext uri="{FF2B5EF4-FFF2-40B4-BE49-F238E27FC236}">
                  <a16:creationId xmlns:a16="http://schemas.microsoft.com/office/drawing/2014/main" id="{848E0FF1-E73A-614A-19C7-F28A736D42B9}"/>
                </a:ext>
              </a:extLst>
            </p:cNvPr>
            <p:cNvGrpSpPr/>
            <p:nvPr/>
          </p:nvGrpSpPr>
          <p:grpSpPr>
            <a:xfrm>
              <a:off x="3258211" y="5471103"/>
              <a:ext cx="1097280" cy="548640"/>
              <a:chOff x="3258211" y="5471103"/>
              <a:chExt cx="1097280" cy="548640"/>
            </a:xfrm>
          </p:grpSpPr>
          <p:sp>
            <p:nvSpPr>
              <p:cNvPr id="35" name="Freeform 70">
                <a:extLst>
                  <a:ext uri="{FF2B5EF4-FFF2-40B4-BE49-F238E27FC236}">
                    <a16:creationId xmlns:a16="http://schemas.microsoft.com/office/drawing/2014/main" id="{C081043D-BF8A-EE08-66EB-FD2265A14448}"/>
                  </a:ext>
                </a:extLst>
              </p:cNvPr>
              <p:cNvSpPr/>
              <p:nvPr/>
            </p:nvSpPr>
            <p:spPr>
              <a:xfrm>
                <a:off x="3258211" y="5471103"/>
                <a:ext cx="548640" cy="548640"/>
              </a:xfrm>
              <a:custGeom>
                <a:avLst/>
                <a:gdLst>
                  <a:gd name="connsiteX0" fmla="*/ 274320 w 548640"/>
                  <a:gd name="connsiteY0" fmla="*/ 548640 h 548640"/>
                  <a:gd name="connsiteX1" fmla="*/ 0 w 548640"/>
                  <a:gd name="connsiteY1" fmla="*/ 274320 h 548640"/>
                  <a:gd name="connsiteX2" fmla="*/ 274320 w 548640"/>
                  <a:gd name="connsiteY2" fmla="*/ 0 h 548640"/>
                  <a:gd name="connsiteX3" fmla="*/ 548640 w 548640"/>
                  <a:gd name="connsiteY3" fmla="*/ 274320 h 548640"/>
                  <a:gd name="connsiteX4" fmla="*/ 274320 w 548640"/>
                  <a:gd name="connsiteY4" fmla="*/ 54864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" h="548640">
                    <a:moveTo>
                      <a:pt x="274320" y="548640"/>
                    </a:moveTo>
                    <a:cubicBezTo>
                      <a:pt x="122873" y="548640"/>
                      <a:pt x="0" y="425768"/>
                      <a:pt x="0" y="274320"/>
                    </a:cubicBezTo>
                    <a:cubicBezTo>
                      <a:pt x="0" y="122873"/>
                      <a:pt x="122873" y="0"/>
                      <a:pt x="274320" y="0"/>
                    </a:cubicBezTo>
                    <a:cubicBezTo>
                      <a:pt x="425768" y="0"/>
                      <a:pt x="548640" y="122873"/>
                      <a:pt x="548640" y="274320"/>
                    </a:cubicBezTo>
                    <a:cubicBezTo>
                      <a:pt x="548640" y="425768"/>
                      <a:pt x="425768" y="548640"/>
                      <a:pt x="274320" y="548640"/>
                    </a:cubicBezTo>
                    <a:close/>
                  </a:path>
                </a:pathLst>
              </a:custGeom>
              <a:solidFill>
                <a:srgbClr val="006BD3"/>
              </a:solidFill>
              <a:ln w="2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365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6" name="Freeform 71">
                <a:extLst>
                  <a:ext uri="{FF2B5EF4-FFF2-40B4-BE49-F238E27FC236}">
                    <a16:creationId xmlns:a16="http://schemas.microsoft.com/office/drawing/2014/main" id="{27784737-7C45-C45D-444E-9C012DCCDEB4}"/>
                  </a:ext>
                </a:extLst>
              </p:cNvPr>
              <p:cNvSpPr/>
              <p:nvPr/>
            </p:nvSpPr>
            <p:spPr>
              <a:xfrm>
                <a:off x="3411925" y="5533968"/>
                <a:ext cx="246346" cy="396049"/>
              </a:xfrm>
              <a:custGeom>
                <a:avLst/>
                <a:gdLst>
                  <a:gd name="connsiteX0" fmla="*/ 123463 w 246346"/>
                  <a:gd name="connsiteY0" fmla="*/ 396050 h 396049"/>
                  <a:gd name="connsiteX1" fmla="*/ 35452 w 246346"/>
                  <a:gd name="connsiteY1" fmla="*/ 359474 h 396049"/>
                  <a:gd name="connsiteX2" fmla="*/ 19 w 246346"/>
                  <a:gd name="connsiteY2" fmla="*/ 272606 h 396049"/>
                  <a:gd name="connsiteX3" fmla="*/ 39452 w 246346"/>
                  <a:gd name="connsiteY3" fmla="*/ 164021 h 396049"/>
                  <a:gd name="connsiteX4" fmla="*/ 49739 w 246346"/>
                  <a:gd name="connsiteY4" fmla="*/ 142875 h 396049"/>
                  <a:gd name="connsiteX5" fmla="*/ 101174 w 246346"/>
                  <a:gd name="connsiteY5" fmla="*/ 42291 h 396049"/>
                  <a:gd name="connsiteX6" fmla="*/ 116033 w 246346"/>
                  <a:gd name="connsiteY6" fmla="*/ 13716 h 396049"/>
                  <a:gd name="connsiteX7" fmla="*/ 122891 w 246346"/>
                  <a:gd name="connsiteY7" fmla="*/ 0 h 396049"/>
                  <a:gd name="connsiteX8" fmla="*/ 130321 w 246346"/>
                  <a:gd name="connsiteY8" fmla="*/ 13145 h 396049"/>
                  <a:gd name="connsiteX9" fmla="*/ 197186 w 246346"/>
                  <a:gd name="connsiteY9" fmla="*/ 142304 h 396049"/>
                  <a:gd name="connsiteX10" fmla="*/ 206902 w 246346"/>
                  <a:gd name="connsiteY10" fmla="*/ 161735 h 396049"/>
                  <a:gd name="connsiteX11" fmla="*/ 246335 w 246346"/>
                  <a:gd name="connsiteY11" fmla="*/ 272034 h 396049"/>
                  <a:gd name="connsiteX12" fmla="*/ 123463 w 246346"/>
                  <a:gd name="connsiteY12" fmla="*/ 396050 h 396049"/>
                  <a:gd name="connsiteX13" fmla="*/ 123463 w 246346"/>
                  <a:gd name="connsiteY13" fmla="*/ 35433 h 396049"/>
                  <a:gd name="connsiteX14" fmla="*/ 115462 w 246346"/>
                  <a:gd name="connsiteY14" fmla="*/ 50292 h 396049"/>
                  <a:gd name="connsiteX15" fmla="*/ 64027 w 246346"/>
                  <a:gd name="connsiteY15" fmla="*/ 150305 h 396049"/>
                  <a:gd name="connsiteX16" fmla="*/ 53168 w 246346"/>
                  <a:gd name="connsiteY16" fmla="*/ 171450 h 396049"/>
                  <a:gd name="connsiteX17" fmla="*/ 15449 w 246346"/>
                  <a:gd name="connsiteY17" fmla="*/ 272606 h 396049"/>
                  <a:gd name="connsiteX18" fmla="*/ 46310 w 246346"/>
                  <a:gd name="connsiteY18" fmla="*/ 348044 h 396049"/>
                  <a:gd name="connsiteX19" fmla="*/ 122891 w 246346"/>
                  <a:gd name="connsiteY19" fmla="*/ 380048 h 396049"/>
                  <a:gd name="connsiteX20" fmla="*/ 230333 w 246346"/>
                  <a:gd name="connsiteY20" fmla="*/ 272606 h 396049"/>
                  <a:gd name="connsiteX21" fmla="*/ 192614 w 246346"/>
                  <a:gd name="connsiteY21" fmla="*/ 169736 h 396049"/>
                  <a:gd name="connsiteX22" fmla="*/ 182899 w 246346"/>
                  <a:gd name="connsiteY22" fmla="*/ 149733 h 396049"/>
                  <a:gd name="connsiteX23" fmla="*/ 123463 w 246346"/>
                  <a:gd name="connsiteY23" fmla="*/ 35433 h 39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6346" h="396049">
                    <a:moveTo>
                      <a:pt x="123463" y="396050"/>
                    </a:moveTo>
                    <a:cubicBezTo>
                      <a:pt x="90316" y="396050"/>
                      <a:pt x="58883" y="382905"/>
                      <a:pt x="35452" y="359474"/>
                    </a:cubicBezTo>
                    <a:cubicBezTo>
                      <a:pt x="12020" y="336042"/>
                      <a:pt x="-553" y="305181"/>
                      <a:pt x="19" y="272606"/>
                    </a:cubicBezTo>
                    <a:cubicBezTo>
                      <a:pt x="19" y="241745"/>
                      <a:pt x="19450" y="204026"/>
                      <a:pt x="39452" y="164021"/>
                    </a:cubicBezTo>
                    <a:cubicBezTo>
                      <a:pt x="42881" y="157163"/>
                      <a:pt x="46310" y="150305"/>
                      <a:pt x="49739" y="142875"/>
                    </a:cubicBezTo>
                    <a:cubicBezTo>
                      <a:pt x="68599" y="104584"/>
                      <a:pt x="87458" y="68580"/>
                      <a:pt x="101174" y="42291"/>
                    </a:cubicBezTo>
                    <a:cubicBezTo>
                      <a:pt x="107461" y="30861"/>
                      <a:pt x="112604" y="21145"/>
                      <a:pt x="116033" y="13716"/>
                    </a:cubicBezTo>
                    <a:lnTo>
                      <a:pt x="122891" y="0"/>
                    </a:lnTo>
                    <a:lnTo>
                      <a:pt x="130321" y="13145"/>
                    </a:lnTo>
                    <a:cubicBezTo>
                      <a:pt x="143465" y="37148"/>
                      <a:pt x="170326" y="88011"/>
                      <a:pt x="197186" y="142304"/>
                    </a:cubicBezTo>
                    <a:cubicBezTo>
                      <a:pt x="200615" y="148590"/>
                      <a:pt x="203473" y="155448"/>
                      <a:pt x="206902" y="161735"/>
                    </a:cubicBezTo>
                    <a:cubicBezTo>
                      <a:pt x="226333" y="200596"/>
                      <a:pt x="246907" y="240601"/>
                      <a:pt x="246335" y="272034"/>
                    </a:cubicBezTo>
                    <a:cubicBezTo>
                      <a:pt x="246335" y="340614"/>
                      <a:pt x="190900" y="396050"/>
                      <a:pt x="123463" y="396050"/>
                    </a:cubicBezTo>
                    <a:close/>
                    <a:moveTo>
                      <a:pt x="123463" y="35433"/>
                    </a:moveTo>
                    <a:cubicBezTo>
                      <a:pt x="121177" y="40005"/>
                      <a:pt x="118319" y="45148"/>
                      <a:pt x="115462" y="50292"/>
                    </a:cubicBezTo>
                    <a:cubicBezTo>
                      <a:pt x="101746" y="76581"/>
                      <a:pt x="82886" y="112586"/>
                      <a:pt x="64027" y="150305"/>
                    </a:cubicBezTo>
                    <a:cubicBezTo>
                      <a:pt x="60598" y="157163"/>
                      <a:pt x="57169" y="164592"/>
                      <a:pt x="53168" y="171450"/>
                    </a:cubicBezTo>
                    <a:cubicBezTo>
                      <a:pt x="34880" y="208026"/>
                      <a:pt x="15449" y="245745"/>
                      <a:pt x="15449" y="272606"/>
                    </a:cubicBezTo>
                    <a:cubicBezTo>
                      <a:pt x="15449" y="301181"/>
                      <a:pt x="26308" y="327470"/>
                      <a:pt x="46310" y="348044"/>
                    </a:cubicBezTo>
                    <a:cubicBezTo>
                      <a:pt x="66884" y="368618"/>
                      <a:pt x="93745" y="380048"/>
                      <a:pt x="122891" y="380048"/>
                    </a:cubicBezTo>
                    <a:cubicBezTo>
                      <a:pt x="181756" y="380048"/>
                      <a:pt x="229762" y="332042"/>
                      <a:pt x="230333" y="272606"/>
                    </a:cubicBezTo>
                    <a:cubicBezTo>
                      <a:pt x="230333" y="245174"/>
                      <a:pt x="211474" y="206883"/>
                      <a:pt x="192614" y="169736"/>
                    </a:cubicBezTo>
                    <a:cubicBezTo>
                      <a:pt x="189185" y="162878"/>
                      <a:pt x="185756" y="156591"/>
                      <a:pt x="182899" y="149733"/>
                    </a:cubicBezTo>
                    <a:cubicBezTo>
                      <a:pt x="160039" y="104584"/>
                      <a:pt x="137750" y="62293"/>
                      <a:pt x="123463" y="354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365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7" name="Freeform 72">
                <a:extLst>
                  <a:ext uri="{FF2B5EF4-FFF2-40B4-BE49-F238E27FC236}">
                    <a16:creationId xmlns:a16="http://schemas.microsoft.com/office/drawing/2014/main" id="{C597F8C4-1B05-FD87-1F90-9383B27909B7}"/>
                  </a:ext>
                </a:extLst>
              </p:cNvPr>
              <p:cNvSpPr/>
              <p:nvPr/>
            </p:nvSpPr>
            <p:spPr>
              <a:xfrm>
                <a:off x="3454744" y="5797367"/>
                <a:ext cx="88644" cy="80643"/>
              </a:xfrm>
              <a:custGeom>
                <a:avLst/>
                <a:gdLst>
                  <a:gd name="connsiteX0" fmla="*/ 78358 w 88644"/>
                  <a:gd name="connsiteY0" fmla="*/ 80644 h 80643"/>
                  <a:gd name="connsiteX1" fmla="*/ 62 w 88644"/>
                  <a:gd name="connsiteY1" fmla="*/ 8635 h 80643"/>
                  <a:gd name="connsiteX2" fmla="*/ 7492 w 88644"/>
                  <a:gd name="connsiteY2" fmla="*/ 62 h 80643"/>
                  <a:gd name="connsiteX3" fmla="*/ 16064 w 88644"/>
                  <a:gd name="connsiteY3" fmla="*/ 7492 h 80643"/>
                  <a:gd name="connsiteX4" fmla="*/ 80072 w 88644"/>
                  <a:gd name="connsiteY4" fmla="*/ 64070 h 80643"/>
                  <a:gd name="connsiteX5" fmla="*/ 88645 w 88644"/>
                  <a:gd name="connsiteY5" fmla="*/ 72071 h 80643"/>
                  <a:gd name="connsiteX6" fmla="*/ 80644 w 88644"/>
                  <a:gd name="connsiteY6" fmla="*/ 80644 h 80643"/>
                  <a:gd name="connsiteX7" fmla="*/ 78358 w 88644"/>
                  <a:gd name="connsiteY7" fmla="*/ 80644 h 8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644" h="80643">
                    <a:moveTo>
                      <a:pt x="78358" y="80644"/>
                    </a:moveTo>
                    <a:cubicBezTo>
                      <a:pt x="47497" y="80644"/>
                      <a:pt x="4634" y="58927"/>
                      <a:pt x="62" y="8635"/>
                    </a:cubicBezTo>
                    <a:cubicBezTo>
                      <a:pt x="-509" y="4063"/>
                      <a:pt x="2920" y="62"/>
                      <a:pt x="7492" y="62"/>
                    </a:cubicBezTo>
                    <a:cubicBezTo>
                      <a:pt x="12064" y="-509"/>
                      <a:pt x="16064" y="2920"/>
                      <a:pt x="16064" y="7492"/>
                    </a:cubicBezTo>
                    <a:cubicBezTo>
                      <a:pt x="19493" y="48640"/>
                      <a:pt x="55498" y="65213"/>
                      <a:pt x="80072" y="64070"/>
                    </a:cubicBezTo>
                    <a:cubicBezTo>
                      <a:pt x="84644" y="64070"/>
                      <a:pt x="88645" y="67499"/>
                      <a:pt x="88645" y="72071"/>
                    </a:cubicBezTo>
                    <a:cubicBezTo>
                      <a:pt x="88645" y="76643"/>
                      <a:pt x="85216" y="80644"/>
                      <a:pt x="80644" y="80644"/>
                    </a:cubicBezTo>
                    <a:cubicBezTo>
                      <a:pt x="80072" y="80644"/>
                      <a:pt x="78929" y="80644"/>
                      <a:pt x="78358" y="80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365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34" name="Text Placeholder 7">
              <a:extLst>
                <a:ext uri="{FF2B5EF4-FFF2-40B4-BE49-F238E27FC236}">
                  <a16:creationId xmlns:a16="http://schemas.microsoft.com/office/drawing/2014/main" id="{CCCB7483-DE3B-ECCC-5D70-F738A55E0C51}"/>
                </a:ext>
              </a:extLst>
            </p:cNvPr>
            <p:cNvSpPr txBox="1">
              <a:spLocks/>
            </p:cNvSpPr>
            <p:nvPr/>
          </p:nvSpPr>
          <p:spPr>
            <a:xfrm>
              <a:off x="3805240" y="5436258"/>
              <a:ext cx="994761" cy="64008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Wingdings" pitchFamily="2" charset="2"/>
                <a:buNone/>
                <a:defRPr sz="1400" b="0" i="0" kern="1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Water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ADC221-F345-691D-F15B-C0E0CF0E805B}"/>
              </a:ext>
            </a:extLst>
          </p:cNvPr>
          <p:cNvGrpSpPr/>
          <p:nvPr/>
        </p:nvGrpSpPr>
        <p:grpSpPr>
          <a:xfrm>
            <a:off x="13030201" y="1501496"/>
            <a:ext cx="3784398" cy="1056022"/>
            <a:chOff x="8498840" y="5008255"/>
            <a:chExt cx="2071227" cy="1068083"/>
          </a:xfrm>
        </p:grpSpPr>
        <p:sp>
          <p:nvSpPr>
            <p:cNvPr id="39" name="Text Placeholder 7">
              <a:extLst>
                <a:ext uri="{FF2B5EF4-FFF2-40B4-BE49-F238E27FC236}">
                  <a16:creationId xmlns:a16="http://schemas.microsoft.com/office/drawing/2014/main" id="{8BD4E1C9-6A2B-6973-AE73-CB278F2AEF04}"/>
                </a:ext>
              </a:extLst>
            </p:cNvPr>
            <p:cNvSpPr txBox="1">
              <a:spLocks/>
            </p:cNvSpPr>
            <p:nvPr/>
          </p:nvSpPr>
          <p:spPr>
            <a:xfrm>
              <a:off x="9048400" y="5436258"/>
              <a:ext cx="1521667" cy="64008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Wingdings" pitchFamily="2" charset="2"/>
                <a:buNone/>
                <a:defRPr sz="1400" b="0" i="0" kern="1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Environment </a:t>
              </a: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9707F2B7-E3D3-2B0B-4A8F-568DBEB01158}"/>
                </a:ext>
              </a:extLst>
            </p:cNvPr>
            <p:cNvSpPr/>
            <p:nvPr/>
          </p:nvSpPr>
          <p:spPr>
            <a:xfrm>
              <a:off x="8498840" y="5008255"/>
              <a:ext cx="548640" cy="1011490"/>
            </a:xfrm>
            <a:custGeom>
              <a:avLst/>
              <a:gdLst>
                <a:gd name="connsiteX0" fmla="*/ 274320 w 548640"/>
                <a:gd name="connsiteY0" fmla="*/ 548640 h 548640"/>
                <a:gd name="connsiteX1" fmla="*/ 0 w 548640"/>
                <a:gd name="connsiteY1" fmla="*/ 274320 h 548640"/>
                <a:gd name="connsiteX2" fmla="*/ 274320 w 548640"/>
                <a:gd name="connsiteY2" fmla="*/ 0 h 548640"/>
                <a:gd name="connsiteX3" fmla="*/ 548640 w 548640"/>
                <a:gd name="connsiteY3" fmla="*/ 274320 h 548640"/>
                <a:gd name="connsiteX4" fmla="*/ 274320 w 548640"/>
                <a:gd name="connsiteY4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548640">
                  <a:moveTo>
                    <a:pt x="274320" y="548640"/>
                  </a:moveTo>
                  <a:cubicBezTo>
                    <a:pt x="122873" y="548640"/>
                    <a:pt x="0" y="425768"/>
                    <a:pt x="0" y="274320"/>
                  </a:cubicBezTo>
                  <a:cubicBezTo>
                    <a:pt x="0" y="122873"/>
                    <a:pt x="122873" y="0"/>
                    <a:pt x="274320" y="0"/>
                  </a:cubicBezTo>
                  <a:cubicBezTo>
                    <a:pt x="425768" y="0"/>
                    <a:pt x="548640" y="122873"/>
                    <a:pt x="548640" y="274320"/>
                  </a:cubicBezTo>
                  <a:cubicBezTo>
                    <a:pt x="548640" y="425768"/>
                    <a:pt x="425768" y="548640"/>
                    <a:pt x="274320" y="548640"/>
                  </a:cubicBezTo>
                  <a:close/>
                </a:path>
              </a:pathLst>
            </a:custGeom>
            <a:solidFill>
              <a:srgbClr val="006BD3"/>
            </a:solidFill>
            <a:ln w="28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F20C381D-EDDD-6ECD-B47A-0C98BB416BB3}"/>
                </a:ext>
              </a:extLst>
            </p:cNvPr>
            <p:cNvSpPr/>
            <p:nvPr/>
          </p:nvSpPr>
          <p:spPr>
            <a:xfrm>
              <a:off x="8594851" y="5119911"/>
              <a:ext cx="368929" cy="836396"/>
            </a:xfrm>
            <a:custGeom>
              <a:avLst/>
              <a:gdLst>
                <a:gd name="connsiteX0" fmla="*/ 325755 w 358330"/>
                <a:gd name="connsiteY0" fmla="*/ 171450 h 434911"/>
                <a:gd name="connsiteX1" fmla="*/ 337185 w 358330"/>
                <a:gd name="connsiteY1" fmla="*/ 137732 h 434911"/>
                <a:gd name="connsiteX2" fmla="*/ 297180 w 358330"/>
                <a:gd name="connsiteY2" fmla="*/ 84011 h 434911"/>
                <a:gd name="connsiteX3" fmla="*/ 297180 w 358330"/>
                <a:gd name="connsiteY3" fmla="*/ 84011 h 434911"/>
                <a:gd name="connsiteX4" fmla="*/ 241173 w 358330"/>
                <a:gd name="connsiteY4" fmla="*/ 28003 h 434911"/>
                <a:gd name="connsiteX5" fmla="*/ 228600 w 358330"/>
                <a:gd name="connsiteY5" fmla="*/ 29718 h 434911"/>
                <a:gd name="connsiteX6" fmla="*/ 178880 w 358330"/>
                <a:gd name="connsiteY6" fmla="*/ 0 h 434911"/>
                <a:gd name="connsiteX7" fmla="*/ 129159 w 358330"/>
                <a:gd name="connsiteY7" fmla="*/ 29718 h 434911"/>
                <a:gd name="connsiteX8" fmla="*/ 116586 w 358330"/>
                <a:gd name="connsiteY8" fmla="*/ 28575 h 434911"/>
                <a:gd name="connsiteX9" fmla="*/ 60579 w 358330"/>
                <a:gd name="connsiteY9" fmla="*/ 84582 h 434911"/>
                <a:gd name="connsiteX10" fmla="*/ 60579 w 358330"/>
                <a:gd name="connsiteY10" fmla="*/ 84582 h 434911"/>
                <a:gd name="connsiteX11" fmla="*/ 20574 w 358330"/>
                <a:gd name="connsiteY11" fmla="*/ 138303 h 434911"/>
                <a:gd name="connsiteX12" fmla="*/ 32004 w 358330"/>
                <a:gd name="connsiteY12" fmla="*/ 172593 h 434911"/>
                <a:gd name="connsiteX13" fmla="*/ 0 w 358330"/>
                <a:gd name="connsiteY13" fmla="*/ 237173 h 434911"/>
                <a:gd name="connsiteX14" fmla="*/ 81153 w 358330"/>
                <a:gd name="connsiteY14" fmla="*/ 318326 h 434911"/>
                <a:gd name="connsiteX15" fmla="*/ 106871 w 358330"/>
                <a:gd name="connsiteY15" fmla="*/ 313754 h 434911"/>
                <a:gd name="connsiteX16" fmla="*/ 169736 w 358330"/>
                <a:gd name="connsiteY16" fmla="*/ 354330 h 434911"/>
                <a:gd name="connsiteX17" fmla="*/ 169736 w 358330"/>
                <a:gd name="connsiteY17" fmla="*/ 412623 h 434911"/>
                <a:gd name="connsiteX18" fmla="*/ 115443 w 358330"/>
                <a:gd name="connsiteY18" fmla="*/ 418910 h 434911"/>
                <a:gd name="connsiteX19" fmla="*/ 109157 w 358330"/>
                <a:gd name="connsiteY19" fmla="*/ 428625 h 434911"/>
                <a:gd name="connsiteX20" fmla="*/ 117158 w 358330"/>
                <a:gd name="connsiteY20" fmla="*/ 434912 h 434911"/>
                <a:gd name="connsiteX21" fmla="*/ 118872 w 358330"/>
                <a:gd name="connsiteY21" fmla="*/ 434912 h 434911"/>
                <a:gd name="connsiteX22" fmla="*/ 235458 w 358330"/>
                <a:gd name="connsiteY22" fmla="*/ 434340 h 434911"/>
                <a:gd name="connsiteX23" fmla="*/ 245174 w 358330"/>
                <a:gd name="connsiteY23" fmla="*/ 428053 h 434911"/>
                <a:gd name="connsiteX24" fmla="*/ 238887 w 358330"/>
                <a:gd name="connsiteY24" fmla="*/ 418338 h 434911"/>
                <a:gd name="connsiteX25" fmla="*/ 185738 w 358330"/>
                <a:gd name="connsiteY25" fmla="*/ 412623 h 434911"/>
                <a:gd name="connsiteX26" fmla="*/ 185738 w 358330"/>
                <a:gd name="connsiteY26" fmla="*/ 353758 h 434911"/>
                <a:gd name="connsiteX27" fmla="*/ 250889 w 358330"/>
                <a:gd name="connsiteY27" fmla="*/ 312611 h 434911"/>
                <a:gd name="connsiteX28" fmla="*/ 277178 w 358330"/>
                <a:gd name="connsiteY28" fmla="*/ 317183 h 434911"/>
                <a:gd name="connsiteX29" fmla="*/ 358331 w 358330"/>
                <a:gd name="connsiteY29" fmla="*/ 236029 h 434911"/>
                <a:gd name="connsiteX30" fmla="*/ 325755 w 358330"/>
                <a:gd name="connsiteY30" fmla="*/ 171450 h 434911"/>
                <a:gd name="connsiteX31" fmla="*/ 277749 w 358330"/>
                <a:gd name="connsiteY31" fmla="*/ 300609 h 434911"/>
                <a:gd name="connsiteX32" fmla="*/ 250889 w 358330"/>
                <a:gd name="connsiteY32" fmla="*/ 294894 h 434911"/>
                <a:gd name="connsiteX33" fmla="*/ 240030 w 358330"/>
                <a:gd name="connsiteY33" fmla="*/ 298895 h 434911"/>
                <a:gd name="connsiteX34" fmla="*/ 186309 w 358330"/>
                <a:gd name="connsiteY34" fmla="*/ 337185 h 434911"/>
                <a:gd name="connsiteX35" fmla="*/ 186309 w 358330"/>
                <a:gd name="connsiteY35" fmla="*/ 272606 h 434911"/>
                <a:gd name="connsiteX36" fmla="*/ 242888 w 358330"/>
                <a:gd name="connsiteY36" fmla="*/ 217170 h 434911"/>
                <a:gd name="connsiteX37" fmla="*/ 242888 w 358330"/>
                <a:gd name="connsiteY37" fmla="*/ 205740 h 434911"/>
                <a:gd name="connsiteX38" fmla="*/ 231458 w 358330"/>
                <a:gd name="connsiteY38" fmla="*/ 205740 h 434911"/>
                <a:gd name="connsiteX39" fmla="*/ 186309 w 358330"/>
                <a:gd name="connsiteY39" fmla="*/ 249746 h 434911"/>
                <a:gd name="connsiteX40" fmla="*/ 186309 w 358330"/>
                <a:gd name="connsiteY40" fmla="*/ 146304 h 434911"/>
                <a:gd name="connsiteX41" fmla="*/ 178308 w 358330"/>
                <a:gd name="connsiteY41" fmla="*/ 138303 h 434911"/>
                <a:gd name="connsiteX42" fmla="*/ 170307 w 358330"/>
                <a:gd name="connsiteY42" fmla="*/ 146304 h 434911"/>
                <a:gd name="connsiteX43" fmla="*/ 170307 w 358330"/>
                <a:gd name="connsiteY43" fmla="*/ 248603 h 434911"/>
                <a:gd name="connsiteX44" fmla="*/ 126302 w 358330"/>
                <a:gd name="connsiteY44" fmla="*/ 205169 h 434911"/>
                <a:gd name="connsiteX45" fmla="*/ 114872 w 358330"/>
                <a:gd name="connsiteY45" fmla="*/ 205169 h 434911"/>
                <a:gd name="connsiteX46" fmla="*/ 114872 w 358330"/>
                <a:gd name="connsiteY46" fmla="*/ 216599 h 434911"/>
                <a:gd name="connsiteX47" fmla="*/ 170307 w 358330"/>
                <a:gd name="connsiteY47" fmla="*/ 270891 h 434911"/>
                <a:gd name="connsiteX48" fmla="*/ 170307 w 358330"/>
                <a:gd name="connsiteY48" fmla="*/ 336613 h 434911"/>
                <a:gd name="connsiteX49" fmla="*/ 118301 w 358330"/>
                <a:gd name="connsiteY49" fmla="*/ 298895 h 434911"/>
                <a:gd name="connsiteX50" fmla="*/ 110871 w 358330"/>
                <a:gd name="connsiteY50" fmla="*/ 294323 h 434911"/>
                <a:gd name="connsiteX51" fmla="*/ 107442 w 358330"/>
                <a:gd name="connsiteY51" fmla="*/ 294894 h 434911"/>
                <a:gd name="connsiteX52" fmla="*/ 81153 w 358330"/>
                <a:gd name="connsiteY52" fmla="*/ 300609 h 434911"/>
                <a:gd name="connsiteX53" fmla="*/ 16574 w 358330"/>
                <a:gd name="connsiteY53" fmla="*/ 236029 h 434911"/>
                <a:gd name="connsiteX54" fmla="*/ 49149 w 358330"/>
                <a:gd name="connsiteY54" fmla="*/ 180023 h 434911"/>
                <a:gd name="connsiteX55" fmla="*/ 53150 w 358330"/>
                <a:gd name="connsiteY55" fmla="*/ 173736 h 434911"/>
                <a:gd name="connsiteX56" fmla="*/ 50292 w 358330"/>
                <a:gd name="connsiteY56" fmla="*/ 166878 h 434911"/>
                <a:gd name="connsiteX57" fmla="*/ 37148 w 358330"/>
                <a:gd name="connsiteY57" fmla="*/ 137160 h 434911"/>
                <a:gd name="connsiteX58" fmla="*/ 70866 w 358330"/>
                <a:gd name="connsiteY58" fmla="*/ 97727 h 434911"/>
                <a:gd name="connsiteX59" fmla="*/ 77724 w 358330"/>
                <a:gd name="connsiteY59" fmla="*/ 88582 h 434911"/>
                <a:gd name="connsiteX60" fmla="*/ 77153 w 358330"/>
                <a:gd name="connsiteY60" fmla="*/ 82867 h 434911"/>
                <a:gd name="connsiteX61" fmla="*/ 117158 w 358330"/>
                <a:gd name="connsiteY61" fmla="*/ 42862 h 434911"/>
                <a:gd name="connsiteX62" fmla="*/ 130874 w 358330"/>
                <a:gd name="connsiteY62" fmla="*/ 45720 h 434911"/>
                <a:gd name="connsiteX63" fmla="*/ 137160 w 358330"/>
                <a:gd name="connsiteY63" fmla="*/ 45720 h 434911"/>
                <a:gd name="connsiteX64" fmla="*/ 141161 w 358330"/>
                <a:gd name="connsiteY64" fmla="*/ 41148 h 434911"/>
                <a:gd name="connsiteX65" fmla="*/ 178308 w 358330"/>
                <a:gd name="connsiteY65" fmla="*/ 14859 h 434911"/>
                <a:gd name="connsiteX66" fmla="*/ 215456 w 358330"/>
                <a:gd name="connsiteY66" fmla="*/ 41148 h 434911"/>
                <a:gd name="connsiteX67" fmla="*/ 220028 w 358330"/>
                <a:gd name="connsiteY67" fmla="*/ 45720 h 434911"/>
                <a:gd name="connsiteX68" fmla="*/ 226314 w 358330"/>
                <a:gd name="connsiteY68" fmla="*/ 45720 h 434911"/>
                <a:gd name="connsiteX69" fmla="*/ 240602 w 358330"/>
                <a:gd name="connsiteY69" fmla="*/ 42862 h 434911"/>
                <a:gd name="connsiteX70" fmla="*/ 280607 w 358330"/>
                <a:gd name="connsiteY70" fmla="*/ 82867 h 434911"/>
                <a:gd name="connsiteX71" fmla="*/ 280035 w 358330"/>
                <a:gd name="connsiteY71" fmla="*/ 88582 h 434911"/>
                <a:gd name="connsiteX72" fmla="*/ 286893 w 358330"/>
                <a:gd name="connsiteY72" fmla="*/ 97727 h 434911"/>
                <a:gd name="connsiteX73" fmla="*/ 320612 w 358330"/>
                <a:gd name="connsiteY73" fmla="*/ 137160 h 434911"/>
                <a:gd name="connsiteX74" fmla="*/ 307467 w 358330"/>
                <a:gd name="connsiteY74" fmla="*/ 166307 h 434911"/>
                <a:gd name="connsiteX75" fmla="*/ 304610 w 358330"/>
                <a:gd name="connsiteY75" fmla="*/ 173164 h 434911"/>
                <a:gd name="connsiteX76" fmla="*/ 308610 w 358330"/>
                <a:gd name="connsiteY76" fmla="*/ 179451 h 434911"/>
                <a:gd name="connsiteX77" fmla="*/ 341186 w 358330"/>
                <a:gd name="connsiteY77" fmla="*/ 235458 h 434911"/>
                <a:gd name="connsiteX78" fmla="*/ 277749 w 358330"/>
                <a:gd name="connsiteY78" fmla="*/ 300609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58330" h="434911">
                  <a:moveTo>
                    <a:pt x="325755" y="171450"/>
                  </a:moveTo>
                  <a:cubicBezTo>
                    <a:pt x="333185" y="161734"/>
                    <a:pt x="337185" y="149733"/>
                    <a:pt x="337185" y="137732"/>
                  </a:cubicBezTo>
                  <a:cubicBezTo>
                    <a:pt x="337185" y="112586"/>
                    <a:pt x="320612" y="90869"/>
                    <a:pt x="297180" y="84011"/>
                  </a:cubicBezTo>
                  <a:lnTo>
                    <a:pt x="297180" y="84011"/>
                  </a:lnTo>
                  <a:cubicBezTo>
                    <a:pt x="297180" y="53150"/>
                    <a:pt x="272034" y="28003"/>
                    <a:pt x="241173" y="28003"/>
                  </a:cubicBezTo>
                  <a:cubicBezTo>
                    <a:pt x="237173" y="28003"/>
                    <a:pt x="232601" y="28575"/>
                    <a:pt x="228600" y="29718"/>
                  </a:cubicBezTo>
                  <a:cubicBezTo>
                    <a:pt x="218885" y="11430"/>
                    <a:pt x="200025" y="0"/>
                    <a:pt x="178880" y="0"/>
                  </a:cubicBezTo>
                  <a:cubicBezTo>
                    <a:pt x="157734" y="0"/>
                    <a:pt x="138875" y="12001"/>
                    <a:pt x="129159" y="29718"/>
                  </a:cubicBezTo>
                  <a:cubicBezTo>
                    <a:pt x="125159" y="28575"/>
                    <a:pt x="121158" y="28575"/>
                    <a:pt x="116586" y="28575"/>
                  </a:cubicBezTo>
                  <a:cubicBezTo>
                    <a:pt x="85725" y="28575"/>
                    <a:pt x="60579" y="53721"/>
                    <a:pt x="60579" y="84582"/>
                  </a:cubicBezTo>
                  <a:lnTo>
                    <a:pt x="60579" y="84582"/>
                  </a:lnTo>
                  <a:cubicBezTo>
                    <a:pt x="37148" y="91440"/>
                    <a:pt x="20574" y="113729"/>
                    <a:pt x="20574" y="138303"/>
                  </a:cubicBezTo>
                  <a:cubicBezTo>
                    <a:pt x="20574" y="150876"/>
                    <a:pt x="24575" y="162878"/>
                    <a:pt x="32004" y="172593"/>
                  </a:cubicBezTo>
                  <a:cubicBezTo>
                    <a:pt x="12002" y="188024"/>
                    <a:pt x="0" y="211455"/>
                    <a:pt x="0" y="237173"/>
                  </a:cubicBezTo>
                  <a:cubicBezTo>
                    <a:pt x="0" y="281750"/>
                    <a:pt x="36576" y="318326"/>
                    <a:pt x="81153" y="318326"/>
                  </a:cubicBezTo>
                  <a:cubicBezTo>
                    <a:pt x="90297" y="318326"/>
                    <a:pt x="98869" y="316611"/>
                    <a:pt x="106871" y="313754"/>
                  </a:cubicBezTo>
                  <a:cubicBezTo>
                    <a:pt x="120587" y="336613"/>
                    <a:pt x="144018" y="351473"/>
                    <a:pt x="169736" y="354330"/>
                  </a:cubicBezTo>
                  <a:lnTo>
                    <a:pt x="169736" y="412623"/>
                  </a:lnTo>
                  <a:cubicBezTo>
                    <a:pt x="150876" y="413195"/>
                    <a:pt x="132017" y="414909"/>
                    <a:pt x="115443" y="418910"/>
                  </a:cubicBezTo>
                  <a:cubicBezTo>
                    <a:pt x="110871" y="420053"/>
                    <a:pt x="108014" y="424053"/>
                    <a:pt x="109157" y="428625"/>
                  </a:cubicBezTo>
                  <a:cubicBezTo>
                    <a:pt x="110299" y="432626"/>
                    <a:pt x="113157" y="434912"/>
                    <a:pt x="117158" y="434912"/>
                  </a:cubicBezTo>
                  <a:cubicBezTo>
                    <a:pt x="117729" y="434912"/>
                    <a:pt x="118301" y="434912"/>
                    <a:pt x="118872" y="434912"/>
                  </a:cubicBezTo>
                  <a:cubicBezTo>
                    <a:pt x="153734" y="426911"/>
                    <a:pt x="200025" y="426911"/>
                    <a:pt x="235458" y="434340"/>
                  </a:cubicBezTo>
                  <a:cubicBezTo>
                    <a:pt x="240030" y="435483"/>
                    <a:pt x="244031" y="432626"/>
                    <a:pt x="245174" y="428053"/>
                  </a:cubicBezTo>
                  <a:cubicBezTo>
                    <a:pt x="246317" y="423482"/>
                    <a:pt x="243459" y="419481"/>
                    <a:pt x="238887" y="418338"/>
                  </a:cubicBezTo>
                  <a:cubicBezTo>
                    <a:pt x="222885" y="414909"/>
                    <a:pt x="204026" y="412623"/>
                    <a:pt x="185738" y="412623"/>
                  </a:cubicBezTo>
                  <a:lnTo>
                    <a:pt x="185738" y="353758"/>
                  </a:lnTo>
                  <a:cubicBezTo>
                    <a:pt x="212598" y="351473"/>
                    <a:pt x="237173" y="336042"/>
                    <a:pt x="250889" y="312611"/>
                  </a:cubicBezTo>
                  <a:cubicBezTo>
                    <a:pt x="259461" y="315468"/>
                    <a:pt x="268034" y="317183"/>
                    <a:pt x="277178" y="317183"/>
                  </a:cubicBezTo>
                  <a:cubicBezTo>
                    <a:pt x="321755" y="317183"/>
                    <a:pt x="358331" y="280607"/>
                    <a:pt x="358331" y="236029"/>
                  </a:cubicBezTo>
                  <a:cubicBezTo>
                    <a:pt x="358331" y="210312"/>
                    <a:pt x="346329" y="186309"/>
                    <a:pt x="325755" y="171450"/>
                  </a:cubicBezTo>
                  <a:close/>
                  <a:moveTo>
                    <a:pt x="277749" y="300609"/>
                  </a:moveTo>
                  <a:cubicBezTo>
                    <a:pt x="268605" y="300609"/>
                    <a:pt x="259461" y="298895"/>
                    <a:pt x="250889" y="294894"/>
                  </a:cubicBezTo>
                  <a:cubicBezTo>
                    <a:pt x="246888" y="293180"/>
                    <a:pt x="242316" y="294894"/>
                    <a:pt x="240030" y="298895"/>
                  </a:cubicBezTo>
                  <a:cubicBezTo>
                    <a:pt x="229743" y="320040"/>
                    <a:pt x="209169" y="334899"/>
                    <a:pt x="186309" y="337185"/>
                  </a:cubicBezTo>
                  <a:lnTo>
                    <a:pt x="186309" y="272606"/>
                  </a:lnTo>
                  <a:lnTo>
                    <a:pt x="242888" y="217170"/>
                  </a:lnTo>
                  <a:cubicBezTo>
                    <a:pt x="246317" y="213741"/>
                    <a:pt x="246317" y="208598"/>
                    <a:pt x="242888" y="205740"/>
                  </a:cubicBezTo>
                  <a:cubicBezTo>
                    <a:pt x="239459" y="202311"/>
                    <a:pt x="234315" y="202311"/>
                    <a:pt x="231458" y="205740"/>
                  </a:cubicBezTo>
                  <a:lnTo>
                    <a:pt x="186309" y="249746"/>
                  </a:lnTo>
                  <a:lnTo>
                    <a:pt x="186309" y="146304"/>
                  </a:lnTo>
                  <a:cubicBezTo>
                    <a:pt x="186309" y="141732"/>
                    <a:pt x="182880" y="138303"/>
                    <a:pt x="178308" y="138303"/>
                  </a:cubicBezTo>
                  <a:cubicBezTo>
                    <a:pt x="173736" y="138303"/>
                    <a:pt x="170307" y="141732"/>
                    <a:pt x="170307" y="146304"/>
                  </a:cubicBezTo>
                  <a:lnTo>
                    <a:pt x="170307" y="248603"/>
                  </a:lnTo>
                  <a:lnTo>
                    <a:pt x="126302" y="205169"/>
                  </a:lnTo>
                  <a:cubicBezTo>
                    <a:pt x="122873" y="201739"/>
                    <a:pt x="117729" y="202311"/>
                    <a:pt x="114872" y="205169"/>
                  </a:cubicBezTo>
                  <a:cubicBezTo>
                    <a:pt x="111443" y="208598"/>
                    <a:pt x="112014" y="213741"/>
                    <a:pt x="114872" y="216599"/>
                  </a:cubicBezTo>
                  <a:lnTo>
                    <a:pt x="170307" y="270891"/>
                  </a:lnTo>
                  <a:lnTo>
                    <a:pt x="170307" y="336613"/>
                  </a:lnTo>
                  <a:cubicBezTo>
                    <a:pt x="148019" y="333756"/>
                    <a:pt x="128588" y="319468"/>
                    <a:pt x="118301" y="298895"/>
                  </a:cubicBezTo>
                  <a:cubicBezTo>
                    <a:pt x="117158" y="296037"/>
                    <a:pt x="113729" y="294323"/>
                    <a:pt x="110871" y="294323"/>
                  </a:cubicBezTo>
                  <a:cubicBezTo>
                    <a:pt x="109728" y="294323"/>
                    <a:pt x="108585" y="294323"/>
                    <a:pt x="107442" y="294894"/>
                  </a:cubicBezTo>
                  <a:cubicBezTo>
                    <a:pt x="98869" y="298895"/>
                    <a:pt x="90297" y="300609"/>
                    <a:pt x="81153" y="300609"/>
                  </a:cubicBezTo>
                  <a:cubicBezTo>
                    <a:pt x="45720" y="300609"/>
                    <a:pt x="16574" y="271463"/>
                    <a:pt x="16574" y="236029"/>
                  </a:cubicBezTo>
                  <a:cubicBezTo>
                    <a:pt x="16574" y="213169"/>
                    <a:pt x="29147" y="191453"/>
                    <a:pt x="49149" y="180023"/>
                  </a:cubicBezTo>
                  <a:cubicBezTo>
                    <a:pt x="51435" y="178879"/>
                    <a:pt x="53150" y="176594"/>
                    <a:pt x="53150" y="173736"/>
                  </a:cubicBezTo>
                  <a:cubicBezTo>
                    <a:pt x="53150" y="170879"/>
                    <a:pt x="52578" y="168593"/>
                    <a:pt x="50292" y="166878"/>
                  </a:cubicBezTo>
                  <a:cubicBezTo>
                    <a:pt x="41720" y="159449"/>
                    <a:pt x="37148" y="148590"/>
                    <a:pt x="37148" y="137160"/>
                  </a:cubicBezTo>
                  <a:cubicBezTo>
                    <a:pt x="37148" y="117729"/>
                    <a:pt x="51435" y="100584"/>
                    <a:pt x="70866" y="97727"/>
                  </a:cubicBezTo>
                  <a:cubicBezTo>
                    <a:pt x="75438" y="97155"/>
                    <a:pt x="78296" y="93155"/>
                    <a:pt x="77724" y="88582"/>
                  </a:cubicBezTo>
                  <a:cubicBezTo>
                    <a:pt x="77153" y="86297"/>
                    <a:pt x="77153" y="84582"/>
                    <a:pt x="77153" y="82867"/>
                  </a:cubicBezTo>
                  <a:cubicBezTo>
                    <a:pt x="77153" y="61151"/>
                    <a:pt x="94869" y="42862"/>
                    <a:pt x="117158" y="42862"/>
                  </a:cubicBezTo>
                  <a:cubicBezTo>
                    <a:pt x="121729" y="42862"/>
                    <a:pt x="126873" y="44006"/>
                    <a:pt x="130874" y="45720"/>
                  </a:cubicBezTo>
                  <a:cubicBezTo>
                    <a:pt x="133160" y="46291"/>
                    <a:pt x="135446" y="46291"/>
                    <a:pt x="137160" y="45720"/>
                  </a:cubicBezTo>
                  <a:cubicBezTo>
                    <a:pt x="138875" y="44577"/>
                    <a:pt x="140589" y="42862"/>
                    <a:pt x="141161" y="41148"/>
                  </a:cubicBezTo>
                  <a:cubicBezTo>
                    <a:pt x="146876" y="25718"/>
                    <a:pt x="161735" y="14859"/>
                    <a:pt x="178308" y="14859"/>
                  </a:cubicBezTo>
                  <a:cubicBezTo>
                    <a:pt x="194882" y="14859"/>
                    <a:pt x="209741" y="25146"/>
                    <a:pt x="215456" y="41148"/>
                  </a:cubicBezTo>
                  <a:cubicBezTo>
                    <a:pt x="216027" y="43434"/>
                    <a:pt x="217742" y="45149"/>
                    <a:pt x="220028" y="45720"/>
                  </a:cubicBezTo>
                  <a:cubicBezTo>
                    <a:pt x="221742" y="46863"/>
                    <a:pt x="224028" y="46863"/>
                    <a:pt x="226314" y="45720"/>
                  </a:cubicBezTo>
                  <a:cubicBezTo>
                    <a:pt x="230886" y="44006"/>
                    <a:pt x="235458" y="42862"/>
                    <a:pt x="240602" y="42862"/>
                  </a:cubicBezTo>
                  <a:cubicBezTo>
                    <a:pt x="262319" y="42862"/>
                    <a:pt x="280607" y="60579"/>
                    <a:pt x="280607" y="82867"/>
                  </a:cubicBezTo>
                  <a:cubicBezTo>
                    <a:pt x="280607" y="84582"/>
                    <a:pt x="280607" y="86297"/>
                    <a:pt x="280035" y="88582"/>
                  </a:cubicBezTo>
                  <a:cubicBezTo>
                    <a:pt x="279464" y="93155"/>
                    <a:pt x="282321" y="97155"/>
                    <a:pt x="286893" y="97727"/>
                  </a:cubicBezTo>
                  <a:cubicBezTo>
                    <a:pt x="306324" y="100584"/>
                    <a:pt x="320612" y="117157"/>
                    <a:pt x="320612" y="137160"/>
                  </a:cubicBezTo>
                  <a:cubicBezTo>
                    <a:pt x="320612" y="148590"/>
                    <a:pt x="316040" y="158877"/>
                    <a:pt x="307467" y="166307"/>
                  </a:cubicBezTo>
                  <a:cubicBezTo>
                    <a:pt x="305753" y="168021"/>
                    <a:pt x="304610" y="170879"/>
                    <a:pt x="304610" y="173164"/>
                  </a:cubicBezTo>
                  <a:cubicBezTo>
                    <a:pt x="305181" y="176022"/>
                    <a:pt x="306324" y="178308"/>
                    <a:pt x="308610" y="179451"/>
                  </a:cubicBezTo>
                  <a:cubicBezTo>
                    <a:pt x="328613" y="190881"/>
                    <a:pt x="341186" y="212598"/>
                    <a:pt x="341186" y="235458"/>
                  </a:cubicBezTo>
                  <a:cubicBezTo>
                    <a:pt x="342329" y="272034"/>
                    <a:pt x="313182" y="300609"/>
                    <a:pt x="277749" y="300609"/>
                  </a:cubicBezTo>
                  <a:close/>
                </a:path>
              </a:pathLst>
            </a:custGeom>
            <a:solidFill>
              <a:srgbClr val="FFFFFF"/>
            </a:solidFill>
            <a:ln w="28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6CEC2A-BFDD-B1F1-EE61-E8DEE123C8B9}"/>
              </a:ext>
            </a:extLst>
          </p:cNvPr>
          <p:cNvGrpSpPr/>
          <p:nvPr/>
        </p:nvGrpSpPr>
        <p:grpSpPr>
          <a:xfrm>
            <a:off x="2958453" y="1485900"/>
            <a:ext cx="2913600" cy="1220619"/>
            <a:chOff x="1441295" y="1415851"/>
            <a:chExt cx="1739478" cy="71237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379A046-D7DA-231C-18D1-6FDEDD03450C}"/>
                </a:ext>
              </a:extLst>
            </p:cNvPr>
            <p:cNvGrpSpPr/>
            <p:nvPr/>
          </p:nvGrpSpPr>
          <p:grpSpPr>
            <a:xfrm>
              <a:off x="1441295" y="1415851"/>
              <a:ext cx="665058" cy="663226"/>
              <a:chOff x="2799652" y="2072831"/>
              <a:chExt cx="488315" cy="488315"/>
            </a:xfrm>
          </p:grpSpPr>
          <p:sp>
            <p:nvSpPr>
              <p:cNvPr id="45" name="object 52">
                <a:extLst>
                  <a:ext uri="{FF2B5EF4-FFF2-40B4-BE49-F238E27FC236}">
                    <a16:creationId xmlns:a16="http://schemas.microsoft.com/office/drawing/2014/main" id="{BCF9145E-7C1D-CD02-4C07-10263AC1C716}"/>
                  </a:ext>
                </a:extLst>
              </p:cNvPr>
              <p:cNvSpPr/>
              <p:nvPr/>
            </p:nvSpPr>
            <p:spPr>
              <a:xfrm>
                <a:off x="2799652" y="2072831"/>
                <a:ext cx="488315" cy="488315"/>
              </a:xfrm>
              <a:custGeom>
                <a:avLst/>
                <a:gdLst/>
                <a:ahLst/>
                <a:cxnLst/>
                <a:rect l="l" t="t" r="r" b="b"/>
                <a:pathLst>
                  <a:path w="488314" h="488314">
                    <a:moveTo>
                      <a:pt x="237287" y="0"/>
                    </a:moveTo>
                    <a:lnTo>
                      <a:pt x="190472" y="5813"/>
                    </a:lnTo>
                    <a:lnTo>
                      <a:pt x="144931" y="20898"/>
                    </a:lnTo>
                    <a:lnTo>
                      <a:pt x="102034" y="45481"/>
                    </a:lnTo>
                    <a:lnTo>
                      <a:pt x="64905" y="78131"/>
                    </a:lnTo>
                    <a:lnTo>
                      <a:pt x="35910" y="116353"/>
                    </a:lnTo>
                    <a:lnTo>
                      <a:pt x="15276" y="158776"/>
                    </a:lnTo>
                    <a:lnTo>
                      <a:pt x="3230" y="204032"/>
                    </a:lnTo>
                    <a:lnTo>
                      <a:pt x="0" y="250753"/>
                    </a:lnTo>
                    <a:lnTo>
                      <a:pt x="5813" y="297568"/>
                    </a:lnTo>
                    <a:lnTo>
                      <a:pt x="20898" y="343109"/>
                    </a:lnTo>
                    <a:lnTo>
                      <a:pt x="45481" y="386006"/>
                    </a:lnTo>
                    <a:lnTo>
                      <a:pt x="78131" y="423135"/>
                    </a:lnTo>
                    <a:lnTo>
                      <a:pt x="116353" y="452130"/>
                    </a:lnTo>
                    <a:lnTo>
                      <a:pt x="158776" y="472764"/>
                    </a:lnTo>
                    <a:lnTo>
                      <a:pt x="204032" y="484810"/>
                    </a:lnTo>
                    <a:lnTo>
                      <a:pt x="250753" y="488040"/>
                    </a:lnTo>
                    <a:lnTo>
                      <a:pt x="297568" y="482227"/>
                    </a:lnTo>
                    <a:lnTo>
                      <a:pt x="343109" y="467142"/>
                    </a:lnTo>
                    <a:lnTo>
                      <a:pt x="386006" y="442559"/>
                    </a:lnTo>
                    <a:lnTo>
                      <a:pt x="423134" y="409909"/>
                    </a:lnTo>
                    <a:lnTo>
                      <a:pt x="452128" y="371687"/>
                    </a:lnTo>
                    <a:lnTo>
                      <a:pt x="472761" y="329264"/>
                    </a:lnTo>
                    <a:lnTo>
                      <a:pt x="484806" y="284007"/>
                    </a:lnTo>
                    <a:lnTo>
                      <a:pt x="488035" y="237287"/>
                    </a:lnTo>
                    <a:lnTo>
                      <a:pt x="482222" y="190472"/>
                    </a:lnTo>
                    <a:lnTo>
                      <a:pt x="467139" y="144931"/>
                    </a:lnTo>
                    <a:lnTo>
                      <a:pt x="442559" y="102034"/>
                    </a:lnTo>
                    <a:lnTo>
                      <a:pt x="409909" y="64905"/>
                    </a:lnTo>
                    <a:lnTo>
                      <a:pt x="371687" y="35910"/>
                    </a:lnTo>
                    <a:lnTo>
                      <a:pt x="329264" y="15276"/>
                    </a:lnTo>
                    <a:lnTo>
                      <a:pt x="284007" y="3230"/>
                    </a:lnTo>
                    <a:lnTo>
                      <a:pt x="23728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616365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6" name="object 53">
                <a:extLst>
                  <a:ext uri="{FF2B5EF4-FFF2-40B4-BE49-F238E27FC236}">
                    <a16:creationId xmlns:a16="http://schemas.microsoft.com/office/drawing/2014/main" id="{60C3A4EF-7892-36C3-2741-E1D6F6E3C804}"/>
                  </a:ext>
                </a:extLst>
              </p:cNvPr>
              <p:cNvSpPr/>
              <p:nvPr/>
            </p:nvSpPr>
            <p:spPr>
              <a:xfrm>
                <a:off x="2801496" y="2073564"/>
                <a:ext cx="48514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85139" h="457200">
                    <a:moveTo>
                      <a:pt x="236306" y="0"/>
                    </a:moveTo>
                    <a:lnTo>
                      <a:pt x="189632" y="5795"/>
                    </a:lnTo>
                    <a:lnTo>
                      <a:pt x="144228" y="20832"/>
                    </a:lnTo>
                    <a:lnTo>
                      <a:pt x="101460" y="45336"/>
                    </a:lnTo>
                    <a:lnTo>
                      <a:pt x="64271" y="77051"/>
                    </a:lnTo>
                    <a:lnTo>
                      <a:pt x="35779" y="113099"/>
                    </a:lnTo>
                    <a:lnTo>
                      <a:pt x="15736" y="154105"/>
                    </a:lnTo>
                    <a:lnTo>
                      <a:pt x="3892" y="200694"/>
                    </a:lnTo>
                    <a:lnTo>
                      <a:pt x="0" y="253489"/>
                    </a:lnTo>
                    <a:lnTo>
                      <a:pt x="8071" y="308886"/>
                    </a:lnTo>
                    <a:lnTo>
                      <a:pt x="29399" y="360480"/>
                    </a:lnTo>
                    <a:lnTo>
                      <a:pt x="59653" y="404715"/>
                    </a:lnTo>
                    <a:lnTo>
                      <a:pt x="94502" y="438033"/>
                    </a:lnTo>
                    <a:lnTo>
                      <a:pt x="129616" y="456879"/>
                    </a:lnTo>
                    <a:lnTo>
                      <a:pt x="129616" y="167586"/>
                    </a:lnTo>
                    <a:lnTo>
                      <a:pt x="71691" y="167586"/>
                    </a:lnTo>
                    <a:lnTo>
                      <a:pt x="243598" y="44752"/>
                    </a:lnTo>
                    <a:lnTo>
                      <a:pt x="382116" y="44752"/>
                    </a:lnTo>
                    <a:lnTo>
                      <a:pt x="370301" y="35790"/>
                    </a:lnTo>
                    <a:lnTo>
                      <a:pt x="328005" y="15223"/>
                    </a:lnTo>
                    <a:lnTo>
                      <a:pt x="282886" y="3218"/>
                    </a:lnTo>
                    <a:lnTo>
                      <a:pt x="236306" y="0"/>
                    </a:lnTo>
                    <a:close/>
                  </a:path>
                  <a:path w="485139" h="457200">
                    <a:moveTo>
                      <a:pt x="382116" y="44752"/>
                    </a:moveTo>
                    <a:lnTo>
                      <a:pt x="243598" y="44752"/>
                    </a:lnTo>
                    <a:lnTo>
                      <a:pt x="415505" y="167586"/>
                    </a:lnTo>
                    <a:lnTo>
                      <a:pt x="353885" y="167586"/>
                    </a:lnTo>
                    <a:lnTo>
                      <a:pt x="353885" y="456879"/>
                    </a:lnTo>
                    <a:lnTo>
                      <a:pt x="394108" y="435204"/>
                    </a:lnTo>
                    <a:lnTo>
                      <a:pt x="429847" y="399600"/>
                    </a:lnTo>
                    <a:lnTo>
                      <a:pt x="458542" y="354495"/>
                    </a:lnTo>
                    <a:lnTo>
                      <a:pt x="477635" y="304315"/>
                    </a:lnTo>
                    <a:lnTo>
                      <a:pt x="484568" y="253489"/>
                    </a:lnTo>
                    <a:lnTo>
                      <a:pt x="481197" y="201079"/>
                    </a:lnTo>
                    <a:lnTo>
                      <a:pt x="471944" y="160649"/>
                    </a:lnTo>
                    <a:lnTo>
                      <a:pt x="458100" y="128691"/>
                    </a:lnTo>
                    <a:lnTo>
                      <a:pt x="440956" y="101698"/>
                    </a:lnTo>
                    <a:lnTo>
                      <a:pt x="408406" y="64690"/>
                    </a:lnTo>
                    <a:lnTo>
                      <a:pt x="382116" y="44752"/>
                    </a:lnTo>
                    <a:close/>
                  </a:path>
                </a:pathLst>
              </a:custGeom>
              <a:solidFill>
                <a:srgbClr val="0076BC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616365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7" name="object 55">
                <a:extLst>
                  <a:ext uri="{FF2B5EF4-FFF2-40B4-BE49-F238E27FC236}">
                    <a16:creationId xmlns:a16="http://schemas.microsoft.com/office/drawing/2014/main" id="{A61F1F40-BC9B-B6AE-6528-1DCF1C4E540A}"/>
                  </a:ext>
                </a:extLst>
              </p:cNvPr>
              <p:cNvSpPr/>
              <p:nvPr/>
            </p:nvSpPr>
            <p:spPr>
              <a:xfrm>
                <a:off x="2969029" y="2213073"/>
                <a:ext cx="149288" cy="24564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616365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44" name="Text Placeholder 7">
              <a:extLst>
                <a:ext uri="{FF2B5EF4-FFF2-40B4-BE49-F238E27FC236}">
                  <a16:creationId xmlns:a16="http://schemas.microsoft.com/office/drawing/2014/main" id="{7E18C09F-E205-A28B-860B-3476DB0D2D81}"/>
                </a:ext>
              </a:extLst>
            </p:cNvPr>
            <p:cNvSpPr txBox="1">
              <a:spLocks/>
            </p:cNvSpPr>
            <p:nvPr/>
          </p:nvSpPr>
          <p:spPr>
            <a:xfrm>
              <a:off x="2186012" y="1488146"/>
              <a:ext cx="994761" cy="64008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Wingdings" pitchFamily="2" charset="2"/>
                <a:buNone/>
                <a:defRPr sz="1400" b="0" i="0" kern="1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Cost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30B998F-AA70-CC59-9E67-A0367212DB0A}"/>
              </a:ext>
            </a:extLst>
          </p:cNvPr>
          <p:cNvSpPr/>
          <p:nvPr/>
        </p:nvSpPr>
        <p:spPr>
          <a:xfrm>
            <a:off x="1521892" y="2843772"/>
            <a:ext cx="4572000" cy="4114800"/>
          </a:xfrm>
          <a:prstGeom prst="rect">
            <a:avLst/>
          </a:prstGeom>
          <a:solidFill>
            <a:srgbClr val="ADAFA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BCC70DE4-6827-5A02-F2E6-0BDE6B2DB477}"/>
              </a:ext>
            </a:extLst>
          </p:cNvPr>
          <p:cNvSpPr txBox="1">
            <a:spLocks/>
          </p:cNvSpPr>
          <p:nvPr/>
        </p:nvSpPr>
        <p:spPr>
          <a:xfrm>
            <a:off x="1736739" y="3340474"/>
            <a:ext cx="4369591" cy="23978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1C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Operation Cost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1C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operation cost for diluting wastewater discharge.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 limit protocol penalty cost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limitation, shutdown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reuse limitation, water loss.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FD30F8-C79F-E6AF-BB95-D06996C7BDF5}"/>
              </a:ext>
            </a:extLst>
          </p:cNvPr>
          <p:cNvSpPr txBox="1"/>
          <p:nvPr/>
        </p:nvSpPr>
        <p:spPr>
          <a:xfrm>
            <a:off x="6236280" y="4539398"/>
            <a:ext cx="67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16365"/>
                </a:solidFill>
                <a:latin typeface="Arial" panose="020B0604020202020204"/>
              </a:rPr>
              <a:t>+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934459-5E83-3BEB-8B3A-86FCCD03CD30}"/>
              </a:ext>
            </a:extLst>
          </p:cNvPr>
          <p:cNvSpPr/>
          <p:nvPr/>
        </p:nvSpPr>
        <p:spPr>
          <a:xfrm>
            <a:off x="7106082" y="2888989"/>
            <a:ext cx="4572000" cy="4114800"/>
          </a:xfrm>
          <a:prstGeom prst="rect">
            <a:avLst/>
          </a:prstGeom>
          <a:solidFill>
            <a:srgbClr val="ADAFA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4EB1B60D-C16B-DFC6-9236-4BB8CF07CC00}"/>
              </a:ext>
            </a:extLst>
          </p:cNvPr>
          <p:cNvSpPr txBox="1">
            <a:spLocks/>
          </p:cNvSpPr>
          <p:nvPr/>
        </p:nvSpPr>
        <p:spPr>
          <a:xfrm>
            <a:off x="7267305" y="3381011"/>
            <a:ext cx="4301879" cy="23978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1C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Wastewater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1C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Compliance with discharge limits for Phenol, H2S and COD for different discharge streams.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 water quality for water re-use ZLD, water &amp; money saving.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CE6819-47BE-4759-BF4F-315D04D7622C}"/>
              </a:ext>
            </a:extLst>
          </p:cNvPr>
          <p:cNvSpPr txBox="1"/>
          <p:nvPr/>
        </p:nvSpPr>
        <p:spPr>
          <a:xfrm>
            <a:off x="11780739" y="4471661"/>
            <a:ext cx="67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16365"/>
                </a:solidFill>
                <a:latin typeface="Arial" panose="020B0604020202020204"/>
              </a:rPr>
              <a:t>+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F412BA-33F5-E60A-032E-7A54ADA78E3F}"/>
              </a:ext>
            </a:extLst>
          </p:cNvPr>
          <p:cNvSpPr/>
          <p:nvPr/>
        </p:nvSpPr>
        <p:spPr>
          <a:xfrm>
            <a:off x="12564177" y="3086100"/>
            <a:ext cx="4572000" cy="4114800"/>
          </a:xfrm>
          <a:prstGeom prst="rect">
            <a:avLst/>
          </a:prstGeom>
          <a:solidFill>
            <a:srgbClr val="ADAFA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9E3DD119-30BE-67A5-0B46-4C86C87175DE}"/>
              </a:ext>
            </a:extLst>
          </p:cNvPr>
          <p:cNvSpPr txBox="1">
            <a:spLocks/>
          </p:cNvSpPr>
          <p:nvPr/>
        </p:nvSpPr>
        <p:spPr>
          <a:xfrm>
            <a:off x="13009683" y="3419111"/>
            <a:ext cx="3894421" cy="239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1C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 limitation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1C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toxic element to the discharge streams.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D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saving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0C0A3E3-AA05-B95F-F683-10779CEDB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0950" y="7116872"/>
            <a:ext cx="2958453" cy="238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099488-A367-2405-C093-FC3160FA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639" y="6848290"/>
            <a:ext cx="3286003" cy="265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8" name="3D Model 57" descr="Beaker and Flask">
                <a:extLst>
                  <a:ext uri="{FF2B5EF4-FFF2-40B4-BE49-F238E27FC236}">
                    <a16:creationId xmlns:a16="http://schemas.microsoft.com/office/drawing/2014/main" id="{174DA7A7-5A03-EE0F-9E77-954E9B991F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3880842"/>
                  </p:ext>
                </p:extLst>
              </p:nvPr>
            </p:nvGraphicFramePr>
            <p:xfrm>
              <a:off x="8218022" y="7076576"/>
              <a:ext cx="2348120" cy="232065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348120" cy="2320656"/>
                    </a:xfrm>
                    <a:prstGeom prst="rect">
                      <a:avLst/>
                    </a:prstGeom>
                  </am3d:spPr>
                  <am3d:camera>
                    <am3d:pos x="0" y="0" z="711232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00744" d="1000000"/>
                    <am3d:preTrans dx="52976" dy="-17823512" dz="1241821"/>
                    <am3d:scale>
                      <am3d:sx n="1000000" d="1000000"/>
                      <am3d:sy n="1000000" d="1000000"/>
                      <am3d:sz n="1000000" d="1000000"/>
                    </am3d:scale>
                    <am3d:rot ax="2706800" ay="678453" az="66817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5839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 descr="Beaker and Flask">
                <a:extLst>
                  <a:ext uri="{FF2B5EF4-FFF2-40B4-BE49-F238E27FC236}">
                    <a16:creationId xmlns:a16="http://schemas.microsoft.com/office/drawing/2014/main" id="{174DA7A7-5A03-EE0F-9E77-954E9B991F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18022" y="7076576"/>
                <a:ext cx="2348120" cy="2320656"/>
              </a:xfrm>
              <a:prstGeom prst="rect">
                <a:avLst/>
              </a:prstGeom>
            </p:spPr>
          </p:pic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ECD54C-311B-8FA3-A466-437336922538}"/>
              </a:ext>
            </a:extLst>
          </p:cNvPr>
          <p:cNvCxnSpPr>
            <a:cxnSpLocks/>
          </p:cNvCxnSpPr>
          <p:nvPr/>
        </p:nvCxnSpPr>
        <p:spPr>
          <a:xfrm>
            <a:off x="574430" y="1181100"/>
            <a:ext cx="17103970" cy="0"/>
          </a:xfrm>
          <a:prstGeom prst="line">
            <a:avLst/>
          </a:prstGeom>
          <a:noFill/>
          <a:ln w="12700" cap="flat" cmpd="sng" algn="ctr">
            <a:solidFill>
              <a:srgbClr val="006BD3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808360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/>
      <p:bldP spid="51" grpId="0" animBg="1"/>
      <p:bldP spid="52" grpId="0"/>
      <p:bldP spid="53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70A9BD-F794-3450-1D9A-3A437581C40E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3928D-55F6-B681-5797-A8406EC108B5}"/>
              </a:ext>
            </a:extLst>
          </p:cNvPr>
          <p:cNvSpPr txBox="1"/>
          <p:nvPr/>
        </p:nvSpPr>
        <p:spPr>
          <a:xfrm>
            <a:off x="2144062" y="1621373"/>
            <a:ext cx="179766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6BD3"/>
                </a:solidFill>
                <a:latin typeface="Arial" panose="020B0604020202020204"/>
              </a:rPr>
              <a:t>Phenol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B25E8F-6596-23AF-3BB7-7CF31BFAC0ED}"/>
              </a:ext>
            </a:extLst>
          </p:cNvPr>
          <p:cNvGrpSpPr/>
          <p:nvPr/>
        </p:nvGrpSpPr>
        <p:grpSpPr>
          <a:xfrm>
            <a:off x="955864" y="4380806"/>
            <a:ext cx="5047396" cy="4162015"/>
            <a:chOff x="1249780" y="3429000"/>
            <a:chExt cx="2994137" cy="27529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08E3D6-06B0-8F12-90BA-876747719392}"/>
                </a:ext>
              </a:extLst>
            </p:cNvPr>
            <p:cNvSpPr/>
            <p:nvPr/>
          </p:nvSpPr>
          <p:spPr>
            <a:xfrm>
              <a:off x="1249780" y="3429000"/>
              <a:ext cx="2978840" cy="2730062"/>
            </a:xfrm>
            <a:prstGeom prst="rect">
              <a:avLst/>
            </a:prstGeom>
            <a:solidFill>
              <a:srgbClr val="ADAFAF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DD074DE-044A-FC9E-0167-C1326DB39BB1}"/>
                </a:ext>
              </a:extLst>
            </p:cNvPr>
            <p:cNvSpPr txBox="1">
              <a:spLocks/>
            </p:cNvSpPr>
            <p:nvPr/>
          </p:nvSpPr>
          <p:spPr>
            <a:xfrm>
              <a:off x="1272035" y="3571023"/>
              <a:ext cx="2971882" cy="2610892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Wingdings" pitchFamily="2" charset="2"/>
                <a:buNone/>
                <a:defRPr sz="1400" b="0" i="0" kern="1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Phenol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Phenol is regulated in wastewater as it is corrosive, toxic and poses human health hazard.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 is present in crude oil but both volatile and water soluble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Phenol limits in effluent are very low on account of the toxicity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BD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1-5 mg/l typical if discharging to sewer of third party WWTP (25ppm also seen)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9789C1-CCED-5FDF-E2A2-97EFA146365C}"/>
              </a:ext>
            </a:extLst>
          </p:cNvPr>
          <p:cNvGrpSpPr/>
          <p:nvPr/>
        </p:nvGrpSpPr>
        <p:grpSpPr>
          <a:xfrm>
            <a:off x="7010400" y="4380806"/>
            <a:ext cx="5025207" cy="4877494"/>
            <a:chOff x="4641069" y="3365516"/>
            <a:chExt cx="2972664" cy="3151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4EE8FA-1B67-4AFA-7DC4-D4FB7EC3E089}"/>
                </a:ext>
              </a:extLst>
            </p:cNvPr>
            <p:cNvSpPr/>
            <p:nvPr/>
          </p:nvSpPr>
          <p:spPr>
            <a:xfrm>
              <a:off x="4641069" y="3365516"/>
              <a:ext cx="2870521" cy="2752914"/>
            </a:xfrm>
            <a:prstGeom prst="rect">
              <a:avLst/>
            </a:prstGeom>
            <a:solidFill>
              <a:srgbClr val="ADAFAF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20E73A1C-7820-841B-95C2-A54E9066EC8C}"/>
                </a:ext>
              </a:extLst>
            </p:cNvPr>
            <p:cNvSpPr txBox="1">
              <a:spLocks/>
            </p:cNvSpPr>
            <p:nvPr/>
          </p:nvSpPr>
          <p:spPr>
            <a:xfrm>
              <a:off x="4643209" y="3493145"/>
              <a:ext cx="2970524" cy="302409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Wingdings" pitchFamily="2" charset="2"/>
                <a:buNone/>
                <a:defRPr sz="1400" b="0" i="0" kern="1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H2S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Sulfides in wastewater are a safety hazard and may cause breaches of effluent permit.​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Sulfides are present in many industries, soluble and present in the water phase: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Sulfide limits in effluent are very low on account of the toxicity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1-5 mg/l typical if discharging to sewer of third party WWTP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F007-6BC1-AF59-BB4F-9FDAAC5E459D}"/>
              </a:ext>
            </a:extLst>
          </p:cNvPr>
          <p:cNvGrpSpPr/>
          <p:nvPr/>
        </p:nvGrpSpPr>
        <p:grpSpPr>
          <a:xfrm>
            <a:off x="12776438" y="4371344"/>
            <a:ext cx="5029200" cy="4269773"/>
            <a:chOff x="8349818" y="3492437"/>
            <a:chExt cx="3337684" cy="23982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64ED65-1A13-5216-8CF7-8428ABBDAC5D}"/>
                </a:ext>
              </a:extLst>
            </p:cNvPr>
            <p:cNvSpPr/>
            <p:nvPr/>
          </p:nvSpPr>
          <p:spPr>
            <a:xfrm>
              <a:off x="8349818" y="3492437"/>
              <a:ext cx="3222071" cy="2398272"/>
            </a:xfrm>
            <a:prstGeom prst="rect">
              <a:avLst/>
            </a:prstGeom>
            <a:solidFill>
              <a:srgbClr val="ADAFAF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B64DF09-FD3D-7A2D-9DBF-06926370F77E}"/>
                </a:ext>
              </a:extLst>
            </p:cNvPr>
            <p:cNvSpPr txBox="1">
              <a:spLocks/>
            </p:cNvSpPr>
            <p:nvPr/>
          </p:nvSpPr>
          <p:spPr>
            <a:xfrm>
              <a:off x="8349818" y="3492437"/>
              <a:ext cx="3337684" cy="221874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Wingdings" pitchFamily="2" charset="2"/>
                <a:buNone/>
                <a:defRPr sz="1400" b="0" i="0" kern="1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Soluble and Insoluble COD in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Purate can react with the most soluble COD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Organic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sulfides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&amp; Mercaptan (thiol)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Reduced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sulfur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(H2S, thiosulfates)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Cyanide &amp; Thiocyanate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Nitrite &amp; secondary amines (R2NH)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Iron &amp; manganese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1C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Lignin's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1C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6BD3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1C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50018-3412-240C-75EF-20813FE117BA}"/>
              </a:ext>
            </a:extLst>
          </p:cNvPr>
          <p:cNvSpPr txBox="1"/>
          <p:nvPr/>
        </p:nvSpPr>
        <p:spPr>
          <a:xfrm>
            <a:off x="6155126" y="6151877"/>
            <a:ext cx="67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16365"/>
                </a:solidFill>
                <a:latin typeface="Arial" panose="020B0604020202020204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B68643-9309-24A5-F072-F94733DB4937}"/>
              </a:ext>
            </a:extLst>
          </p:cNvPr>
          <p:cNvSpPr txBox="1"/>
          <p:nvPr/>
        </p:nvSpPr>
        <p:spPr>
          <a:xfrm>
            <a:off x="11959489" y="6119220"/>
            <a:ext cx="67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16365"/>
                </a:solidFill>
                <a:latin typeface="Arial" panose="020B0604020202020204"/>
              </a:rPr>
              <a:t>+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2DF0A43-56B3-458F-00E0-9B75DAE496CB}"/>
              </a:ext>
            </a:extLst>
          </p:cNvPr>
          <p:cNvSpPr txBox="1">
            <a:spLocks/>
          </p:cNvSpPr>
          <p:nvPr/>
        </p:nvSpPr>
        <p:spPr>
          <a:xfrm>
            <a:off x="472041" y="333296"/>
            <a:ext cx="15346459" cy="8249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Wastewater Challenges                                             Purate Contaminate Treatment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3949D8-2CC0-32EA-CA3A-08C9268ACF1E}"/>
              </a:ext>
            </a:extLst>
          </p:cNvPr>
          <p:cNvSpPr txBox="1"/>
          <p:nvPr/>
        </p:nvSpPr>
        <p:spPr>
          <a:xfrm>
            <a:off x="8512211" y="1816642"/>
            <a:ext cx="13515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6BD3"/>
                </a:solidFill>
                <a:latin typeface="Arial" panose="020B0604020202020204"/>
              </a:rPr>
              <a:t>H2S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7405E-F9CF-A26F-5BA8-6036147A854A}"/>
              </a:ext>
            </a:extLst>
          </p:cNvPr>
          <p:cNvSpPr txBox="1"/>
          <p:nvPr/>
        </p:nvSpPr>
        <p:spPr>
          <a:xfrm>
            <a:off x="14466927" y="1923790"/>
            <a:ext cx="13515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6BD3"/>
                </a:solidFill>
                <a:latin typeface="Arial" panose="020B0604020202020204"/>
              </a:rPr>
              <a:t>COD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8A12B54-835D-9E4A-8878-7ACE1D884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65" y="2642706"/>
            <a:ext cx="1762599" cy="12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957AB1A-3F1C-C6D5-A4DF-FFB541C8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04" y="2303730"/>
            <a:ext cx="1797665" cy="1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umene is the common name for isopropylbenzene an organic compound that is based on an aromatic hydrocarbon with an aliphatic substitution. 3d illustration">
            <a:extLst>
              <a:ext uri="{FF2B5EF4-FFF2-40B4-BE49-F238E27FC236}">
                <a16:creationId xmlns:a16="http://schemas.microsoft.com/office/drawing/2014/main" id="{03410D70-276C-E145-7842-126886C7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142" y="2642706"/>
            <a:ext cx="2003454" cy="14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5B4A81-7FD4-CDA0-3343-FFFA808F7F7A}"/>
              </a:ext>
            </a:extLst>
          </p:cNvPr>
          <p:cNvCxnSpPr>
            <a:cxnSpLocks/>
          </p:cNvCxnSpPr>
          <p:nvPr/>
        </p:nvCxnSpPr>
        <p:spPr>
          <a:xfrm>
            <a:off x="574430" y="1181100"/>
            <a:ext cx="17103970" cy="0"/>
          </a:xfrm>
          <a:prstGeom prst="line">
            <a:avLst/>
          </a:prstGeom>
          <a:noFill/>
          <a:ln w="12700" cap="flat" cmpd="sng" algn="ctr">
            <a:solidFill>
              <a:srgbClr val="006BD3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571304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2352EF-2D64-99CE-E3FD-63D562A3B3A9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AD75FB-88F7-D76E-5A1B-05C7D38FB017}"/>
              </a:ext>
            </a:extLst>
          </p:cNvPr>
          <p:cNvSpPr/>
          <p:nvPr/>
        </p:nvSpPr>
        <p:spPr>
          <a:xfrm>
            <a:off x="9706515" y="3249386"/>
            <a:ext cx="7315200" cy="5029200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Oxidation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(non-selective)</a:t>
            </a:r>
          </a:p>
          <a:p>
            <a:pPr marL="800054" marR="0" lvl="1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Biological wastewater treatment </a:t>
            </a:r>
          </a:p>
          <a:p>
            <a:pPr marL="800054" marR="0" lvl="1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Bleach (chlorination by products) 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Precipitation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metals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Stripping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(if concentrated); then back to process: Claus or sulfuric acid plant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Ethylene Spent Caustic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Wet Air Oxidation well established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Sewer discharge </a:t>
            </a:r>
          </a:p>
          <a:p>
            <a:pPr marL="462987" marR="0" lvl="1" indent="0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1FB486-396C-182F-378A-C2F0DC678296}"/>
              </a:ext>
            </a:extLst>
          </p:cNvPr>
          <p:cNvSpPr txBox="1">
            <a:spLocks/>
          </p:cNvSpPr>
          <p:nvPr/>
        </p:nvSpPr>
        <p:spPr>
          <a:xfrm>
            <a:off x="762000" y="186148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Removal strategies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6BD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083D9D-AF80-A842-FF5F-587A2B34B0B6}"/>
              </a:ext>
            </a:extLst>
          </p:cNvPr>
          <p:cNvSpPr txBox="1">
            <a:spLocks/>
          </p:cNvSpPr>
          <p:nvPr/>
        </p:nvSpPr>
        <p:spPr>
          <a:xfrm>
            <a:off x="4112961" y="4403464"/>
            <a:ext cx="5028709" cy="929126"/>
          </a:xfrm>
          <a:prstGeom prst="rect">
            <a:avLst/>
          </a:prstGeom>
        </p:spPr>
        <p:txBody>
          <a:bodyPr/>
          <a:lstStyle>
            <a:lvl1pPr marL="260350" indent="-260350" algn="l" defTabSz="1023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  <a:buClr>
                <a:srgbClr val="007AC9"/>
              </a:buClr>
              <a:buSzPct val="70000"/>
              <a:buFont typeface="Wingdings 3" pitchFamily="18" charset="2"/>
              <a:buChar char="y"/>
              <a:defRPr sz="240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1pPr>
            <a:lvl2pPr marL="568325" indent="-179388" algn="l" defTabSz="102393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AC9"/>
              </a:buClr>
              <a:buFont typeface="Wingdings" pitchFamily="2" charset="2"/>
              <a:buChar char="§"/>
              <a:defRPr sz="2000">
                <a:solidFill>
                  <a:srgbClr val="4D4F53"/>
                </a:solidFill>
                <a:latin typeface="+mn-lt"/>
                <a:ea typeface="+mn-ea"/>
              </a:defRPr>
            </a:lvl2pPr>
            <a:lvl3pPr marL="895350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Arial" pitchFamily="34" charset="0"/>
              <a:buChar char="-"/>
              <a:defRPr sz="1700">
                <a:solidFill>
                  <a:srgbClr val="4D4F53"/>
                </a:solidFill>
                <a:latin typeface="+mn-lt"/>
                <a:ea typeface="+mn-ea"/>
              </a:defRPr>
            </a:lvl3pPr>
            <a:lvl4pPr marL="1220788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4pPr>
            <a:lvl5pPr marL="15446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5pPr>
            <a:lvl6pPr marL="20018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6pPr>
            <a:lvl7pPr marL="24590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7pPr>
            <a:lvl8pPr marL="29162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8pPr>
            <a:lvl9pPr marL="33734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DD884-E5FA-292D-405A-7ECBEEFBABFF}"/>
              </a:ext>
            </a:extLst>
          </p:cNvPr>
          <p:cNvSpPr/>
          <p:nvPr/>
        </p:nvSpPr>
        <p:spPr>
          <a:xfrm>
            <a:off x="1676400" y="3238500"/>
            <a:ext cx="7315200" cy="5029200"/>
          </a:xfrm>
          <a:prstGeom prst="rect">
            <a:avLst/>
          </a:prstGeom>
          <a:solidFill>
            <a:srgbClr val="4D4F5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Oxidation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(non-selective)</a:t>
            </a:r>
          </a:p>
          <a:p>
            <a:pPr marL="800054" marR="0" lvl="1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Biological wastewater treatment </a:t>
            </a:r>
          </a:p>
          <a:p>
            <a:pPr marL="800054" marR="0" lvl="1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peroxide/Fenton</a:t>
            </a:r>
          </a:p>
          <a:p>
            <a:pPr marL="800054" marR="0" lvl="1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ozone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Adsorption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(effluent polishing)</a:t>
            </a:r>
          </a:p>
          <a:p>
            <a:pPr marL="800054" marR="0" lvl="1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Activated carbon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Refinery Spent Caustic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Often waste incinerated off-site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Sometimes blended with wastewater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6DF708F1-7DE3-ED6D-5BDB-08D0FEC29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41978"/>
            <a:ext cx="7315200" cy="691365"/>
          </a:xfrm>
          <a:prstGeom prst="rect">
            <a:avLst/>
          </a:prstGeom>
          <a:solidFill>
            <a:srgbClr val="003674"/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Phenols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A4BF9CC-8D6C-E818-BA53-13B9CB980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6515" y="2441978"/>
            <a:ext cx="7315200" cy="716755"/>
          </a:xfrm>
          <a:prstGeom prst="rect">
            <a:avLst/>
          </a:prstGeom>
          <a:solidFill>
            <a:srgbClr val="003674"/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Sulfides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057346-DCD3-3E85-430C-ECFD7890AA40}"/>
              </a:ext>
            </a:extLst>
          </p:cNvPr>
          <p:cNvCxnSpPr>
            <a:cxnSpLocks/>
          </p:cNvCxnSpPr>
          <p:nvPr/>
        </p:nvCxnSpPr>
        <p:spPr>
          <a:xfrm>
            <a:off x="574430" y="1181100"/>
            <a:ext cx="17103970" cy="0"/>
          </a:xfrm>
          <a:prstGeom prst="line">
            <a:avLst/>
          </a:prstGeom>
          <a:noFill/>
          <a:ln w="12700" cap="flat" cmpd="sng" algn="ctr">
            <a:solidFill>
              <a:srgbClr val="006BD3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2892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D51074-43D9-875F-F82E-125CC75216FF}"/>
              </a:ext>
            </a:extLst>
          </p:cNvPr>
          <p:cNvSpPr/>
          <p:nvPr/>
        </p:nvSpPr>
        <p:spPr>
          <a:xfrm>
            <a:off x="9591700" y="3178310"/>
            <a:ext cx="7315200" cy="5029200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Ammonia, primary amines</a:t>
            </a: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Alcohols, glycols, diols</a:t>
            </a: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Aldehydes, ketones, ethers</a:t>
            </a: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Organic acids</a:t>
            </a: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Unsubstituted aromatics</a:t>
            </a: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76529" marR="0" lvl="1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Nalco Cooling treatment programs e.g.</a:t>
            </a:r>
          </a:p>
          <a:p>
            <a:pPr marL="1220776" marR="0" lvl="2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Azoles</a:t>
            </a:r>
          </a:p>
          <a:p>
            <a:pPr marL="1220776" marR="0" lvl="2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Dispersants</a:t>
            </a:r>
          </a:p>
          <a:p>
            <a:pPr marL="1220776" marR="0" lvl="2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Phosphonates </a:t>
            </a:r>
          </a:p>
          <a:p>
            <a:pPr marL="1220776" marR="0" lvl="2" indent="-213542" defTabSz="121888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>
                <a:srgbClr val="007AC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Quaternary amines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B0D87E-4DDC-AD63-280D-195D6F7B0DEF}"/>
              </a:ext>
            </a:extLst>
          </p:cNvPr>
          <p:cNvSpPr txBox="1">
            <a:spLocks/>
          </p:cNvSpPr>
          <p:nvPr/>
        </p:nvSpPr>
        <p:spPr>
          <a:xfrm>
            <a:off x="819143" y="329844"/>
            <a:ext cx="11311542" cy="82494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BD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Selective Reactivity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BD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E24671-806C-BD7C-2A89-4223268C7961}"/>
              </a:ext>
            </a:extLst>
          </p:cNvPr>
          <p:cNvSpPr txBox="1">
            <a:spLocks/>
          </p:cNvSpPr>
          <p:nvPr/>
        </p:nvSpPr>
        <p:spPr>
          <a:xfrm>
            <a:off x="1629634" y="3371186"/>
            <a:ext cx="5028709" cy="929126"/>
          </a:xfrm>
          <a:prstGeom prst="rect">
            <a:avLst/>
          </a:prstGeom>
        </p:spPr>
        <p:txBody>
          <a:bodyPr/>
          <a:lstStyle>
            <a:lvl1pPr marL="260350" indent="-260350" algn="l" defTabSz="1023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  <a:buClr>
                <a:srgbClr val="007AC9"/>
              </a:buClr>
              <a:buSzPct val="70000"/>
              <a:buFont typeface="Wingdings 3" pitchFamily="18" charset="2"/>
              <a:buChar char="y"/>
              <a:defRPr sz="240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1pPr>
            <a:lvl2pPr marL="568325" indent="-179388" algn="l" defTabSz="102393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AC9"/>
              </a:buClr>
              <a:buFont typeface="Wingdings" pitchFamily="2" charset="2"/>
              <a:buChar char="§"/>
              <a:defRPr sz="2000">
                <a:solidFill>
                  <a:srgbClr val="4D4F53"/>
                </a:solidFill>
                <a:latin typeface="+mn-lt"/>
                <a:ea typeface="+mn-ea"/>
              </a:defRPr>
            </a:lvl2pPr>
            <a:lvl3pPr marL="895350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Arial" pitchFamily="34" charset="0"/>
              <a:buChar char="-"/>
              <a:defRPr sz="1700">
                <a:solidFill>
                  <a:srgbClr val="4D4F53"/>
                </a:solidFill>
                <a:latin typeface="+mn-lt"/>
                <a:ea typeface="+mn-ea"/>
              </a:defRPr>
            </a:lvl3pPr>
            <a:lvl4pPr marL="1220788" indent="-196850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4pPr>
            <a:lvl5pPr marL="15446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5pPr>
            <a:lvl6pPr marL="20018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6pPr>
            <a:lvl7pPr marL="24590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7pPr>
            <a:lvl8pPr marL="29162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8pPr>
            <a:lvl9pPr marL="3373438" indent="-195263" algn="l" defTabSz="1023938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7AC9"/>
              </a:buClr>
              <a:buFont typeface="Wingdings" pitchFamily="2" charset="2"/>
              <a:buChar char="§"/>
              <a:defRPr sz="1500">
                <a:solidFill>
                  <a:srgbClr val="4D4F53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05402-3F55-C86B-589B-1091B3CDACC1}"/>
              </a:ext>
            </a:extLst>
          </p:cNvPr>
          <p:cNvSpPr/>
          <p:nvPr/>
        </p:nvSpPr>
        <p:spPr>
          <a:xfrm>
            <a:off x="1402873" y="3162300"/>
            <a:ext cx="7315200" cy="5029200"/>
          </a:xfrm>
          <a:prstGeom prst="rect">
            <a:avLst/>
          </a:prstGeom>
          <a:solidFill>
            <a:srgbClr val="4D4F5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Phenols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Organic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sulfides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&amp; Mercaptan (thiol)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 sulfur 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thiosulfates)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Cyanide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&amp; Thiocyanate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Nitrite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&amp; secondary amines (R2NH)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Iron &amp; manganese</a:t>
            </a: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Lignins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54" marR="0" lvl="0" indent="-3428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Spent Caustic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&gt;90% phenol reduction possible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COD reduction achieved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B7A5DF49-048B-3693-0582-A43E1FA7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874" y="2393146"/>
            <a:ext cx="7315199" cy="691365"/>
          </a:xfrm>
          <a:prstGeom prst="rect">
            <a:avLst/>
          </a:prstGeom>
          <a:solidFill>
            <a:srgbClr val="003674"/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Reacts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with: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7AA52A0-D13B-3EC9-E72E-3138A0FAD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700" y="2420360"/>
            <a:ext cx="7315200" cy="691365"/>
          </a:xfrm>
          <a:prstGeom prst="rect">
            <a:avLst/>
          </a:prstGeom>
          <a:solidFill>
            <a:srgbClr val="003674"/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Does </a:t>
            </a: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39B549"/>
                </a:solidFill>
                <a:effectLst/>
                <a:uLnTx/>
                <a:uFillTx/>
                <a:latin typeface="Arial" panose="020B0604020202020204"/>
              </a:rPr>
              <a:t>not</a:t>
            </a: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react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with: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C95BC3-5355-498A-D4ED-279609740E48}"/>
              </a:ext>
            </a:extLst>
          </p:cNvPr>
          <p:cNvCxnSpPr>
            <a:cxnSpLocks/>
          </p:cNvCxnSpPr>
          <p:nvPr/>
        </p:nvCxnSpPr>
        <p:spPr>
          <a:xfrm>
            <a:off x="574430" y="1181100"/>
            <a:ext cx="17103970" cy="0"/>
          </a:xfrm>
          <a:prstGeom prst="line">
            <a:avLst/>
          </a:prstGeom>
          <a:noFill/>
          <a:ln w="12700" cap="flat" cmpd="sng" algn="ctr">
            <a:solidFill>
              <a:srgbClr val="006BD3"/>
            </a:solidFill>
            <a:prstDash val="solid"/>
            <a:miter lim="800000"/>
          </a:ln>
          <a:effectLst/>
        </p:spPr>
      </p:cxnSp>
      <p:sp>
        <p:nvSpPr>
          <p:cNvPr id="10" name="Freeform 2">
            <a:extLst>
              <a:ext uri="{FF2B5EF4-FFF2-40B4-BE49-F238E27FC236}">
                <a16:creationId xmlns:a16="http://schemas.microsoft.com/office/drawing/2014/main" id="{DB19E816-D492-1D1D-1A59-D94990E5BEFB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0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DB11CB-ABEC-5F4F-3FB1-B73F9898A91E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FECBC-0D5F-9EDA-04C3-8F16CFDC6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67" y="342900"/>
            <a:ext cx="16947666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7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4B5-0991-184A-1EB7-D762E6F32D35}"/>
              </a:ext>
            </a:extLst>
          </p:cNvPr>
          <p:cNvSpPr txBox="1">
            <a:spLocks/>
          </p:cNvSpPr>
          <p:nvPr/>
        </p:nvSpPr>
        <p:spPr>
          <a:xfrm>
            <a:off x="4468210" y="3543300"/>
            <a:ext cx="9351580" cy="21016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rgbClr val="0070C0"/>
                </a:solidFill>
              </a:rPr>
              <a:t>Purate™ Unit Details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CAE0A25-4E58-3A85-52E2-116176B60ACD}"/>
              </a:ext>
            </a:extLst>
          </p:cNvPr>
          <p:cNvSpPr/>
          <p:nvPr/>
        </p:nvSpPr>
        <p:spPr>
          <a:xfrm>
            <a:off x="0" y="736664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03E5642-CD85-2F00-0378-1568848D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44995"/>
            <a:ext cx="2743200" cy="186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43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13457f1-9f99-4bd1-8a1b-8dc4cbad8b34}" enabled="1" method="Standard" siteId="{c1eb5112-7946-4c9d-bc57-40040cfe3a9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736</Words>
  <Application>Microsoft Office PowerPoint</Application>
  <PresentationFormat>Custom</PresentationFormat>
  <Paragraphs>183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Tabarra Sans</vt:lpstr>
      <vt:lpstr>Tabarra Sans Heavy</vt:lpstr>
      <vt:lpstr>Calibri</vt:lpstr>
      <vt:lpstr>Arial</vt:lpstr>
      <vt:lpstr>Codec Pro ExtraBold</vt:lpstr>
      <vt:lpstr>Glacial Indifference Bold</vt:lpstr>
      <vt:lpstr>Canva Sans</vt:lpstr>
      <vt:lpstr>Wingdings</vt:lpstr>
      <vt:lpstr>Wingdings 3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dc:creator>Al Emary, Hesham</dc:creator>
  <cp:lastModifiedBy>Al Emary, Hesham</cp:lastModifiedBy>
  <cp:revision>2</cp:revision>
  <dcterms:created xsi:type="dcterms:W3CDTF">2006-08-16T00:00:00Z</dcterms:created>
  <dcterms:modified xsi:type="dcterms:W3CDTF">2024-06-26T11:44:42Z</dcterms:modified>
  <dc:identifier>DAGG3nLRPf8</dc:identifier>
</cp:coreProperties>
</file>