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6" r:id="rId16"/>
    <p:sldId id="272" r:id="rId17"/>
    <p:sldId id="273" r:id="rId18"/>
    <p:sldId id="274" r:id="rId19"/>
    <p:sldId id="270" r:id="rId20"/>
    <p:sldId id="277" r:id="rId21"/>
    <p:sldId id="278" r:id="rId22"/>
    <p:sldId id="279" r:id="rId23"/>
    <p:sldId id="280" r:id="rId24"/>
    <p:sldId id="281" r:id="rId25"/>
    <p:sldId id="258" r:id="rId26"/>
  </p:sldIdLst>
  <p:sldSz cx="18288000" cy="10287000"/>
  <p:notesSz cx="6858000" cy="9144000"/>
  <p:embeddedFontLst>
    <p:embeddedFont>
      <p:font typeface="Abadi" panose="020B0604020104020204" pitchFamily="34" charset="0"/>
      <p:regular r:id="rId28"/>
    </p:embeddedFont>
    <p:embeddedFont>
      <p:font typeface="Aharoni" panose="02010803020104030203" pitchFamily="2" charset="-79"/>
      <p:bold r:id="rId29"/>
    </p:embeddedFont>
    <p:embeddedFont>
      <p:font typeface="Canva Sans" panose="020B0604020202020204" charset="0"/>
      <p:regular r:id="rId30"/>
    </p:embeddedFont>
    <p:embeddedFont>
      <p:font typeface="Canva Sans Bold" panose="020B0604020202020204" charset="0"/>
      <p:regular r:id="rId31"/>
    </p:embeddedFont>
    <p:embeddedFont>
      <p:font typeface="Codec Pro ExtraBold" panose="020B0604020202020204" charset="0"/>
      <p:regular r:id="rId32"/>
    </p:embeddedFont>
    <p:embeddedFont>
      <p:font typeface="Glacial Indifference Bold" panose="020B0604020202020204" charset="0"/>
      <p:regular r:id="rId33"/>
    </p:embeddedFont>
    <p:embeddedFont>
      <p:font typeface="Roboto" panose="02000000000000000000" pitchFamily="2" charset="0"/>
      <p:regular r:id="rId34"/>
      <p:bold r:id="rId35"/>
      <p:italic r:id="rId36"/>
    </p:embeddedFont>
    <p:embeddedFont>
      <p:font typeface="Roboto Condensed Medium" panose="02000000000000000000" pitchFamily="2" charset="0"/>
      <p:regular r:id="rId37"/>
      <p:italic r:id="rId38"/>
    </p:embeddedFont>
    <p:embeddedFont>
      <p:font typeface="Tabarra Sans" panose="020B0604020202020204" charset="0"/>
      <p:regular r:id="rId39"/>
    </p:embeddedFont>
    <p:embeddedFont>
      <p:font typeface="Tabarra Sans Heavy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803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1F9F9-D226-485C-8B72-36BA61968B80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6272-2A5A-460E-83FC-E5B9E30C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5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7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5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13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6272-2A5A-460E-83FC-E5B9E30C79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svg"/><Relationship Id="rId7" Type="http://schemas.openxmlformats.org/officeDocument/2006/relationships/image" Target="../media/image3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10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sv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57.png"/><Relationship Id="rId4" Type="http://schemas.openxmlformats.org/officeDocument/2006/relationships/image" Target="../media/image11.sv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10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62.jpeg"/><Relationship Id="rId5" Type="http://schemas.openxmlformats.org/officeDocument/2006/relationships/image" Target="../media/image12.png"/><Relationship Id="rId10" Type="http://schemas.openxmlformats.org/officeDocument/2006/relationships/image" Target="../media/image61.jpeg"/><Relationship Id="rId4" Type="http://schemas.openxmlformats.org/officeDocument/2006/relationships/image" Target="../media/image11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69.svg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hyperlink" Target="mailto:info@petromaster-sa.com" TargetMode="External"/><Relationship Id="rId5" Type="http://schemas.openxmlformats.org/officeDocument/2006/relationships/image" Target="../media/image67.svg"/><Relationship Id="rId10" Type="http://schemas.openxmlformats.org/officeDocument/2006/relationships/hyperlink" Target="mailto:mat2@petromaster-sa.com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sv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3.sv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sv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11" Type="http://schemas.microsoft.com/office/2007/relationships/hdphoto" Target="../media/hdphoto3.wdp"/><Relationship Id="rId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29582" y="1028700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9"/>
                </a:lnTo>
                <a:lnTo>
                  <a:pt x="0" y="1264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63605" y="6166675"/>
            <a:ext cx="7852012" cy="188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2400" dirty="0">
                <a:solidFill>
                  <a:srgbClr val="0C3E5B"/>
                </a:solidFill>
                <a:latin typeface="Glacial Indifference Bold"/>
              </a:rPr>
              <a:t>“An Integrated Approach for Fitness-for-Service and Life Management of Non-Metallic (FRP/GRP) Assets in Industrial Plants”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6254" y="6210300"/>
            <a:ext cx="4481657" cy="2737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Awais Manzoor</a:t>
            </a:r>
          </a:p>
          <a:p>
            <a:pPr algn="ctr">
              <a:lnSpc>
                <a:spcPts val="5471"/>
              </a:lnSpc>
            </a:pPr>
            <a:r>
              <a:rPr lang="en-US" sz="2400" spc="195" dirty="0">
                <a:solidFill>
                  <a:srgbClr val="0C3E5B"/>
                </a:solidFill>
                <a:latin typeface="Canva Sans Bold"/>
              </a:rPr>
              <a:t>(Sr.Materials Engineer) Petromaster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 dirty="0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 dirty="0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 dirty="0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3" name="Picture 22" descr="A logo with text and blue and grey colors&#10;&#10;Description automatically generated with medium confidence">
            <a:extLst>
              <a:ext uri="{FF2B5EF4-FFF2-40B4-BE49-F238E27FC236}">
                <a16:creationId xmlns:a16="http://schemas.microsoft.com/office/drawing/2014/main" id="{BEC2477C-E6F5-2240-FE7A-E30A1FA9C6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855" y="581979"/>
            <a:ext cx="5199145" cy="2275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39" y="7346769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31397" y="809213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B08F7-0CF1-68BA-423A-962A0F2891DA}"/>
              </a:ext>
            </a:extLst>
          </p:cNvPr>
          <p:cNvSpPr txBox="1"/>
          <p:nvPr/>
        </p:nvSpPr>
        <p:spPr>
          <a:xfrm>
            <a:off x="1630456" y="1884233"/>
            <a:ext cx="118872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Attack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Atmospheric Corrosion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Fabrication Defects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>
              <a:lnSpc>
                <a:spcPct val="2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anose="020B060402020202020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2376A4-1EAB-C3F8-4BD8-FAEB78CA1A2B}"/>
              </a:ext>
            </a:extLst>
          </p:cNvPr>
          <p:cNvGrpSpPr/>
          <p:nvPr/>
        </p:nvGrpSpPr>
        <p:grpSpPr>
          <a:xfrm>
            <a:off x="4267200" y="6938862"/>
            <a:ext cx="9023420" cy="3262015"/>
            <a:chOff x="4267200" y="6938862"/>
            <a:chExt cx="9023420" cy="32620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3E8DDE-5E72-E868-9FA8-ED949A498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2696"/>
            <a:stretch/>
          </p:blipFill>
          <p:spPr>
            <a:xfrm>
              <a:off x="4267200" y="6938862"/>
              <a:ext cx="9023420" cy="281854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9BD62A-F8C1-299B-080B-510010AB5CAC}"/>
                </a:ext>
              </a:extLst>
            </p:cNvPr>
            <p:cNvSpPr txBox="1"/>
            <p:nvPr/>
          </p:nvSpPr>
          <p:spPr>
            <a:xfrm>
              <a:off x="7258722" y="9632901"/>
              <a:ext cx="4142315" cy="567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C. Formation of Interfacial Defects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A7F689-98ED-EC6A-3977-B61A2807D3C3}"/>
              </a:ext>
            </a:extLst>
          </p:cNvPr>
          <p:cNvGrpSpPr/>
          <p:nvPr/>
        </p:nvGrpSpPr>
        <p:grpSpPr>
          <a:xfrm>
            <a:off x="1756858" y="3989862"/>
            <a:ext cx="4142315" cy="2772217"/>
            <a:chOff x="1756858" y="3989862"/>
            <a:chExt cx="4142315" cy="27722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9B1E7C-1B7A-9A8C-35F4-60642626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734"/>
            <a:stretch/>
          </p:blipFill>
          <p:spPr>
            <a:xfrm>
              <a:off x="1756858" y="3989862"/>
              <a:ext cx="4142315" cy="22250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275654-03E1-A048-463E-EA9C740D79F5}"/>
                </a:ext>
              </a:extLst>
            </p:cNvPr>
            <p:cNvSpPr txBox="1"/>
            <p:nvPr/>
          </p:nvSpPr>
          <p:spPr>
            <a:xfrm>
              <a:off x="1901821" y="6194103"/>
              <a:ext cx="3964641" cy="567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lphaUcPeriod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Formation of Fiber-Related Defects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61F770-2FED-1938-D7B2-ACCDFB099F25}"/>
              </a:ext>
            </a:extLst>
          </p:cNvPr>
          <p:cNvGrpSpPr/>
          <p:nvPr/>
        </p:nvGrpSpPr>
        <p:grpSpPr>
          <a:xfrm>
            <a:off x="6086407" y="3840670"/>
            <a:ext cx="10735291" cy="3020207"/>
            <a:chOff x="6086407" y="3840670"/>
            <a:chExt cx="10735291" cy="30202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66EA48-F9E5-3D54-6237-2A05026A7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13614" y="3840670"/>
              <a:ext cx="6608084" cy="25510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493445-3CE1-1418-A370-00F299EC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6407" y="3840670"/>
              <a:ext cx="3930034" cy="29753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A94A8F-7F0B-5568-656C-78B7136BA36D}"/>
                </a:ext>
              </a:extLst>
            </p:cNvPr>
            <p:cNvSpPr txBox="1"/>
            <p:nvPr/>
          </p:nvSpPr>
          <p:spPr>
            <a:xfrm>
              <a:off x="9167191" y="6292901"/>
              <a:ext cx="3355041" cy="567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B. Formation of Voids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18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D219B7-6755-8391-9EEC-B6ED07DF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8"/>
          <a:stretch/>
        </p:blipFill>
        <p:spPr>
          <a:xfrm>
            <a:off x="2719812" y="4076700"/>
            <a:ext cx="13307260" cy="5943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19878" y="7343456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153403" y="835896"/>
            <a:ext cx="10996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 Summary: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E482D-F87C-8D97-271A-EAC45213AB23}"/>
              </a:ext>
            </a:extLst>
          </p:cNvPr>
          <p:cNvSpPr txBox="1"/>
          <p:nvPr/>
        </p:nvSpPr>
        <p:spPr>
          <a:xfrm>
            <a:off x="1355963" y="1943100"/>
            <a:ext cx="1059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</a:rPr>
              <a:t>Three main damage mechanisms occur in FRP:</a:t>
            </a:r>
          </a:p>
          <a:p>
            <a:pPr algn="l"/>
            <a:endParaRPr lang="en-US" sz="1800" b="1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Damage to the Polymer/Resin or Matrix</a:t>
            </a:r>
          </a:p>
          <a:p>
            <a:pPr algn="l"/>
            <a:endParaRPr lang="en-US" sz="1800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2. Damage to the Interface of the Polymer and Reinforcement</a:t>
            </a:r>
          </a:p>
          <a:p>
            <a:pPr algn="l"/>
            <a:endParaRPr lang="en-US" sz="1800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3. Damage to the Reinforcement: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Roboto-Regular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Roboto-Regular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760161"/>
            <a:ext cx="9572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Non-Destructive Evaluation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34934-6562-B136-113E-DC88D6A84C16}"/>
              </a:ext>
            </a:extLst>
          </p:cNvPr>
          <p:cNvSpPr txBox="1"/>
          <p:nvPr/>
        </p:nvSpPr>
        <p:spPr>
          <a:xfrm>
            <a:off x="1295400" y="1989270"/>
            <a:ext cx="9749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Corrosion Barrier and Structural FRP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4A289-9E3D-DE3C-4325-0ADFBB1C818A}"/>
              </a:ext>
            </a:extLst>
          </p:cNvPr>
          <p:cNvSpPr txBox="1"/>
          <p:nvPr/>
        </p:nvSpPr>
        <p:spPr>
          <a:xfrm>
            <a:off x="1479226" y="2679290"/>
            <a:ext cx="97491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design phase 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of building FRP equipment, about 95% of the effort goes into designing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structural components, and only 5% is spent dealing with the corrosion barrier.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But during </a:t>
            </a:r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inspection</a:t>
            </a:r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standard practice is to spend 95% of the time examining the corrosion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barrier for damage due to corrosion and chemical processes.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30F81-B83E-4229-3C0D-BED992AB7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0" y="2450935"/>
            <a:ext cx="6682659" cy="56643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0731B1-4F0E-5F7E-F84E-A8CAB5CA79B7}"/>
              </a:ext>
            </a:extLst>
          </p:cNvPr>
          <p:cNvSpPr txBox="1"/>
          <p:nvPr/>
        </p:nvSpPr>
        <p:spPr>
          <a:xfrm>
            <a:off x="1262270" y="4407313"/>
            <a:ext cx="9749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FRP: Polymer Condition is Critical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1050B-5A51-3585-815F-D5AEFEB5ED6D}"/>
              </a:ext>
            </a:extLst>
          </p:cNvPr>
          <p:cNvSpPr txBox="1"/>
          <p:nvPr/>
        </p:nvSpPr>
        <p:spPr>
          <a:xfrm>
            <a:off x="1450042" y="5255695"/>
            <a:ext cx="97491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With FRP, the condition of the polymer limits the lifespan of the equipment. But as there are</a:t>
            </a:r>
          </a:p>
          <a:p>
            <a:pPr algn="l">
              <a:buClr>
                <a:schemeClr val="accent6">
                  <a:lumMod val="75000"/>
                </a:schemeClr>
              </a:buClr>
            </a:pPr>
            <a:r>
              <a:rPr lang="en-US" dirty="0"/>
              <a:t>currently no codes or standards that apply to FRP assessment, there are no handy strength and thickness allowances stamped on equipment.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FRP loses stiffness and strength over time but thickness is fairly constant, even after  decades of service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Exceptions would be FRP applications in highly oxidizing environments such as chlorine Dioxide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Similarly, there’s a little drop off in tensile strength after which it still stays fairly constant,  because tensile strength is driven largely by the reinforcement layers.</a:t>
            </a:r>
          </a:p>
        </p:txBody>
      </p:sp>
    </p:spTree>
    <p:extLst>
      <p:ext uri="{BB962C8B-B14F-4D97-AF65-F5344CB8AC3E}">
        <p14:creationId xmlns:p14="http://schemas.microsoft.com/office/powerpoint/2010/main" val="693120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469192" y="811479"/>
            <a:ext cx="5546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What to Inspect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1CE3C-7761-38EF-2D7B-411F4B56C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99"/>
          <a:stretch/>
        </p:blipFill>
        <p:spPr>
          <a:xfrm>
            <a:off x="1600200" y="1690172"/>
            <a:ext cx="12745991" cy="4170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4D514-55C2-C467-9B5E-C1867220059F}"/>
              </a:ext>
            </a:extLst>
          </p:cNvPr>
          <p:cNvSpPr txBox="1"/>
          <p:nvPr/>
        </p:nvSpPr>
        <p:spPr>
          <a:xfrm>
            <a:off x="2324315" y="6027990"/>
            <a:ext cx="680974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Barcol Hardness</a:t>
            </a:r>
          </a:p>
          <a:p>
            <a:endParaRPr lang="en-US" b="1" dirty="0">
              <a:solidFill>
                <a:srgbClr val="191315"/>
              </a:solidFill>
              <a:latin typeface="Roboto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A factor that was often used to determine the condition of FRP is the </a:t>
            </a:r>
            <a:r>
              <a:rPr lang="en-US" sz="1800" b="1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hardness of the resin</a:t>
            </a:r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, called Barcol hardness. However, Barcol testing provides surface hardness values to a depth of only .25 mm and does not provide data or information about deeper polymer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condition.</a:t>
            </a:r>
          </a:p>
          <a:p>
            <a:pPr algn="l"/>
            <a:endParaRPr lang="en-US" dirty="0">
              <a:solidFill>
                <a:srgbClr val="191315"/>
              </a:solidFill>
              <a:latin typeface="Abadi" panose="020B06040201040202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Flexibility of the polymer resin also changes after the polymer is damaged; it drops</a:t>
            </a:r>
          </a:p>
          <a:p>
            <a:pPr algn="l"/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from 100%, down to about 50% of its as-new value, at which point it continues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191315"/>
                </a:solidFill>
                <a:latin typeface="Abadi" panose="020B0604020104020204" pitchFamily="34" charset="0"/>
              </a:rPr>
              <a:t>decline in a logarithmic (non-linear) curve for the rest of its lifespan.</a:t>
            </a:r>
          </a:p>
          <a:p>
            <a:pPr algn="l"/>
            <a:endParaRPr lang="en-US" dirty="0">
              <a:solidFill>
                <a:srgbClr val="191315"/>
              </a:solidFill>
              <a:latin typeface="Abadi" panose="020B0604020104020204" pitchFamily="34" charset="0"/>
            </a:endParaRPr>
          </a:p>
          <a:p>
            <a:pPr algn="l"/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925C4-055A-8ABB-B23D-4B358B7241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58"/>
          <a:stretch/>
        </p:blipFill>
        <p:spPr>
          <a:xfrm>
            <a:off x="9144001" y="6195116"/>
            <a:ext cx="6172200" cy="40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25983" y="921108"/>
            <a:ext cx="13032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UltraAnalytics: The proven NDT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34934-6562-B136-113E-DC88D6A84C16}"/>
              </a:ext>
            </a:extLst>
          </p:cNvPr>
          <p:cNvSpPr txBox="1"/>
          <p:nvPr/>
        </p:nvSpPr>
        <p:spPr>
          <a:xfrm>
            <a:off x="1828800" y="2171700"/>
            <a:ext cx="9749116" cy="752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91315"/>
                </a:solidFill>
              </a:rPr>
              <a:t>The patented, non-destructive and non-intrusive UAX system for assessing FRP by quantifying the polymer damage in composite materials.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b="1" dirty="0">
                <a:solidFill>
                  <a:srgbClr val="191315"/>
                </a:solidFill>
              </a:rPr>
              <a:t>UltraAnalytics combines: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marL="342900" indent="-342900" algn="l"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Ultrasonic data collected in the field</a:t>
            </a:r>
          </a:p>
          <a:p>
            <a:pPr marL="342900" indent="-342900" algn="l"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Systematic external visual inspection</a:t>
            </a:r>
          </a:p>
          <a:p>
            <a:pPr marL="342900" indent="-342900" algn="l"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Data analysis using UTComp’ s proprietary software.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dirty="0">
                <a:solidFill>
                  <a:srgbClr val="191315"/>
                </a:solidFill>
              </a:rPr>
              <a:t>UltraAnalytics measures FRP damage in three ways: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b="1" dirty="0">
                <a:solidFill>
                  <a:srgbClr val="191315"/>
                </a:solidFill>
              </a:rPr>
              <a:t>Creep, </a:t>
            </a:r>
            <a:r>
              <a:rPr lang="en-US" dirty="0">
                <a:solidFill>
                  <a:srgbClr val="191315"/>
                </a:solidFill>
              </a:rPr>
              <a:t>which relates to the loss of structural capacity and is dictated by polymer damage. </a:t>
            </a:r>
          </a:p>
          <a:p>
            <a:pPr algn="l"/>
            <a:r>
              <a:rPr lang="en-US" dirty="0">
                <a:solidFill>
                  <a:srgbClr val="191315"/>
                </a:solidFill>
              </a:rPr>
              <a:t>Follows a similar line to changes in bending stiffness.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b="1" dirty="0">
                <a:solidFill>
                  <a:srgbClr val="191315"/>
                </a:solidFill>
              </a:rPr>
              <a:t>Thickness loss </a:t>
            </a:r>
            <a:r>
              <a:rPr lang="en-US" dirty="0">
                <a:solidFill>
                  <a:srgbClr val="191315"/>
                </a:solidFill>
              </a:rPr>
              <a:t>related to damage from abrasion and oxidation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b="1" dirty="0">
                <a:solidFill>
                  <a:srgbClr val="191315"/>
                </a:solidFill>
              </a:rPr>
              <a:t>Corrosion barrier damage, </a:t>
            </a:r>
            <a:r>
              <a:rPr lang="en-US" dirty="0">
                <a:solidFill>
                  <a:srgbClr val="191315"/>
                </a:solidFill>
              </a:rPr>
              <a:t>shown as PDS related to depth of damage / thickness in the</a:t>
            </a:r>
          </a:p>
          <a:p>
            <a:pPr algn="l"/>
            <a:r>
              <a:rPr lang="en-US" dirty="0">
                <a:solidFill>
                  <a:srgbClr val="191315"/>
                </a:solidFill>
              </a:rPr>
              <a:t>protective corrosion layer.</a:t>
            </a:r>
          </a:p>
          <a:p>
            <a:pPr algn="l"/>
            <a:endParaRPr lang="en-US" dirty="0">
              <a:solidFill>
                <a:srgbClr val="191315"/>
              </a:solidFill>
            </a:endParaRPr>
          </a:p>
          <a:p>
            <a:pPr algn="l"/>
            <a:r>
              <a:rPr lang="en-US" sz="1800" b="1" i="0" u="none" strike="noStrike" baseline="0" dirty="0"/>
              <a:t>Corrosion Barrier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191315"/>
                </a:solidFill>
              </a:rPr>
              <a:t>Color code illustrates level of damage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191315"/>
                </a:solidFill>
              </a:rPr>
              <a:t>Critical damage at 80% depth of corrosion barrier layer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191315"/>
                </a:solidFill>
              </a:rPr>
              <a:t>Chemical protection provided by the corrosion barrier is generally retained as long as  	</a:t>
            </a:r>
          </a:p>
          <a:p>
            <a:pPr algn="l"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solidFill>
                  <a:srgbClr val="191315"/>
                </a:solidFill>
              </a:rPr>
              <a:t>PDS is 50% or higher.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ACAD3-D9E8-42C7-61A3-14AF3417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499" y="2621883"/>
            <a:ext cx="7358898" cy="4041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52660A-D7B4-B8D2-DD56-885745955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4400" y="6580913"/>
            <a:ext cx="4396932" cy="35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7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11965" y="925817"/>
            <a:ext cx="12524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Measuring Corrosion Barrier Damage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34934-6562-B136-113E-DC88D6A84C16}"/>
              </a:ext>
            </a:extLst>
          </p:cNvPr>
          <p:cNvSpPr txBox="1"/>
          <p:nvPr/>
        </p:nvSpPr>
        <p:spPr>
          <a:xfrm>
            <a:off x="1470261" y="1849147"/>
            <a:ext cx="131960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endParaRPr lang="en-US" sz="1200" b="0" i="0" u="none" strike="noStrike" baseline="0" dirty="0">
              <a:latin typeface="Roboto" panose="02000000000000000000" pitchFamily="2" charset="0"/>
            </a:endParaRPr>
          </a:p>
          <a:p>
            <a:pPr algn="l"/>
            <a:r>
              <a:rPr lang="en-US" dirty="0">
                <a:solidFill>
                  <a:srgbClr val="191315"/>
                </a:solidFill>
              </a:rPr>
              <a:t>UltraAnalytics uses patented algorithms that analyze ultrasonic data to calculate changes in stiffness, a value expressed as Percentage of Design Stiffness (PDS).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19B50-A482-5E06-A224-1B75BAB0C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261" y="2971283"/>
            <a:ext cx="6182588" cy="1438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BF2474-2E5D-5BB5-CDCB-800C8656AA6D}"/>
              </a:ext>
            </a:extLst>
          </p:cNvPr>
          <p:cNvSpPr txBox="1"/>
          <p:nvPr/>
        </p:nvSpPr>
        <p:spPr>
          <a:xfrm>
            <a:off x="1470261" y="4389300"/>
            <a:ext cx="974911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/>
              <a:t>Generally, for the full thickness of the FRP:</a:t>
            </a:r>
          </a:p>
          <a:p>
            <a:endParaRPr lang="en-US" dirty="0"/>
          </a:p>
          <a:p>
            <a:pPr algn="l"/>
            <a:r>
              <a:rPr lang="en-US" sz="1800" b="0" i="0" u="none" strike="noStrike" baseline="0" dirty="0"/>
              <a:t>PDS values below 40% indicate end of service life or a high risk of failure requiring</a:t>
            </a:r>
          </a:p>
          <a:p>
            <a:pPr algn="l"/>
            <a:r>
              <a:rPr lang="en-US" sz="1800" b="0" i="0" u="none" strike="noStrike" baseline="0" dirty="0"/>
              <a:t>immediate action</a:t>
            </a:r>
          </a:p>
          <a:p>
            <a:pPr algn="l"/>
            <a:endParaRPr lang="en-US" dirty="0"/>
          </a:p>
          <a:p>
            <a:pPr algn="l"/>
            <a:r>
              <a:rPr lang="en-US" sz="24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Even when PDS is 40% — indicating serious damage —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FRP may retain 60% to 90% of its tensile strength.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AA363E-404B-0A6F-94F1-E0193DB56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226" y="6779456"/>
            <a:ext cx="8764223" cy="27912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DD0646-0454-7330-E072-8FC148D22898}"/>
              </a:ext>
            </a:extLst>
          </p:cNvPr>
          <p:cNvSpPr txBox="1"/>
          <p:nvPr/>
        </p:nvSpPr>
        <p:spPr>
          <a:xfrm>
            <a:off x="11356680" y="3729120"/>
            <a:ext cx="3812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Measuring FRP Thickness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CC29CD-EF61-3575-6986-8D336141AB0E}"/>
              </a:ext>
            </a:extLst>
          </p:cNvPr>
          <p:cNvSpPr txBox="1"/>
          <p:nvPr/>
        </p:nvSpPr>
        <p:spPr>
          <a:xfrm>
            <a:off x="11356680" y="4266336"/>
            <a:ext cx="3654720" cy="179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Thickness is calculated as:</a:t>
            </a:r>
          </a:p>
          <a:p>
            <a:pPr algn="l"/>
            <a:r>
              <a:rPr lang="en-US" sz="18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= sonic velocity x transit time/2</a:t>
            </a:r>
          </a:p>
          <a:p>
            <a:pPr algn="l"/>
            <a:r>
              <a:rPr lang="en-US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95th Percentiles: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Avg. sonic velocity: 2.94 mm/</a:t>
            </a:r>
            <a:r>
              <a:rPr lang="en-US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μs</a:t>
            </a:r>
            <a:endParaRPr lang="en-US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Minimum velocity: 2.69 mm/μs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Velocity range: 0.67 mm/</a:t>
            </a:r>
            <a:r>
              <a:rPr lang="en-US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μs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9B4FE0-D7EC-B635-D16D-80ED735E7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6600" y="6218943"/>
            <a:ext cx="5487166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942505"/>
            <a:ext cx="6670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Measuring Damage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34934-6562-B136-113E-DC88D6A84C16}"/>
              </a:ext>
            </a:extLst>
          </p:cNvPr>
          <p:cNvSpPr txBox="1"/>
          <p:nvPr/>
        </p:nvSpPr>
        <p:spPr>
          <a:xfrm>
            <a:off x="1298714" y="1697776"/>
            <a:ext cx="57878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8980" algn="ctr"/>
            <a:endParaRPr lang="en-US" sz="12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R="108980"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Percentage of Design Stiffness (PDS)</a:t>
            </a:r>
          </a:p>
          <a:p>
            <a:pPr marL="285750" marR="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315"/>
                </a:solidFill>
              </a:rPr>
              <a:t>Determined by Non-destructive AND Non-intrusive AND In-service.</a:t>
            </a:r>
          </a:p>
          <a:p>
            <a:pPr marL="285750" marR="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315"/>
                </a:solidFill>
              </a:rPr>
              <a:t>Shows reduction in resin strength.</a:t>
            </a:r>
          </a:p>
          <a:p>
            <a:pPr marL="285750" marR="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315"/>
                </a:solidFill>
              </a:rPr>
              <a:t>Applies to damage caused by ALL factors.</a:t>
            </a:r>
          </a:p>
          <a:p>
            <a:pPr marL="285750" marR="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315"/>
                </a:solidFill>
              </a:rPr>
              <a:t>Relates directly to Fitness For Service</a:t>
            </a:r>
          </a:p>
          <a:p>
            <a:pPr marL="285750" marR="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315"/>
                </a:solidFill>
              </a:rPr>
              <a:t>Used to calculate remaining life.</a:t>
            </a:r>
          </a:p>
          <a:p>
            <a:endParaRPr lang="en-US" sz="2200" b="0" i="0" u="sng" strike="noStrike" baseline="0" dirty="0">
              <a:latin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96FB0-CCBA-5D24-B9E4-1FF249160150}"/>
              </a:ext>
            </a:extLst>
          </p:cNvPr>
          <p:cNvSpPr txBox="1"/>
          <p:nvPr/>
        </p:nvSpPr>
        <p:spPr>
          <a:xfrm>
            <a:off x="9606133" y="1836609"/>
            <a:ext cx="4876800" cy="338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dec Pro ExtraBold" panose="020B0604020202020204" charset="0"/>
              </a:rPr>
              <a:t>Barcol Hardness</a:t>
            </a:r>
          </a:p>
          <a:p>
            <a:pPr marL="1257300" marR="0" lvl="2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Non-destructive BUT intrusive.</a:t>
            </a:r>
          </a:p>
          <a:p>
            <a:pPr marL="1257300" marR="0" lvl="2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ONLY applies to 0.010” deep.</a:t>
            </a:r>
          </a:p>
          <a:p>
            <a:pPr marL="1257300" marR="0" lvl="2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ONLY applies for chemical attack.</a:t>
            </a:r>
          </a:p>
          <a:p>
            <a:pPr marL="1257300" marR="0" lvl="2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DOES NOT relate to stress, strain or temperature damage.</a:t>
            </a:r>
          </a:p>
          <a:p>
            <a:pPr marL="1257300" marR="0" lvl="2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91315"/>
                </a:solidFill>
              </a:rPr>
              <a:t>DOES NOT relate to Fitness For Service (Mechanical Integrity).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C0995-E0F0-D061-C2E9-35CD66C51493}"/>
              </a:ext>
            </a:extLst>
          </p:cNvPr>
          <p:cNvSpPr txBox="1"/>
          <p:nvPr/>
        </p:nvSpPr>
        <p:spPr>
          <a:xfrm>
            <a:off x="1472600" y="515934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800" b="0" i="0" u="none" strike="noStrike" baseline="0" dirty="0">
              <a:solidFill>
                <a:srgbClr val="000000"/>
              </a:solidFill>
              <a:latin typeface="Roboto Condensed Medium" panose="02000000000000000000" pitchFamily="2" charset="0"/>
            </a:endParaRPr>
          </a:p>
          <a:p>
            <a:pPr marR="87880" algn="l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UltraAnalytix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216149-1D3C-5C9B-E736-2D305CA509E0}"/>
              </a:ext>
            </a:extLst>
          </p:cNvPr>
          <p:cNvSpPr txBox="1"/>
          <p:nvPr/>
        </p:nvSpPr>
        <p:spPr>
          <a:xfrm>
            <a:off x="1054174" y="5833412"/>
            <a:ext cx="982845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>
              <a:lnSpc>
                <a:spcPct val="150000"/>
              </a:lnSpc>
            </a:pPr>
            <a:r>
              <a:rPr lang="en-US" b="1" dirty="0">
                <a:solidFill>
                  <a:srgbClr val="191315"/>
                </a:solidFill>
              </a:rPr>
              <a:t>1. UltraAnalytics® </a:t>
            </a:r>
          </a:p>
          <a:p>
            <a:pPr marL="800100" marR="0" lvl="1" indent="-342900" algn="l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rgbClr val="191315"/>
                </a:solidFill>
              </a:rPr>
              <a:t>	Uses off the shelf ultrasonic equipment</a:t>
            </a:r>
          </a:p>
          <a:p>
            <a:pPr marL="800100" marR="0" lvl="1" indent="-342900" algn="l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rgbClr val="191315"/>
                </a:solidFill>
              </a:rPr>
              <a:t>	Olympus Epoch 650</a:t>
            </a:r>
          </a:p>
          <a:p>
            <a:pPr marL="800100" marR="0" lvl="1" indent="-342900" algn="l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rgbClr val="191315"/>
                </a:solidFill>
              </a:rPr>
              <a:t>	</a:t>
            </a:r>
            <a:r>
              <a:rPr lang="en-US" dirty="0" err="1">
                <a:solidFill>
                  <a:srgbClr val="191315"/>
                </a:solidFill>
              </a:rPr>
              <a:t>Panametrics</a:t>
            </a:r>
            <a:r>
              <a:rPr lang="en-US" dirty="0">
                <a:solidFill>
                  <a:srgbClr val="191315"/>
                </a:solidFill>
              </a:rPr>
              <a:t> </a:t>
            </a:r>
            <a:r>
              <a:rPr lang="en-US" dirty="0" err="1">
                <a:solidFill>
                  <a:srgbClr val="191315"/>
                </a:solidFill>
              </a:rPr>
              <a:t>M2008</a:t>
            </a:r>
            <a:r>
              <a:rPr lang="en-US" dirty="0">
                <a:solidFill>
                  <a:srgbClr val="191315"/>
                </a:solidFill>
              </a:rPr>
              <a:t> Transducer and delay line</a:t>
            </a:r>
          </a:p>
          <a:p>
            <a:pPr marL="800100" marR="0" lvl="1" indent="-342900" algn="l">
              <a:buFont typeface="+mj-lt"/>
              <a:buAutoNum type="alphaLcParenR"/>
            </a:pPr>
            <a:endParaRPr lang="en-US" dirty="0">
              <a:solidFill>
                <a:srgbClr val="191315"/>
              </a:solidFill>
            </a:endParaRPr>
          </a:p>
          <a:p>
            <a:pPr marR="0" algn="l"/>
            <a:r>
              <a:rPr lang="en-US" dirty="0">
                <a:solidFill>
                  <a:srgbClr val="191315"/>
                </a:solidFill>
              </a:rPr>
              <a:t>      2. </a:t>
            </a:r>
            <a:r>
              <a:rPr lang="en-US" b="1" dirty="0">
                <a:solidFill>
                  <a:srgbClr val="191315"/>
                </a:solidFill>
              </a:rPr>
              <a:t>Methods and procedures approved by UT Level III and comply with ASNT-</a:t>
            </a:r>
            <a:r>
              <a:rPr lang="en-US" b="1" dirty="0" err="1">
                <a:solidFill>
                  <a:srgbClr val="191315"/>
                </a:solidFill>
              </a:rPr>
              <a:t>SNT</a:t>
            </a:r>
            <a:r>
              <a:rPr lang="en-US" b="1" dirty="0">
                <a:solidFill>
                  <a:srgbClr val="191315"/>
                </a:solidFill>
              </a:rPr>
              <a:t>-TC-</a:t>
            </a:r>
            <a:r>
              <a:rPr lang="en-US" b="1" dirty="0" err="1">
                <a:solidFill>
                  <a:srgbClr val="191315"/>
                </a:solidFill>
              </a:rPr>
              <a:t>1A</a:t>
            </a:r>
            <a:endParaRPr lang="en-US" b="1" dirty="0">
              <a:solidFill>
                <a:srgbClr val="191315"/>
              </a:solidFill>
            </a:endParaRPr>
          </a:p>
          <a:p>
            <a:pPr marR="0" algn="l"/>
            <a:endParaRPr lang="en-US" dirty="0">
              <a:solidFill>
                <a:srgbClr val="191315"/>
              </a:solidFill>
            </a:endParaRPr>
          </a:p>
          <a:p>
            <a:pPr marR="0" algn="l">
              <a:lnSpc>
                <a:spcPct val="150000"/>
              </a:lnSpc>
            </a:pPr>
            <a:r>
              <a:rPr lang="en-US" b="1" dirty="0">
                <a:solidFill>
                  <a:srgbClr val="191315"/>
                </a:solidFill>
              </a:rPr>
              <a:t>       3. Inspection</a:t>
            </a:r>
          </a:p>
          <a:p>
            <a:pPr marR="0" algn="l">
              <a:lnSpc>
                <a:spcPct val="150000"/>
              </a:lnSpc>
            </a:pPr>
            <a:r>
              <a:rPr lang="en-US" dirty="0">
                <a:solidFill>
                  <a:srgbClr val="191315"/>
                </a:solidFill>
              </a:rPr>
              <a:t>	From the outside of the vessel or piping – no Confined Space Entry or process shutdown. 	Flexible timing for completion.</a:t>
            </a:r>
          </a:p>
          <a:p>
            <a:pPr marR="0" algn="l">
              <a:lnSpc>
                <a:spcPct val="150000"/>
              </a:lnSpc>
            </a:pPr>
            <a:r>
              <a:rPr lang="en-US" dirty="0">
                <a:solidFill>
                  <a:srgbClr val="191315"/>
                </a:solidFill>
              </a:rPr>
              <a:t>	Procedure includes systematic external structural evaluation </a:t>
            </a:r>
          </a:p>
          <a:p>
            <a:pPr marR="0" algn="l"/>
            <a:endParaRPr lang="en-US" sz="2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4652A-83BB-EAB6-FBFE-999A11948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6100622"/>
            <a:ext cx="7086600" cy="36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19200" y="902738"/>
            <a:ext cx="8975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UltraAnalytix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® In the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6500C-53D7-7824-0BC4-609A6DC64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611" y="2357438"/>
            <a:ext cx="5169789" cy="3510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F2B23-7360-F7B9-671B-6C111B6B3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0965" y="2314230"/>
            <a:ext cx="5453752" cy="3591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D247B1-88C6-C859-658D-3EACEC56FF3E}"/>
              </a:ext>
            </a:extLst>
          </p:cNvPr>
          <p:cNvSpPr txBox="1"/>
          <p:nvPr/>
        </p:nvSpPr>
        <p:spPr>
          <a:xfrm>
            <a:off x="14097000" y="8420100"/>
            <a:ext cx="281939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191315"/>
                </a:solidFill>
                <a:latin typeface="Roboto-Bold"/>
              </a:rPr>
              <a:t>Data Analysis is post-processed and completed remotely</a:t>
            </a:r>
          </a:p>
        </p:txBody>
      </p:sp>
      <p:pic>
        <p:nvPicPr>
          <p:cNvPr id="18" name="Picture 17" descr="A few men wearing helmets and working on a large tank&#10;&#10;Description automatically generated">
            <a:extLst>
              <a:ext uri="{FF2B5EF4-FFF2-40B4-BE49-F238E27FC236}">
                <a16:creationId xmlns:a16="http://schemas.microsoft.com/office/drawing/2014/main" id="{D544A799-AC0B-CE70-49A8-1D4BCFA0D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04" y="2385968"/>
            <a:ext cx="5206675" cy="34621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335987-64A7-4011-D822-2FA8E9062510}"/>
              </a:ext>
            </a:extLst>
          </p:cNvPr>
          <p:cNvSpPr txBox="1"/>
          <p:nvPr/>
        </p:nvSpPr>
        <p:spPr>
          <a:xfrm>
            <a:off x="2286000" y="6269200"/>
            <a:ext cx="281939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91315"/>
                </a:solidFill>
                <a:latin typeface="Roboto-Bold"/>
              </a:rPr>
              <a:t>Equipment Calibration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AAF800-1BD3-B85D-4BCE-8BCCAA9FA857}"/>
              </a:ext>
            </a:extLst>
          </p:cNvPr>
          <p:cNvSpPr txBox="1"/>
          <p:nvPr/>
        </p:nvSpPr>
        <p:spPr>
          <a:xfrm>
            <a:off x="7848600" y="6336924"/>
            <a:ext cx="28193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91315"/>
                </a:solidFill>
                <a:latin typeface="Roboto-Bold"/>
              </a:rPr>
              <a:t>Data Collection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F82CE-7078-C186-3ACF-09C7CBA81255}"/>
              </a:ext>
            </a:extLst>
          </p:cNvPr>
          <p:cNvSpPr txBox="1"/>
          <p:nvPr/>
        </p:nvSpPr>
        <p:spPr>
          <a:xfrm>
            <a:off x="13885089" y="6357865"/>
            <a:ext cx="281939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91315"/>
                </a:solidFill>
                <a:latin typeface="Roboto-Bold"/>
              </a:rPr>
              <a:t>UAX File Creation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BCA435A-6B64-4C35-FD78-BFAA7FE0BCE9}"/>
              </a:ext>
            </a:extLst>
          </p:cNvPr>
          <p:cNvSpPr/>
          <p:nvPr/>
        </p:nvSpPr>
        <p:spPr>
          <a:xfrm>
            <a:off x="5778175" y="6280079"/>
            <a:ext cx="1219200" cy="44408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868AF7A-EFEF-61D6-5363-68CF859A1AA5}"/>
              </a:ext>
            </a:extLst>
          </p:cNvPr>
          <p:cNvSpPr/>
          <p:nvPr/>
        </p:nvSpPr>
        <p:spPr>
          <a:xfrm>
            <a:off x="11519224" y="6269200"/>
            <a:ext cx="1219200" cy="44408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01280B3-FC87-A8AA-8AED-2D4F145CE882}"/>
              </a:ext>
            </a:extLst>
          </p:cNvPr>
          <p:cNvSpPr/>
          <p:nvPr/>
        </p:nvSpPr>
        <p:spPr>
          <a:xfrm rot="5400000">
            <a:off x="14691583" y="7203671"/>
            <a:ext cx="1219200" cy="41103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BC30D-F90F-53FC-7C7D-0D6A79ED8845}"/>
              </a:ext>
            </a:extLst>
          </p:cNvPr>
          <p:cNvSpPr txBox="1"/>
          <p:nvPr/>
        </p:nvSpPr>
        <p:spPr>
          <a:xfrm>
            <a:off x="2388459" y="7050752"/>
            <a:ext cx="9749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800" b="0" i="0" u="none" strike="noStrike" baseline="0" dirty="0">
              <a:solidFill>
                <a:srgbClr val="000000"/>
              </a:solidFill>
              <a:latin typeface="Roboto Condensed Medium" panose="02000000000000000000" pitchFamily="2" charset="0"/>
            </a:endParaRPr>
          </a:p>
          <a:p>
            <a:pPr marR="130330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5FC17-49AC-7725-61D0-0DB1E908C98B}"/>
              </a:ext>
            </a:extLst>
          </p:cNvPr>
          <p:cNvSpPr txBox="1"/>
          <p:nvPr/>
        </p:nvSpPr>
        <p:spPr>
          <a:xfrm>
            <a:off x="4869946" y="7267156"/>
            <a:ext cx="66294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900" b="0" i="0" u="none" strike="noStrike" baseline="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R="20280" algn="l"/>
            <a:r>
              <a:rPr lang="en-US" b="1" dirty="0">
                <a:solidFill>
                  <a:srgbClr val="1913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quantitative engineering data from inspections to determine the condition of equipment in Engineering terms. Allows:</a:t>
            </a:r>
          </a:p>
          <a:p>
            <a:pPr marR="20280" algn="l"/>
            <a:endParaRPr lang="en-US" dirty="0">
              <a:solidFill>
                <a:srgbClr val="1913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2028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3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of current condition;</a:t>
            </a:r>
          </a:p>
          <a:p>
            <a:pPr marL="285750" marR="2028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3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 of Fitness For Service;</a:t>
            </a:r>
          </a:p>
          <a:p>
            <a:pPr marL="285750" marR="2028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3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of Remaining Life</a:t>
            </a:r>
          </a:p>
          <a:p>
            <a:pPr marL="285750" marR="2028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3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of Remediation</a:t>
            </a:r>
          </a:p>
          <a:p>
            <a:pPr marR="20280" algn="l"/>
            <a:endParaRPr lang="en-US" dirty="0">
              <a:solidFill>
                <a:srgbClr val="191315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58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8792" y="723900"/>
            <a:ext cx="1159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Comparison to destructive 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D7B5A-AF7D-CEBF-B815-6716BBDC2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247900"/>
            <a:ext cx="11235513" cy="6954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A82AC-9CC9-9226-E5B4-1491F0AEB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2913" y="3771900"/>
            <a:ext cx="762106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94F92-DC53-72C0-1F87-EAA8707F6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453" y="1943100"/>
            <a:ext cx="12115800" cy="7837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BA2D5-C4F3-EC1D-99C8-6608685B66D4}"/>
              </a:ext>
            </a:extLst>
          </p:cNvPr>
          <p:cNvSpPr txBox="1"/>
          <p:nvPr/>
        </p:nvSpPr>
        <p:spPr>
          <a:xfrm>
            <a:off x="1479226" y="663754"/>
            <a:ext cx="13444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NDT Inspection Technology Comparison</a:t>
            </a:r>
          </a:p>
        </p:txBody>
      </p:sp>
    </p:spTree>
    <p:extLst>
      <p:ext uri="{BB962C8B-B14F-4D97-AF65-F5344CB8AC3E}">
        <p14:creationId xmlns:p14="http://schemas.microsoft.com/office/powerpoint/2010/main" val="63289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90A5E-3603-0E7C-332B-16602725E4D2}"/>
              </a:ext>
            </a:extLst>
          </p:cNvPr>
          <p:cNvSpPr txBox="1"/>
          <p:nvPr/>
        </p:nvSpPr>
        <p:spPr>
          <a:xfrm>
            <a:off x="1701472" y="1333500"/>
            <a:ext cx="14325600" cy="8001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4038600" y="4220170"/>
            <a:ext cx="1651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odec Pro ExtraBold" panose="020B0604020202020204" charset="0"/>
              </a:rPr>
              <a:t>Plan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AD10A-76A1-03DA-9143-846C0A309879}"/>
              </a:ext>
            </a:extLst>
          </p:cNvPr>
          <p:cNvCxnSpPr/>
          <p:nvPr/>
        </p:nvCxnSpPr>
        <p:spPr>
          <a:xfrm>
            <a:off x="6019800" y="2891135"/>
            <a:ext cx="0" cy="358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3AFCF0-0D05-ED8E-DB98-103F2E3D228E}"/>
              </a:ext>
            </a:extLst>
          </p:cNvPr>
          <p:cNvSpPr txBox="1"/>
          <p:nvPr/>
        </p:nvSpPr>
        <p:spPr>
          <a:xfrm>
            <a:off x="6259188" y="3543300"/>
            <a:ext cx="71556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dec Pro ExtraBold" panose="020B0604020202020204" charset="0"/>
              </a:rPr>
              <a:t>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dec Pro ExtraBold" panose="020B0604020202020204" charset="0"/>
              </a:rPr>
              <a:t>Damage Mechanisms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dec Pro ExtraBold" panose="020B0604020202020204" charset="0"/>
              </a:rPr>
              <a:t>Non-Destructive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dec Pro ExtraBold" panose="020B0604020202020204" charset="0"/>
              </a:rPr>
              <a:t>Laboratory Failure Investigations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dec Pro ExtraBold" panose="020B0604020202020204" charset="0"/>
              </a:rPr>
              <a:t>Experience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BA2D5-C4F3-EC1D-99C8-6608685B66D4}"/>
              </a:ext>
            </a:extLst>
          </p:cNvPr>
          <p:cNvSpPr txBox="1"/>
          <p:nvPr/>
        </p:nvSpPr>
        <p:spPr>
          <a:xfrm>
            <a:off x="1510407" y="5088902"/>
            <a:ext cx="3929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Limitations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E7CFD-3279-A9E0-BD5E-E1CE8678606A}"/>
              </a:ext>
            </a:extLst>
          </p:cNvPr>
          <p:cNvSpPr txBox="1"/>
          <p:nvPr/>
        </p:nvSpPr>
        <p:spPr>
          <a:xfrm>
            <a:off x="1676400" y="6020515"/>
            <a:ext cx="13385036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Operates in ambient or FRP surface temperatures ranging from </a:t>
            </a:r>
            <a:r>
              <a:rPr lang="en-US" sz="2000" dirty="0" err="1">
                <a:solidFill>
                  <a:srgbClr val="000000"/>
                </a:solidFill>
              </a:rPr>
              <a:t>10C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dirty="0" err="1">
                <a:solidFill>
                  <a:srgbClr val="000000"/>
                </a:solidFill>
              </a:rPr>
              <a:t>80C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Minimum thickness that can be inspected is 3 mm.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Maximum thickness that can be inspected is about 125 mm.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Only the accessible FRP surface skins of composite sandwich structures with foam or honeycomb core can be inspected.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Composite sandwich structures using end-grain balsa as the core up to 75 mm thick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may be inspectable.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Composite sandwich structures using sand filler with resin up to 100 mm are normally inspectable.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ACE7B-E235-3FEF-98FE-A36C873E3CAE}"/>
              </a:ext>
            </a:extLst>
          </p:cNvPr>
          <p:cNvSpPr txBox="1"/>
          <p:nvPr/>
        </p:nvSpPr>
        <p:spPr>
          <a:xfrm>
            <a:off x="1475913" y="605883"/>
            <a:ext cx="136398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800" b="0" i="0" u="none" strike="noStrike" baseline="0" dirty="0">
              <a:solidFill>
                <a:srgbClr val="000000"/>
              </a:solidFill>
              <a:latin typeface="Roboto Condensed Medium" panose="02000000000000000000" pitchFamily="2" charset="0"/>
            </a:endParaRPr>
          </a:p>
          <a:p>
            <a:pPr marR="148850" algn="l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Benefits of the UltraAnalytics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871B0B-359A-BD10-C0D1-9682D57D24D7}"/>
              </a:ext>
            </a:extLst>
          </p:cNvPr>
          <p:cNvSpPr txBox="1"/>
          <p:nvPr/>
        </p:nvSpPr>
        <p:spPr>
          <a:xfrm>
            <a:off x="1676400" y="1436248"/>
            <a:ext cx="9749116" cy="358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000" b="0" i="0" u="none" strike="noStrike" baseline="0" dirty="0">
              <a:solidFill>
                <a:srgbClr val="000000"/>
              </a:solidFill>
            </a:endParaRPr>
          </a:p>
          <a:p>
            <a:pPr marL="17145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000" b="0" i="0" u="none" strike="noStrike" baseline="0" dirty="0"/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No Confined Space Entry</a:t>
            </a:r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No requirement to shut down equipment or processes. Inspection and data collection completed while in operation.</a:t>
            </a:r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Objective, qualitative and quantitative assessment of Fitness for Service</a:t>
            </a:r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Non-destructive and non-intrusive. No cutting holes or requirements for test coupons</a:t>
            </a:r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All data gathered from exterior of vessel</a:t>
            </a:r>
          </a:p>
          <a:p>
            <a:pPr marL="342900" marR="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Full structural FRP and Corrosion Barrier assessment </a:t>
            </a:r>
          </a:p>
        </p:txBody>
      </p:sp>
    </p:spTree>
    <p:extLst>
      <p:ext uri="{BB962C8B-B14F-4D97-AF65-F5344CB8AC3E}">
        <p14:creationId xmlns:p14="http://schemas.microsoft.com/office/powerpoint/2010/main" val="42082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ACE7B-E235-3FEF-98FE-A36C873E3CAE}"/>
              </a:ext>
            </a:extLst>
          </p:cNvPr>
          <p:cNvSpPr txBox="1"/>
          <p:nvPr/>
        </p:nvSpPr>
        <p:spPr>
          <a:xfrm>
            <a:off x="1371600" y="543734"/>
            <a:ext cx="13639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800" b="0" i="0" u="none" strike="noStrike" baseline="0" dirty="0">
              <a:solidFill>
                <a:srgbClr val="000000"/>
              </a:solidFill>
              <a:latin typeface="Roboto Condensed Medium" panose="02000000000000000000" pitchFamily="2" charset="0"/>
            </a:endParaRPr>
          </a:p>
          <a:p>
            <a:pPr marR="148850" algn="l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Case-Study-1 Catholyte Tank Integrity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722F3-C706-A6AF-7B3A-0B4C3651B0EF}"/>
              </a:ext>
            </a:extLst>
          </p:cNvPr>
          <p:cNvSpPr txBox="1"/>
          <p:nvPr/>
        </p:nvSpPr>
        <p:spPr>
          <a:xfrm>
            <a:off x="1499104" y="1983926"/>
            <a:ext cx="8077200" cy="485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Assessment Results</a:t>
            </a:r>
          </a:p>
          <a:p>
            <a:pPr algn="l"/>
            <a:endParaRPr lang="en-US" sz="1800" b="0" i="0" u="none" strike="noStrike" baseline="0" dirty="0"/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The Asset Status of the equipment has been downgraded because of increased risk created by findings from the External Inspection.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Equipment and piping attached to nozzles were not adequately supported.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The critical PDS value for the equipment has been increased because of increased risk created by findings from the External Inspection.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Possible damage to reinforcement at shell penetrations has been detected.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Corrosion barrier condition shows some polymer damage beyond 80% of the original thickness of the corrosion barrier.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1800" b="0" i="0" u="none" strike="noStrike" baseline="0" dirty="0"/>
              <a:t>Completion of recommendations with "Immediate" timing could extend the service life.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8FF22-A832-25C4-713C-8CF3EA602225}"/>
              </a:ext>
            </a:extLst>
          </p:cNvPr>
          <p:cNvSpPr txBox="1"/>
          <p:nvPr/>
        </p:nvSpPr>
        <p:spPr>
          <a:xfrm>
            <a:off x="1475913" y="6705144"/>
            <a:ext cx="6931958" cy="291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Action Timing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Repair the composite where any oriented fibers are exposed. 2024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Periodically verify that the active level controls and standard operating procedures prevent overfilling of the tank. 2024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Install supports for piping and equipment attached to nozzles. 2024</a:t>
            </a:r>
          </a:p>
          <a:p>
            <a:pPr marL="285750" indent="-28575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Review and repair nozzles, seal bonds and repads at penetrations.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DC2E2-55A5-8CCE-8B16-AA865F8E3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1192" y="1828700"/>
            <a:ext cx="5130902" cy="2615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21B642-18F3-8AD6-967A-5DAD917D5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9578" y="4482684"/>
            <a:ext cx="6668431" cy="49917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FBD224-05AC-6F7B-F388-BB637996C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0450" y="1810284"/>
            <a:ext cx="2830742" cy="25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1252274"/>
            <a:ext cx="14109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Laboratory Failure Investigation Scheme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4AB0F-357E-8B47-C195-CB9A80587BCB}"/>
              </a:ext>
            </a:extLst>
          </p:cNvPr>
          <p:cNvSpPr txBox="1"/>
          <p:nvPr/>
        </p:nvSpPr>
        <p:spPr>
          <a:xfrm>
            <a:off x="1486142" y="2780949"/>
            <a:ext cx="9749116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Visual Inspection and photography of Any damage /defect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Optical microscopy examination to assist in determination of the quality and consistency 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Loss of Ignition Test: ASTM D-2584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Barcol Hardness Test: ASTM D-2583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Longitudinal Tensile Test: ASTM D-638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Circumferential Tensile Test (Hoop): ASTM D1598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Stiffness of Pipe: ASTM D-2412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Scanning Electron Microscopy/energy-dispersive X-ray (SEM/EDX)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Differential Scanning Calorimetry (DSC) for Determination of Glass Transition Temperature and the Amount of Residual Activity: ASTM D-3418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Thermogravimetric Analysis or Thermal Gravimetric Analysis (TGA): ASTM E-1131</a:t>
            </a:r>
          </a:p>
          <a:p>
            <a:pPr marL="342900" indent="-3429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arenR"/>
            </a:pPr>
            <a:r>
              <a:rPr lang="en-US" sz="1800" b="1" i="0" u="none" strike="noStrike" baseline="0" dirty="0"/>
              <a:t>Fourier Transform Infrared (FTIR) Advanced Relevant Testing to Identify and Provide a Chemical Fingerprint of the Organic Species: </a:t>
            </a:r>
          </a:p>
          <a:p>
            <a:pPr algn="l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E8A7D-AE83-5074-BA07-B205542E3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6390" y="2780949"/>
            <a:ext cx="3452607" cy="2610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942937-2CED-0C7F-1934-3D45A4B5A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6914" y="6247549"/>
            <a:ext cx="3496163" cy="2591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9FB941-2B08-07AA-AB42-528505560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6390" y="6335356"/>
            <a:ext cx="3400900" cy="25149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5C734B-89E1-C851-B003-CCA30CF99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8694" y="2685162"/>
            <a:ext cx="4012132" cy="27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577592"/>
            <a:ext cx="14924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Laboratory Failure Investigation-Case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8962C-50B5-1731-5977-265237604F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2" b="26847"/>
          <a:stretch/>
        </p:blipFill>
        <p:spPr bwMode="auto">
          <a:xfrm>
            <a:off x="7039718" y="1998205"/>
            <a:ext cx="5480728" cy="2041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49452-5B36-7194-0E6F-6E6ED44D8C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78"/>
          <a:stretch/>
        </p:blipFill>
        <p:spPr>
          <a:xfrm>
            <a:off x="12372118" y="1702560"/>
            <a:ext cx="5880023" cy="2417052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1D799D8C-FD2E-70B8-4256-9C660D76B6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4017018"/>
            <a:ext cx="5957685" cy="2597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DF685C-F095-79C4-269E-4BD3E8292F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8527" r="3326" b="4288"/>
          <a:stretch/>
        </p:blipFill>
        <p:spPr bwMode="auto">
          <a:xfrm>
            <a:off x="7539148" y="6698331"/>
            <a:ext cx="3740150" cy="2807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graph showing different colors of a scale&#10;&#10;Description automatically generated with medium confidence">
            <a:extLst>
              <a:ext uri="{FF2B5EF4-FFF2-40B4-BE49-F238E27FC236}">
                <a16:creationId xmlns:a16="http://schemas.microsoft.com/office/drawing/2014/main" id="{47AB153E-C618-4FBB-9159-8F1D99338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8709" r="11619"/>
          <a:stretch/>
        </p:blipFill>
        <p:spPr bwMode="auto">
          <a:xfrm>
            <a:off x="7848600" y="4135300"/>
            <a:ext cx="3153191" cy="2586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86D082-5D4E-2B50-3EE4-9B38390976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755041"/>
            <a:ext cx="2172998" cy="242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9DA79-1A52-979C-35D0-AA9A87000F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771241"/>
            <a:ext cx="3184169" cy="244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64B17A-F180-5264-B50D-49F8E64D0F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4687" y="1704801"/>
            <a:ext cx="5050019" cy="79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3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479226" y="723900"/>
            <a:ext cx="12498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Integration of Assessment Schemes</a:t>
            </a: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5916A43B-0611-2044-CC48-EA6AF8CFAA9C}"/>
              </a:ext>
            </a:extLst>
          </p:cNvPr>
          <p:cNvSpPr/>
          <p:nvPr/>
        </p:nvSpPr>
        <p:spPr>
          <a:xfrm>
            <a:off x="6629400" y="3314700"/>
            <a:ext cx="4191000" cy="3048000"/>
          </a:xfrm>
          <a:prstGeom prst="plaqu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FRP/GRP Asset 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Evaluation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BF7021-5091-9CC6-27CB-AD4FFD49AB03}"/>
              </a:ext>
            </a:extLst>
          </p:cNvPr>
          <p:cNvGrpSpPr/>
          <p:nvPr/>
        </p:nvGrpSpPr>
        <p:grpSpPr>
          <a:xfrm>
            <a:off x="1828800" y="2524757"/>
            <a:ext cx="5121965" cy="1143000"/>
            <a:chOff x="1828800" y="2524757"/>
            <a:chExt cx="5121965" cy="1143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5495D7-CAFD-C68E-8F80-7E3024B406AE}"/>
                </a:ext>
              </a:extLst>
            </p:cNvPr>
            <p:cNvSpPr txBox="1"/>
            <p:nvPr/>
          </p:nvSpPr>
          <p:spPr>
            <a:xfrm>
              <a:off x="1939543" y="2787276"/>
              <a:ext cx="490047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On-Site Visual Examination by Trained Engineers and Approved Checklist ( ASME-</a:t>
              </a:r>
              <a:r>
                <a:rPr lang="en-US" b="1" dirty="0" err="1"/>
                <a:t>RTP</a:t>
              </a:r>
              <a:r>
                <a:rPr lang="en-US" b="1" dirty="0"/>
                <a:t>-1 standard)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CD0F58-BB3A-BD27-6A5E-05ACDEA1D819}"/>
                </a:ext>
              </a:extLst>
            </p:cNvPr>
            <p:cNvSpPr/>
            <p:nvPr/>
          </p:nvSpPr>
          <p:spPr>
            <a:xfrm>
              <a:off x="1828800" y="2524757"/>
              <a:ext cx="5121965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2FB873-4B7C-8C44-BBF2-914C6334F08B}"/>
              </a:ext>
            </a:extLst>
          </p:cNvPr>
          <p:cNvGrpSpPr/>
          <p:nvPr/>
        </p:nvGrpSpPr>
        <p:grpSpPr>
          <a:xfrm>
            <a:off x="10499035" y="2472396"/>
            <a:ext cx="5121965" cy="1143000"/>
            <a:chOff x="10499035" y="2472396"/>
            <a:chExt cx="5121965" cy="1143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8766C44-2E4E-B9FD-FF43-A1B86D43D2FF}"/>
                </a:ext>
              </a:extLst>
            </p:cNvPr>
            <p:cNvSpPr/>
            <p:nvPr/>
          </p:nvSpPr>
          <p:spPr>
            <a:xfrm>
              <a:off x="10499035" y="2472396"/>
              <a:ext cx="5121965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0D8F68-53D1-EACC-C9DF-0B65B748166A}"/>
                </a:ext>
              </a:extLst>
            </p:cNvPr>
            <p:cNvSpPr txBox="1"/>
            <p:nvPr/>
          </p:nvSpPr>
          <p:spPr>
            <a:xfrm>
              <a:off x="10717210" y="2773091"/>
              <a:ext cx="490047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Hardness Examination by Barcol hardness Meter as per ASTM 2583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C6D7F4-696D-0202-11E2-92A85E807A1F}"/>
              </a:ext>
            </a:extLst>
          </p:cNvPr>
          <p:cNvGrpSpPr/>
          <p:nvPr/>
        </p:nvGrpSpPr>
        <p:grpSpPr>
          <a:xfrm>
            <a:off x="1777691" y="5959444"/>
            <a:ext cx="5121965" cy="1143000"/>
            <a:chOff x="1777691" y="5959444"/>
            <a:chExt cx="5121965" cy="11430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34DAED4-A661-1682-7A72-D71DEC1CAC45}"/>
                </a:ext>
              </a:extLst>
            </p:cNvPr>
            <p:cNvSpPr/>
            <p:nvPr/>
          </p:nvSpPr>
          <p:spPr>
            <a:xfrm>
              <a:off x="1777691" y="5959444"/>
              <a:ext cx="5121965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220395-034C-1B43-030C-EDCAA1EEBD7F}"/>
                </a:ext>
              </a:extLst>
            </p:cNvPr>
            <p:cNvSpPr txBox="1"/>
            <p:nvPr/>
          </p:nvSpPr>
          <p:spPr>
            <a:xfrm>
              <a:off x="1870455" y="6426369"/>
              <a:ext cx="490047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UltraAnalytics Technology and Fitness for Service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0B1412-0242-B83D-1037-649C2C6AC9FD}"/>
              </a:ext>
            </a:extLst>
          </p:cNvPr>
          <p:cNvGrpSpPr/>
          <p:nvPr/>
        </p:nvGrpSpPr>
        <p:grpSpPr>
          <a:xfrm>
            <a:off x="10502347" y="5961317"/>
            <a:ext cx="5121965" cy="1143000"/>
            <a:chOff x="10502347" y="5961317"/>
            <a:chExt cx="5121965" cy="1143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7A64D0A-44CA-7BCE-27C2-C83782DF50B6}"/>
                </a:ext>
              </a:extLst>
            </p:cNvPr>
            <p:cNvSpPr/>
            <p:nvPr/>
          </p:nvSpPr>
          <p:spPr>
            <a:xfrm>
              <a:off x="10502347" y="5961317"/>
              <a:ext cx="5121965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7360E3-109D-3C89-CE24-ECABE49C4AA6}"/>
                </a:ext>
              </a:extLst>
            </p:cNvPr>
            <p:cNvSpPr txBox="1"/>
            <p:nvPr/>
          </p:nvSpPr>
          <p:spPr>
            <a:xfrm>
              <a:off x="10660887" y="6287869"/>
              <a:ext cx="490047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Laboratory based Destructive Analysis and Root Failure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318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9418" y="745454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01414" y="5767160"/>
            <a:ext cx="667685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 dirty="0">
                <a:solidFill>
                  <a:srgbClr val="E28126"/>
                </a:solidFill>
                <a:latin typeface="Codec Pro ExtraBold"/>
              </a:rPr>
              <a:t>Reach out.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38733" y="7866608"/>
            <a:ext cx="3743694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>
                <a:solidFill>
                  <a:srgbClr val="E28126"/>
                </a:solidFill>
                <a:latin typeface="Canva Sans"/>
              </a:rPr>
              <a:t>email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>
                <a:solidFill>
                  <a:srgbClr val="E28126"/>
                </a:solidFill>
                <a:latin typeface="Canva Sans"/>
              </a:rPr>
              <a:t>phone</a:t>
            </a: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64895" y="7009137"/>
            <a:ext cx="4758610" cy="171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000" dirty="0">
                <a:solidFill>
                  <a:srgbClr val="E28126"/>
                </a:solidFill>
                <a:hlinkClick r:id="rId10"/>
              </a:rPr>
              <a:t>mat2@petromaster-sa.com</a:t>
            </a:r>
            <a:endParaRPr lang="en-US" sz="2000" dirty="0">
              <a:solidFill>
                <a:srgbClr val="E28126"/>
              </a:solidFill>
            </a:endParaRPr>
          </a:p>
          <a:p>
            <a:pPr algn="ctr">
              <a:lnSpc>
                <a:spcPts val="3352"/>
              </a:lnSpc>
            </a:pPr>
            <a:r>
              <a:rPr lang="en-US" sz="2000" dirty="0">
                <a:solidFill>
                  <a:srgbClr val="E28126"/>
                </a:solidFill>
              </a:rPr>
              <a:t>Or </a:t>
            </a:r>
          </a:p>
          <a:p>
            <a:pPr algn="ctr">
              <a:lnSpc>
                <a:spcPts val="3352"/>
              </a:lnSpc>
            </a:pPr>
            <a:r>
              <a:rPr lang="en-US" sz="2000" dirty="0">
                <a:solidFill>
                  <a:srgbClr val="E28126"/>
                </a:solidFill>
                <a:hlinkClick r:id="rId11"/>
              </a:rPr>
              <a:t>info@petromaster-sa.com</a:t>
            </a:r>
            <a:endParaRPr lang="en-US" sz="2000" dirty="0">
              <a:solidFill>
                <a:srgbClr val="E28126"/>
              </a:solidFill>
            </a:endParaRPr>
          </a:p>
          <a:p>
            <a:pPr algn="ctr">
              <a:lnSpc>
                <a:spcPts val="3352"/>
              </a:lnSpc>
            </a:pPr>
            <a:endParaRPr lang="en-US" sz="2394" dirty="0">
              <a:solidFill>
                <a:srgbClr val="E28126"/>
              </a:solidFill>
              <a:latin typeface="Canva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 dirty="0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 dirty="0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4578268" y="2268608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10101"/>
                </a:solidFill>
                <a:latin typeface="Canva Sans"/>
              </a:rPr>
              <a:t>YOUR LOGO</a:t>
            </a:r>
          </a:p>
        </p:txBody>
      </p:sp>
      <p:pic>
        <p:nvPicPr>
          <p:cNvPr id="23" name="Picture 22" descr="A logo with text and blue and grey colors&#10;&#10;Description automatically generated with medium confidence">
            <a:extLst>
              <a:ext uri="{FF2B5EF4-FFF2-40B4-BE49-F238E27FC236}">
                <a16:creationId xmlns:a16="http://schemas.microsoft.com/office/drawing/2014/main" id="{9B373F45-ED95-4BE4-866D-F0A2EF36D2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476" y="684896"/>
            <a:ext cx="5199145" cy="22751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3B32B3-5FB7-EAF6-BCE3-83CD7A20E609}"/>
              </a:ext>
            </a:extLst>
          </p:cNvPr>
          <p:cNvSpPr txBox="1"/>
          <p:nvPr/>
        </p:nvSpPr>
        <p:spPr>
          <a:xfrm>
            <a:off x="7619999" y="7277100"/>
            <a:ext cx="25296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4D4D4D"/>
                </a:solidFill>
                <a:effectLst/>
                <a:ea typeface="Aptos" panose="020B0004020202020204" pitchFamily="34" charset="0"/>
              </a:rPr>
              <a:t>Cell: +966583901169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4D4D4D"/>
                </a:solidFill>
                <a:effectLst/>
                <a:ea typeface="Aptos" panose="020B0004020202020204" pitchFamily="34" charset="0"/>
              </a:rPr>
              <a:t>Tel  : +966138967153</a:t>
            </a:r>
            <a:endParaRPr lang="en-US" sz="2000" dirty="0">
              <a:effectLst/>
              <a:ea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4D4D4D"/>
                </a:solidFill>
                <a:effectLst/>
                <a:ea typeface="Aptos" panose="020B0004020202020204" pitchFamily="34" charset="0"/>
              </a:rPr>
              <a:t>Fax : +966138967124</a:t>
            </a:r>
            <a:endParaRPr lang="en-US" sz="2000" dirty="0">
              <a:effectLst/>
              <a:ea typeface="Aptos" panose="020B00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BDD6D8-A9B7-3A15-0C6E-4924C86C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795"/>
          <a:stretch/>
        </p:blipFill>
        <p:spPr>
          <a:xfrm>
            <a:off x="2193235" y="6819900"/>
            <a:ext cx="8427741" cy="297556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52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07039" y="876300"/>
            <a:ext cx="8644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 Reinforced Plastics (FRP)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5D3BA-B1A3-54F9-897D-F52EEB8F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7541" y="1562100"/>
            <a:ext cx="7408892" cy="8016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ED3CD7-7A2A-0AFC-2F05-6E8309B6ACD9}"/>
              </a:ext>
            </a:extLst>
          </p:cNvPr>
          <p:cNvSpPr txBox="1"/>
          <p:nvPr/>
        </p:nvSpPr>
        <p:spPr>
          <a:xfrm>
            <a:off x="1275663" y="2054322"/>
            <a:ext cx="8906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FRP composite materials are made of a polymer matrix reinforced with fibers, typically glass (as in fiberglass), carbon or basalt. The polymer is usually a thermosetting resin, epoxy or vinyl ester.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The reinforcement provides most of the structural strength, while the polymer binds it all together, prevents leakage and provides corrosion protection against harsh chemicals.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6A39B-BB1A-74C7-77D6-A7B13FDBE939}"/>
              </a:ext>
            </a:extLst>
          </p:cNvPr>
          <p:cNvSpPr txBox="1"/>
          <p:nvPr/>
        </p:nvSpPr>
        <p:spPr>
          <a:xfrm>
            <a:off x="1307039" y="4063340"/>
            <a:ext cx="8249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Engineered material made from layers of thermoset liquid resin and Fiber 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Resin bonds to the fibers, transferring loads from one fiber to other 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Layers of material are bonded together, transferring loads in any direction throughout the material</a:t>
            </a: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Build stiffness and strength is determined by condition of the resin polymer</a:t>
            </a:r>
          </a:p>
        </p:txBody>
      </p:sp>
    </p:spTree>
    <p:extLst>
      <p:ext uri="{BB962C8B-B14F-4D97-AF65-F5344CB8AC3E}">
        <p14:creationId xmlns:p14="http://schemas.microsoft.com/office/powerpoint/2010/main" val="1377442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070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07039" y="876300"/>
            <a:ext cx="10216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FRP Manufacturing Processes:</a:t>
            </a:r>
          </a:p>
        </p:txBody>
      </p:sp>
      <p:pic>
        <p:nvPicPr>
          <p:cNvPr id="1026" name="Picture 2" descr="Manufacturing-Processes">
            <a:extLst>
              <a:ext uri="{FF2B5EF4-FFF2-40B4-BE49-F238E27FC236}">
                <a16:creationId xmlns:a16="http://schemas.microsoft.com/office/drawing/2014/main" id="{5E3A4DA7-7392-7660-48E1-1F439B87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38301"/>
            <a:ext cx="17389016" cy="74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5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12" y="7362709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07039" y="876300"/>
            <a:ext cx="8438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Joining FRP Components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7F62C0-04E4-47A7-8301-63F2E1475843}"/>
              </a:ext>
            </a:extLst>
          </p:cNvPr>
          <p:cNvSpPr/>
          <p:nvPr/>
        </p:nvSpPr>
        <p:spPr>
          <a:xfrm>
            <a:off x="1783319" y="2444218"/>
            <a:ext cx="2269422" cy="2175506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Butt Joints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232EE7-F384-9C67-F091-909D97C370C6}"/>
              </a:ext>
            </a:extLst>
          </p:cNvPr>
          <p:cNvSpPr/>
          <p:nvPr/>
        </p:nvSpPr>
        <p:spPr>
          <a:xfrm>
            <a:off x="7404187" y="2270776"/>
            <a:ext cx="2514600" cy="2438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Bell &amp; Spigot Joints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077BDD-243F-E32F-58B4-397B9AF97FCB}"/>
              </a:ext>
            </a:extLst>
          </p:cNvPr>
          <p:cNvSpPr/>
          <p:nvPr/>
        </p:nvSpPr>
        <p:spPr>
          <a:xfrm>
            <a:off x="13182273" y="2270776"/>
            <a:ext cx="2514600" cy="2438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Flange Connections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C21DA0-102C-271D-799E-68B75162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81" y="7725594"/>
            <a:ext cx="2962498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C6D8AB-4A45-A36C-C517-F8ED29FA08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6" t="13646" r="3566"/>
          <a:stretch/>
        </p:blipFill>
        <p:spPr>
          <a:xfrm>
            <a:off x="1499839" y="5359191"/>
            <a:ext cx="3764958" cy="2031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9FB83F-A804-D4AC-541B-16403B0FE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553" r="4916" b="13434"/>
          <a:stretch/>
        </p:blipFill>
        <p:spPr>
          <a:xfrm>
            <a:off x="6756352" y="5180322"/>
            <a:ext cx="4463840" cy="2124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929FAE-2AA7-5ACA-CA4B-DD8101169A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46" t="15932" r="8500" b="5970"/>
          <a:stretch/>
        </p:blipFill>
        <p:spPr>
          <a:xfrm>
            <a:off x="13022458" y="5520743"/>
            <a:ext cx="3230078" cy="2286223"/>
          </a:xfrm>
          <a:prstGeom prst="rect">
            <a:avLst/>
          </a:prstGeom>
        </p:spPr>
      </p:pic>
      <p:pic>
        <p:nvPicPr>
          <p:cNvPr id="2052" name="Picture 4" descr="Flat end pipe with butt joint-Water tank|Flue|HUAWEI">
            <a:extLst>
              <a:ext uri="{FF2B5EF4-FFF2-40B4-BE49-F238E27FC236}">
                <a16:creationId xmlns:a16="http://schemas.microsoft.com/office/drawing/2014/main" id="{70CDA3E0-35D0-6A66-04E8-460BCB68E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313" b="70625" l="3281" r="96875">
                        <a14:foregroundMark x1="7656" y1="27187" x2="4844" y2="62969"/>
                        <a14:foregroundMark x1="4844" y1="62969" x2="15625" y2="67500"/>
                        <a14:foregroundMark x1="15625" y1="67500" x2="54219" y2="66094"/>
                        <a14:foregroundMark x1="54219" y1="66094" x2="71563" y2="66094"/>
                        <a14:foregroundMark x1="71563" y1="66094" x2="86875" y2="65938"/>
                        <a14:foregroundMark x1="86875" y1="65938" x2="94219" y2="55625"/>
                        <a14:foregroundMark x1="94219" y1="55625" x2="95781" y2="40938"/>
                        <a14:foregroundMark x1="95781" y1="40938" x2="91250" y2="28906"/>
                        <a14:foregroundMark x1="91250" y1="28906" x2="27344" y2="28750"/>
                        <a14:foregroundMark x1="5156" y1="26094" x2="6563" y2="65625"/>
                        <a14:foregroundMark x1="6563" y1="65625" x2="48125" y2="68906"/>
                        <a14:foregroundMark x1="48125" y1="68906" x2="67344" y2="68750"/>
                        <a14:foregroundMark x1="67344" y1="68750" x2="84219" y2="63906"/>
                        <a14:foregroundMark x1="84219" y1="63906" x2="96719" y2="54375"/>
                        <a14:foregroundMark x1="96719" y1="54375" x2="96875" y2="40625"/>
                        <a14:foregroundMark x1="96875" y1="40625" x2="92969" y2="31563"/>
                        <a14:foregroundMark x1="4375" y1="26563" x2="3281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6250"/>
          <a:stretch/>
        </p:blipFill>
        <p:spPr bwMode="auto">
          <a:xfrm>
            <a:off x="1597954" y="7895665"/>
            <a:ext cx="3306268" cy="17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P PIPE &amp; FITTINGS - Global Fiberglass UAE">
            <a:extLst>
              <a:ext uri="{FF2B5EF4-FFF2-40B4-BE49-F238E27FC236}">
                <a16:creationId xmlns:a16="http://schemas.microsoft.com/office/drawing/2014/main" id="{2881F238-11B9-AF89-61B7-EFD4CC66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76185" y="7530018"/>
            <a:ext cx="2351239" cy="30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FBA02740-9DD6-3E1C-C74F-C4BE6F070FB1}"/>
              </a:ext>
            </a:extLst>
          </p:cNvPr>
          <p:cNvSpPr/>
          <p:nvPr/>
        </p:nvSpPr>
        <p:spPr>
          <a:xfrm>
            <a:off x="2958453" y="4845746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B00BE51-418F-AEAE-4634-4298D812E8DE}"/>
              </a:ext>
            </a:extLst>
          </p:cNvPr>
          <p:cNvSpPr/>
          <p:nvPr/>
        </p:nvSpPr>
        <p:spPr>
          <a:xfrm>
            <a:off x="3171850" y="7175749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99B39F6-87A0-AD4C-064B-9C63E2A105AA}"/>
              </a:ext>
            </a:extLst>
          </p:cNvPr>
          <p:cNvSpPr/>
          <p:nvPr/>
        </p:nvSpPr>
        <p:spPr>
          <a:xfrm>
            <a:off x="8685451" y="4866323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85BC01C-754F-946A-18CE-86CFE09A2DF3}"/>
              </a:ext>
            </a:extLst>
          </p:cNvPr>
          <p:cNvSpPr/>
          <p:nvPr/>
        </p:nvSpPr>
        <p:spPr>
          <a:xfrm>
            <a:off x="8829891" y="7108793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C8BD07F-B37F-24AF-5401-63F180C6527A}"/>
              </a:ext>
            </a:extLst>
          </p:cNvPr>
          <p:cNvSpPr/>
          <p:nvPr/>
        </p:nvSpPr>
        <p:spPr>
          <a:xfrm>
            <a:off x="14433024" y="4889611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E97484B-55BF-A08E-AE34-18246CCBD205}"/>
              </a:ext>
            </a:extLst>
          </p:cNvPr>
          <p:cNvSpPr/>
          <p:nvPr/>
        </p:nvSpPr>
        <p:spPr>
          <a:xfrm>
            <a:off x="14869407" y="7559240"/>
            <a:ext cx="228600" cy="554353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BD824-29C8-3043-7C15-6A2BB04EE665}"/>
              </a:ext>
            </a:extLst>
          </p:cNvPr>
          <p:cNvSpPr txBox="1"/>
          <p:nvPr/>
        </p:nvSpPr>
        <p:spPr>
          <a:xfrm>
            <a:off x="4146170" y="3519671"/>
            <a:ext cx="316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Butt joints are made by butting the FRP components together and over-wrapping the</a:t>
            </a:r>
          </a:p>
          <a:p>
            <a:pPr algn="just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two sides to form a “splint”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A4A3F-4C02-92DF-4924-2162C1F7585B}"/>
              </a:ext>
            </a:extLst>
          </p:cNvPr>
          <p:cNvSpPr txBox="1"/>
          <p:nvPr/>
        </p:nvSpPr>
        <p:spPr>
          <a:xfrm>
            <a:off x="10395179" y="3451489"/>
            <a:ext cx="27022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Bell and spigot joints are made by fitting one end of the FRP component into the expanded end of the other FRP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2C1C5-74EB-250F-4A5F-337F75AA84E5}"/>
              </a:ext>
            </a:extLst>
          </p:cNvPr>
          <p:cNvSpPr txBox="1"/>
          <p:nvPr/>
        </p:nvSpPr>
        <p:spPr>
          <a:xfrm>
            <a:off x="15894968" y="3451489"/>
            <a:ext cx="22045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Flange joints are made for easy access in service. Typically, all the entries and</a:t>
            </a: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exits from a vessel are nozzles with flanges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36464-8623-B7A9-C1B1-279C837AEB92}"/>
              </a:ext>
            </a:extLst>
          </p:cNvPr>
          <p:cNvSpPr txBox="1"/>
          <p:nvPr/>
        </p:nvSpPr>
        <p:spPr>
          <a:xfrm>
            <a:off x="4943880" y="7803700"/>
            <a:ext cx="25935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When the joint is finished, a thin gel</a:t>
            </a: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coat of resin is applied (like a paint) over the joint and past the abraded area on the FRP surface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2545D8-7333-4143-7B80-1633AAA981D0}"/>
              </a:ext>
            </a:extLst>
          </p:cNvPr>
          <p:cNvSpPr txBox="1"/>
          <p:nvPr/>
        </p:nvSpPr>
        <p:spPr>
          <a:xfrm>
            <a:off x="10708080" y="7663146"/>
            <a:ext cx="1986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The over wraps are then made much like those for the butt joint.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30AC8D-3FED-6037-D42C-2673107FC49C}"/>
              </a:ext>
            </a:extLst>
          </p:cNvPr>
          <p:cNvSpPr txBox="1"/>
          <p:nvPr/>
        </p:nvSpPr>
        <p:spPr>
          <a:xfrm>
            <a:off x="16037011" y="7725171"/>
            <a:ext cx="1854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Flanges are made up by hand and nozzles are installed by hand</a:t>
            </a: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lay-up.</a:t>
            </a:r>
          </a:p>
        </p:txBody>
      </p:sp>
    </p:spTree>
    <p:extLst>
      <p:ext uri="{BB962C8B-B14F-4D97-AF65-F5344CB8AC3E}">
        <p14:creationId xmlns:p14="http://schemas.microsoft.com/office/powerpoint/2010/main" val="17109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6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307039" y="876300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B08F7-0CF1-68BA-423A-962A0F2891DA}"/>
              </a:ext>
            </a:extLst>
          </p:cNvPr>
          <p:cNvSpPr txBox="1"/>
          <p:nvPr/>
        </p:nvSpPr>
        <p:spPr>
          <a:xfrm>
            <a:off x="1442688" y="1799630"/>
            <a:ext cx="11887200" cy="823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cs typeface="Aharoni" panose="02010803020104030203" pitchFamily="2" charset="-79"/>
              </a:rPr>
              <a:t>Chemical Attack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cs typeface="Aharoni" panose="02010803020104030203" pitchFamily="2" charset="-79"/>
              </a:rPr>
              <a:t>Environmental Exposure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cs typeface="Aharoni" panose="02010803020104030203" pitchFamily="2" charset="-79"/>
              </a:rPr>
              <a:t>Fabrication Defects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Mechanical damage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is the most common problem with FRP equipment. 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FRP has very little ability to deform without fracture; there is no yielding as in metals.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Therefore, overstress or impact blows often cause cracks or fracture.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Erosion is often seen when the flowing fluid contains abrasive particles.</a:t>
            </a:r>
          </a:p>
          <a:p>
            <a:pPr algn="l"/>
            <a:endParaRPr lang="en-US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Highly Susceptible Locations</a:t>
            </a:r>
          </a:p>
          <a:p>
            <a:pPr algn="l"/>
            <a:endParaRPr lang="en-US" sz="2000" b="1" i="0" u="none" strike="noStrike" baseline="0" dirty="0">
              <a:cs typeface="Aharoni" panose="02010803020104030203" pitchFamily="2" charset="-79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Nozzle connections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Gusset connections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Flanges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Any secondary joint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Lifting lugs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External attachments such as ladders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Internal attachments such as baffle supports, dip pipe supports,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dec Pro ExtraBold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2E92A-1A9B-FDF5-D622-800932866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196" y="6591481"/>
            <a:ext cx="3695384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E39C6-97B1-B428-BF37-885EED4ADF14}"/>
              </a:ext>
            </a:extLst>
          </p:cNvPr>
          <p:cNvSpPr txBox="1"/>
          <p:nvPr/>
        </p:nvSpPr>
        <p:spPr>
          <a:xfrm>
            <a:off x="10331822" y="9571632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baseline="0" dirty="0">
                <a:latin typeface="Abadi" panose="020B0604020104020204" pitchFamily="34" charset="0"/>
                <a:cs typeface="Times New Roman" panose="02020603050405020304" pitchFamily="18" charset="0"/>
              </a:rPr>
              <a:t>Large gouge on interior of vessel [2]</a:t>
            </a:r>
            <a:endParaRPr lang="en-US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6CD9A-A857-826C-25E3-124530151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4747015" y="6216240"/>
            <a:ext cx="2721478" cy="3471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D7BBE-9D82-5D09-FD58-9504B9E7B41A}"/>
              </a:ext>
            </a:extLst>
          </p:cNvPr>
          <p:cNvSpPr txBox="1"/>
          <p:nvPr/>
        </p:nvSpPr>
        <p:spPr>
          <a:xfrm>
            <a:off x="14615999" y="9516292"/>
            <a:ext cx="322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baseline="0" dirty="0">
                <a:latin typeface="Abadi" panose="020B0604020104020204" pitchFamily="34" charset="0"/>
                <a:cs typeface="Times New Roman" panose="02020603050405020304" pitchFamily="18" charset="0"/>
              </a:rPr>
              <a:t>Thermal crazing resulting from cold fluids [2]</a:t>
            </a:r>
            <a:endParaRPr lang="en-US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AA300E-D9EB-1C55-77FC-CF22DC057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4823" y="2781300"/>
            <a:ext cx="3631997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38BC51-AEC6-AC9D-0A0A-59E7B2356FDE}"/>
              </a:ext>
            </a:extLst>
          </p:cNvPr>
          <p:cNvSpPr txBox="1"/>
          <p:nvPr/>
        </p:nvSpPr>
        <p:spPr>
          <a:xfrm>
            <a:off x="10187195" y="5741817"/>
            <a:ext cx="352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  <a:cs typeface="Times New Roman" panose="02020603050405020304" pitchFamily="18" charset="0"/>
              </a:rPr>
              <a:t>Gusset connection crack from severe bending stress [1]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D36CB0-E7D2-B7FD-31E6-080793FDB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0675" y="2781300"/>
            <a:ext cx="3654157" cy="27530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848836-8453-7E0E-3741-1A56EA4AE421}"/>
              </a:ext>
            </a:extLst>
          </p:cNvPr>
          <p:cNvSpPr txBox="1"/>
          <p:nvPr/>
        </p:nvSpPr>
        <p:spPr>
          <a:xfrm>
            <a:off x="14343350" y="5741816"/>
            <a:ext cx="352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  <a:cs typeface="Times New Roman" panose="02020603050405020304" pitchFamily="18" charset="0"/>
              </a:rPr>
              <a:t>Crack from bending stress on the flange connection [1]</a:t>
            </a:r>
          </a:p>
        </p:txBody>
      </p:sp>
    </p:spTree>
    <p:extLst>
      <p:ext uri="{BB962C8B-B14F-4D97-AF65-F5344CB8AC3E}">
        <p14:creationId xmlns:p14="http://schemas.microsoft.com/office/powerpoint/2010/main" val="1923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04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876300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B08F7-0CF1-68BA-423A-962A0F2891DA}"/>
              </a:ext>
            </a:extLst>
          </p:cNvPr>
          <p:cNvSpPr txBox="1"/>
          <p:nvPr/>
        </p:nvSpPr>
        <p:spPr>
          <a:xfrm>
            <a:off x="1408043" y="2191440"/>
            <a:ext cx="169164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Chemical Attack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Atmospheric Corrosion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Fabrication Defects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Weathering and Degradation is controlled by matrix,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the load bearing fiber reinforcement are barley  affected by chemical  attack.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Chemical attack can take many forms and have various effects</a:t>
            </a:r>
            <a:r>
              <a:rPr lang="en-US" sz="1800" b="0" i="0" u="none" strike="noStrike" baseline="0" dirty="0">
                <a:cs typeface="Aharoni" panose="02010803020104030203" pitchFamily="2" charset="-79"/>
              </a:rPr>
              <a:t>.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algn="l"/>
            <a:r>
              <a:rPr lang="en-US" b="1" dirty="0">
                <a:cs typeface="Aharoni" panose="02010803020104030203" pitchFamily="2" charset="-79"/>
              </a:rPr>
              <a:t>Permeation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 cause blisters, de-lamination, attack of the fiberglass, swelling with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resultant delamination, softening and weakening of the resin and thereby weakening of the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laminate itself.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algn="l"/>
            <a:r>
              <a:rPr lang="en-US" sz="1800" b="1" i="0" u="none" strike="noStrike" baseline="0" dirty="0">
                <a:cs typeface="Aharoni" panose="02010803020104030203" pitchFamily="2" charset="-79"/>
              </a:rPr>
              <a:t>Chemical Changes</a:t>
            </a:r>
            <a:r>
              <a:rPr lang="en-US" sz="1800" b="0" i="0" u="none" strike="noStrike" baseline="0" dirty="0">
                <a:cs typeface="Aharoni" panose="02010803020104030203" pitchFamily="2" charset="-79"/>
              </a:rPr>
              <a:t>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Chemical attack of the resin itself resulting in chemical changes in the resin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which can result in weakening or softening of the resin. Some agents cause cracking or crazing of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the resin at the surface of the laminate.</a:t>
            </a:r>
          </a:p>
          <a:p>
            <a:pPr algn="l"/>
            <a:endParaRPr lang="en-US" sz="1800" b="0" i="0" u="none" strike="noStrike" baseline="0" dirty="0">
              <a:cs typeface="Aharoni" panose="02010803020104030203" pitchFamily="2" charset="-79"/>
            </a:endParaRPr>
          </a:p>
          <a:p>
            <a:pPr algn="l"/>
            <a:r>
              <a:rPr lang="en-US" b="1" dirty="0">
                <a:cs typeface="Aharoni" panose="02010803020104030203" pitchFamily="2" charset="-79"/>
              </a:rPr>
              <a:t>Dissolution.</a:t>
            </a:r>
            <a:r>
              <a:rPr lang="en-US" sz="1800" b="0" i="0" u="none" strike="noStrike" baseline="0" dirty="0">
                <a:cs typeface="Aharoni" panose="02010803020104030203" pitchFamily="2" charset="-79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Solution of the resin by organic species that dissolve the resin. 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This results in unreinforced fiberglass sometimes hanging down from the laminate.</a:t>
            </a:r>
          </a:p>
          <a:p>
            <a:endParaRPr lang="en-US" dirty="0">
              <a:latin typeface="font1-Identity-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22A2D-834F-C8DF-38AA-D3A01D314B7F}"/>
              </a:ext>
            </a:extLst>
          </p:cNvPr>
          <p:cNvSpPr txBox="1"/>
          <p:nvPr/>
        </p:nvSpPr>
        <p:spPr>
          <a:xfrm>
            <a:off x="11114537" y="2400300"/>
            <a:ext cx="694882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solidFill>
                <a:schemeClr val="bg1">
                  <a:lumMod val="85000"/>
                </a:schemeClr>
              </a:solidFill>
              <a:latin typeface="Codec Pro ExtraBold" panose="020B0604020202020204" charset="0"/>
            </a:endParaRPr>
          </a:p>
          <a:p>
            <a:endParaRPr lang="en-US" sz="2000" b="1" i="1" u="sng" dirty="0">
              <a:solidFill>
                <a:schemeClr val="accent6">
                  <a:lumMod val="75000"/>
                </a:schemeClr>
              </a:solidFill>
              <a:latin typeface="Codec Pro ExtraBold" panose="020B0604020202020204" charset="0"/>
            </a:endParaRP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</a:t>
            </a:r>
          </a:p>
          <a:p>
            <a:pPr algn="l"/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to the hydrolysis of the polymer, i.e., the cleavage of bonds in </a:t>
            </a:r>
          </a:p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 chains, due to the presence of water molecules, into short </a:t>
            </a:r>
          </a:p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monomer-like groups whose properties differ from those of the original </a:t>
            </a:r>
          </a:p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polymer.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A43EDD-8AC7-876F-B9E7-4839985653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5658" t="-1186"/>
          <a:stretch/>
        </p:blipFill>
        <p:spPr>
          <a:xfrm>
            <a:off x="11236927" y="5302640"/>
            <a:ext cx="6516185" cy="38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3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801932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B08F7-0CF1-68BA-423A-962A0F2891DA}"/>
              </a:ext>
            </a:extLst>
          </p:cNvPr>
          <p:cNvSpPr txBox="1"/>
          <p:nvPr/>
        </p:nvSpPr>
        <p:spPr>
          <a:xfrm>
            <a:off x="1388547" y="2248368"/>
            <a:ext cx="11887200" cy="650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Chemical Attack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Atmospheric Corrosion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Fabrication Defects</a:t>
            </a:r>
          </a:p>
          <a:p>
            <a:endParaRPr lang="en-US" sz="2000" b="1" i="1" u="sng" dirty="0">
              <a:solidFill>
                <a:schemeClr val="accent6">
                  <a:lumMod val="75000"/>
                </a:schemeClr>
              </a:solidFill>
              <a:latin typeface="Codec Pro ExtraBold" panose="020B0604020202020204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anose="020B0604020202020204" charset="0"/>
              </a:rPr>
              <a:t>2. Chemical Agents</a:t>
            </a:r>
          </a:p>
          <a:p>
            <a:pPr algn="l"/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anose="020B0604020202020204" charset="0"/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Chemical deterioration is defined as the set of mechanisms altering the 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chemical structure of the material resulting from exposure, e.g., to acidic 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or alkaline solutions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Infiltration of surrounding agents into the polymer may also occur 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Depolymerization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Decomposition of the monomers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Chemical breakage of the macromolecular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Cross-linking processes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68A08B-BAE9-D271-0FC1-0751B85F947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2415289"/>
            <a:ext cx="6420296" cy="617422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9817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901" y="73285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3CDF4-16BF-E7FB-E3C5-67544BCE4E2B}"/>
              </a:ext>
            </a:extLst>
          </p:cNvPr>
          <p:cNvSpPr txBox="1"/>
          <p:nvPr/>
        </p:nvSpPr>
        <p:spPr>
          <a:xfrm>
            <a:off x="1295400" y="854280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dec Pro ExtraBold" panose="020B0604020202020204" charset="0"/>
              </a:rPr>
              <a:t>Damage mechanisms: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B08F7-0CF1-68BA-423A-962A0F2891DA}"/>
              </a:ext>
            </a:extLst>
          </p:cNvPr>
          <p:cNvSpPr txBox="1"/>
          <p:nvPr/>
        </p:nvSpPr>
        <p:spPr>
          <a:xfrm>
            <a:off x="1295400" y="2176985"/>
            <a:ext cx="11887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Attack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Atmospheric Corrosion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Fabrication Defects</a:t>
            </a:r>
          </a:p>
          <a:p>
            <a:endParaRPr lang="en-US" sz="2800" dirty="0">
              <a:solidFill>
                <a:schemeClr val="bg1">
                  <a:lumMod val="85000"/>
                </a:schemeClr>
              </a:solidFill>
              <a:latin typeface="Codec Pro ExtraBold" panose="020B0604020202020204" charset="0"/>
            </a:endParaRP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anose="020B0604020202020204" charset="0"/>
              </a:rPr>
              <a:t>UV Radiation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anose="020B060402020202020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Damage occurs typically by chain scission and/or chain crosslinking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This mechanism affects preferentially the amorphous phase of a polymer.</a:t>
            </a:r>
          </a:p>
          <a:p>
            <a:pPr algn="l"/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anose="020B0604020202020204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anose="020B0604020202020204" charset="0"/>
              </a:rPr>
              <a:t>2.   Temperature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D3A49-1DEB-787F-7057-7E8CFB2F8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0" y="1954215"/>
            <a:ext cx="6317472" cy="602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2F10A0-0D33-B727-6E85-CF2FB74FFC60}"/>
              </a:ext>
            </a:extLst>
          </p:cNvPr>
          <p:cNvSpPr txBox="1"/>
          <p:nvPr/>
        </p:nvSpPr>
        <p:spPr>
          <a:xfrm>
            <a:off x="12573000" y="808848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1A5F7-9062-A145-C2CC-439AB37AE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6438900"/>
            <a:ext cx="5867400" cy="37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2115</Words>
  <Application>Microsoft Office PowerPoint</Application>
  <PresentationFormat>Custom</PresentationFormat>
  <Paragraphs>335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Glacial Indifference Bold</vt:lpstr>
      <vt:lpstr>Codec Pro ExtraBold</vt:lpstr>
      <vt:lpstr>Tabarra Sans</vt:lpstr>
      <vt:lpstr>Calibri</vt:lpstr>
      <vt:lpstr>Courier New</vt:lpstr>
      <vt:lpstr>Canva Sans Bold</vt:lpstr>
      <vt:lpstr>Wingdings</vt:lpstr>
      <vt:lpstr>Canva Sans</vt:lpstr>
      <vt:lpstr>Roboto</vt:lpstr>
      <vt:lpstr>Arial</vt:lpstr>
      <vt:lpstr>Roboto Condensed Medium</vt:lpstr>
      <vt:lpstr>font1-Identity-H</vt:lpstr>
      <vt:lpstr>Aptos</vt:lpstr>
      <vt:lpstr>Roboto-Bold</vt:lpstr>
      <vt:lpstr>Tabarra Sans Heavy</vt:lpstr>
      <vt:lpstr>Aharoni</vt:lpstr>
      <vt:lpstr>Roboto-Regular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dc:creator>Owais</dc:creator>
  <cp:lastModifiedBy>Owais</cp:lastModifiedBy>
  <cp:revision>22</cp:revision>
  <dcterms:created xsi:type="dcterms:W3CDTF">2006-08-16T00:00:00Z</dcterms:created>
  <dcterms:modified xsi:type="dcterms:W3CDTF">2024-06-11T06:08:29Z</dcterms:modified>
  <dc:identifier>DAGG3nLRPf8</dc:identifier>
</cp:coreProperties>
</file>