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65" r:id="rId4"/>
    <p:sldId id="266" r:id="rId5"/>
    <p:sldId id="267" r:id="rId6"/>
    <p:sldId id="268" r:id="rId7"/>
    <p:sldId id="269" r:id="rId8"/>
    <p:sldId id="258" r:id="rId9"/>
  </p:sldIdLst>
  <p:sldSz cx="18288000" cy="10287000"/>
  <p:notesSz cx="6858000" cy="9144000"/>
  <p:embeddedFontLst>
    <p:embeddedFont>
      <p:font typeface="Verdana" panose="020B0604030504040204" pitchFamily="34" charset="0"/>
      <p:regular r:id="rId11"/>
      <p:bold r:id="rId12"/>
      <p:italic r:id="rId13"/>
      <p:boldItalic r:id="rId14"/>
    </p:embeddedFont>
    <p:embeddedFont>
      <p:font typeface="SABIC Typeface Headline Light" panose="020B0303060202020204" pitchFamily="34" charset="0"/>
      <p:regular r:id="rId15"/>
    </p:embeddedFont>
    <p:embeddedFont>
      <p:font typeface="SABIC Typeface Text Light" panose="020B0303060202020204" pitchFamily="34" charset="0"/>
      <p:regular r:id="rId16"/>
    </p:embeddedFont>
    <p:embeddedFont>
      <p:font typeface="Tabarra Sans" panose="020B0604020202020204" charset="0"/>
      <p:regular r:id="rId17"/>
    </p:embeddedFont>
    <p:embeddedFont>
      <p:font typeface="Codec Pro ExtraBold" panose="020B0604020202020204" charset="0"/>
      <p:regular r:id="rId18"/>
    </p:embeddedFont>
    <p:embeddedFont>
      <p:font typeface="Canva Sans Bold" panose="020B0604020202020204" charset="0"/>
      <p:regular r:id="rId19"/>
    </p:embeddedFont>
    <p:embeddedFont>
      <p:font typeface="Glacial Indifference Bold" panose="020B0604020202020204" charset="0"/>
      <p:regular r:id="rId20"/>
    </p:embeddedFont>
    <p:embeddedFont>
      <p:font typeface="Canva Sans" panose="020B0604020202020204" charset="0"/>
      <p:regular r:id="rId21"/>
    </p:embeddedFont>
    <p:embeddedFont>
      <p:font typeface="Tabarra Sans Heavy" panose="020B0604020202020204" charset="0"/>
      <p:regular r:id="rId22"/>
    </p:embeddedFont>
    <p:embeddedFont>
      <p:font typeface="Calibri" panose="020F0502020204030204" pitchFamily="3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1044" y="10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71614-924B-4E0E-BFC6-B796A92A977E}" type="datetimeFigureOut">
              <a:rPr lang="en-US" smtClean="0"/>
              <a:t>6/25/2024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40D5A-1DF3-446C-A395-30607E684B24}" type="slidenum">
              <a:rPr lang="en-US" smtClean="0"/>
              <a:t>‹#›</a:t>
            </a:fld>
            <a:endParaRPr lang="en-US"/>
          </a:p>
        </p:txBody>
      </p:sp>
    </p:spTree>
    <p:extLst>
      <p:ext uri="{BB962C8B-B14F-4D97-AF65-F5344CB8AC3E}">
        <p14:creationId xmlns:p14="http://schemas.microsoft.com/office/powerpoint/2010/main" val="1925393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MSIPCMContentMarking" descr="{&quot;HashCode&quot;:1438093832,&quot;Placement&quot;:&quot;Header&quot;,&quot;Top&quot;:0.0,&quot;Left&quot;:0.0,&quot;SlideWidth&quot;:1440,&quot;SlideHeight&quot;:810}"/>
          <p:cNvSpPr txBox="1"/>
          <p:nvPr userDrawn="1"/>
        </p:nvSpPr>
        <p:spPr>
          <a:xfrm>
            <a:off x="0" y="0"/>
            <a:ext cx="2441490" cy="234315"/>
          </a:xfrm>
          <a:prstGeom prst="rect">
            <a:avLst/>
          </a:prstGeom>
          <a:noFill/>
        </p:spPr>
        <p:txBody>
          <a:bodyPr vert="horz" wrap="square" lIns="0" tIns="0" rIns="0" bIns="0" rtlCol="0" anchor="ctr" anchorCtr="1">
            <a:spAutoFit/>
          </a:bodyPr>
          <a:lstStyle/>
          <a:p>
            <a:pPr algn="l">
              <a:spcBef>
                <a:spcPts val="0"/>
              </a:spcBef>
              <a:spcAft>
                <a:spcPts val="0"/>
              </a:spcAft>
            </a:pPr>
            <a:r>
              <a:rPr lang="en-US" sz="1000" smtClean="0">
                <a:solidFill>
                  <a:srgbClr val="A7A8AA"/>
                </a:solidFill>
                <a:latin typeface="SABIC Typeface Headline Light" panose="020B0303060202020204" pitchFamily="34" charset="0"/>
              </a:rPr>
              <a:t>Classification: General Business Use </a:t>
            </a:r>
            <a:endParaRPr lang="en-US" sz="1000">
              <a:solidFill>
                <a:srgbClr val="A7A8AA"/>
              </a:solidFill>
              <a:latin typeface="SABIC Typeface Headline Light" panose="020B030306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0.sv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sv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8.svg"/><Relationship Id="rId7" Type="http://schemas.openxmlformats.org/officeDocument/2006/relationships/image" Target="../media/image1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6.svg"/><Relationship Id="rId4" Type="http://schemas.openxmlformats.org/officeDocument/2006/relationships/image" Target="../media/image22.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1087100" y="3086100"/>
            <a:ext cx="7200900" cy="7200900"/>
          </a:xfrm>
          <a:custGeom>
            <a:avLst/>
            <a:gdLst/>
            <a:ahLst/>
            <a:cxnLst/>
            <a:rect l="l" t="t" r="r" b="b"/>
            <a:pathLst>
              <a:path w="7200900" h="7200900">
                <a:moveTo>
                  <a:pt x="0" y="0"/>
                </a:moveTo>
                <a:lnTo>
                  <a:pt x="7200900" y="0"/>
                </a:lnTo>
                <a:lnTo>
                  <a:pt x="7200900" y="7200900"/>
                </a:lnTo>
                <a:lnTo>
                  <a:pt x="0" y="72009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rot="7682761">
            <a:off x="-1383321" y="-185949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1722956" y="6564251"/>
            <a:ext cx="8883055" cy="695325"/>
          </a:xfrm>
          <a:prstGeom prst="rect">
            <a:avLst/>
          </a:prstGeom>
        </p:spPr>
        <p:txBody>
          <a:bodyPr lIns="0" tIns="0" rIns="0" bIns="0" rtlCol="0" anchor="t">
            <a:spAutoFit/>
          </a:bodyPr>
          <a:lstStyle/>
          <a:p>
            <a:pPr algn="l">
              <a:lnSpc>
                <a:spcPts val="5076"/>
              </a:lnSpc>
            </a:pPr>
            <a:r>
              <a:rPr lang="en-US" sz="4230" spc="287">
                <a:solidFill>
                  <a:srgbClr val="0C3E5B"/>
                </a:solidFill>
                <a:latin typeface="Codec Pro ExtraBold"/>
              </a:rPr>
              <a:t>Jubcor Presentation </a:t>
            </a:r>
          </a:p>
        </p:txBody>
      </p:sp>
      <p:grpSp>
        <p:nvGrpSpPr>
          <p:cNvPr id="7" name="Group 7"/>
          <p:cNvGrpSpPr/>
          <p:nvPr/>
        </p:nvGrpSpPr>
        <p:grpSpPr>
          <a:xfrm>
            <a:off x="1722957" y="7194208"/>
            <a:ext cx="7040044" cy="796285"/>
            <a:chOff x="0" y="-19050"/>
            <a:chExt cx="1385011" cy="154978"/>
          </a:xfrm>
        </p:grpSpPr>
        <p:sp>
          <p:nvSpPr>
            <p:cNvPr id="8" name="Freeform 8"/>
            <p:cNvSpPr/>
            <p:nvPr/>
          </p:nvSpPr>
          <p:spPr>
            <a:xfrm>
              <a:off x="0" y="0"/>
              <a:ext cx="1385011" cy="135928"/>
            </a:xfrm>
            <a:custGeom>
              <a:avLst/>
              <a:gdLst/>
              <a:ahLst/>
              <a:cxnLst/>
              <a:rect l="l" t="t" r="r" b="b"/>
              <a:pathLst>
                <a:path w="1342999" h="135928">
                  <a:moveTo>
                    <a:pt x="20195" y="0"/>
                  </a:moveTo>
                  <a:lnTo>
                    <a:pt x="1322804" y="0"/>
                  </a:lnTo>
                  <a:cubicBezTo>
                    <a:pt x="1333957" y="0"/>
                    <a:pt x="1342999" y="9042"/>
                    <a:pt x="1342999" y="20195"/>
                  </a:cubicBezTo>
                  <a:lnTo>
                    <a:pt x="1342999" y="115733"/>
                  </a:lnTo>
                  <a:cubicBezTo>
                    <a:pt x="1342999" y="126887"/>
                    <a:pt x="1333957" y="135928"/>
                    <a:pt x="1322804" y="135928"/>
                  </a:cubicBezTo>
                  <a:lnTo>
                    <a:pt x="20195" y="135928"/>
                  </a:lnTo>
                  <a:cubicBezTo>
                    <a:pt x="9042" y="135928"/>
                    <a:pt x="0" y="126887"/>
                    <a:pt x="0" y="115733"/>
                  </a:cubicBezTo>
                  <a:lnTo>
                    <a:pt x="0" y="20195"/>
                  </a:lnTo>
                  <a:cubicBezTo>
                    <a:pt x="0" y="9042"/>
                    <a:pt x="9042" y="0"/>
                    <a:pt x="20195" y="0"/>
                  </a:cubicBezTo>
                  <a:close/>
                </a:path>
              </a:pathLst>
            </a:custGeom>
            <a:solidFill>
              <a:srgbClr val="FFFFFF"/>
            </a:solidFill>
            <a:ln w="9525" cap="sq">
              <a:solidFill>
                <a:srgbClr val="000000"/>
              </a:solidFill>
              <a:prstDash val="solid"/>
              <a:miter/>
            </a:ln>
          </p:spPr>
        </p:sp>
        <p:sp>
          <p:nvSpPr>
            <p:cNvPr id="9" name="TextBox 9"/>
            <p:cNvSpPr txBox="1"/>
            <p:nvPr/>
          </p:nvSpPr>
          <p:spPr>
            <a:xfrm>
              <a:off x="0" y="-19050"/>
              <a:ext cx="1385011" cy="154978"/>
            </a:xfrm>
            <a:prstGeom prst="rect">
              <a:avLst/>
            </a:prstGeom>
          </p:spPr>
          <p:txBody>
            <a:bodyPr lIns="68744" tIns="68744" rIns="68744" bIns="68744" rtlCol="0" anchor="ctr"/>
            <a:lstStyle/>
            <a:p>
              <a:pPr algn="r">
                <a:lnSpc>
                  <a:spcPts val="2730"/>
                </a:lnSpc>
              </a:pPr>
              <a:r>
                <a:rPr lang="en-US" sz="2400" dirty="0"/>
                <a:t>Sleeve joint method for internal cement lined pipes</a:t>
              </a:r>
              <a:endParaRPr lang="en-US" sz="2100" spc="119" dirty="0">
                <a:solidFill>
                  <a:srgbClr val="E28126"/>
                </a:solidFill>
                <a:latin typeface="Canva Sans"/>
              </a:endParaRPr>
            </a:p>
          </p:txBody>
        </p:sp>
      </p:grpSp>
      <p:sp>
        <p:nvSpPr>
          <p:cNvPr id="10" name="Freeform 10"/>
          <p:cNvSpPr/>
          <p:nvPr/>
        </p:nvSpPr>
        <p:spPr>
          <a:xfrm>
            <a:off x="1857742" y="7412516"/>
            <a:ext cx="457550" cy="457550"/>
          </a:xfrm>
          <a:custGeom>
            <a:avLst/>
            <a:gdLst/>
            <a:ahLst/>
            <a:cxnLst/>
            <a:rect l="l" t="t" r="r" b="b"/>
            <a:pathLst>
              <a:path w="457550" h="457550">
                <a:moveTo>
                  <a:pt x="0" y="0"/>
                </a:moveTo>
                <a:lnTo>
                  <a:pt x="457550" y="0"/>
                </a:lnTo>
                <a:lnTo>
                  <a:pt x="457550" y="457550"/>
                </a:lnTo>
                <a:lnTo>
                  <a:pt x="0" y="45755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TextBox 11"/>
          <p:cNvSpPr txBox="1"/>
          <p:nvPr/>
        </p:nvSpPr>
        <p:spPr>
          <a:xfrm>
            <a:off x="12777643" y="6226554"/>
            <a:ext cx="4660268" cy="1410643"/>
          </a:xfrm>
          <a:prstGeom prst="rect">
            <a:avLst/>
          </a:prstGeom>
        </p:spPr>
        <p:txBody>
          <a:bodyPr wrap="square" lIns="0" tIns="0" rIns="0" bIns="0" rtlCol="0" anchor="t">
            <a:spAutoFit/>
          </a:bodyPr>
          <a:lstStyle/>
          <a:p>
            <a:pPr algn="ctr">
              <a:lnSpc>
                <a:spcPts val="5471"/>
              </a:lnSpc>
            </a:pPr>
            <a:r>
              <a:rPr lang="en-US" sz="3908" spc="195" dirty="0">
                <a:solidFill>
                  <a:srgbClr val="0C3E5B"/>
                </a:solidFill>
                <a:latin typeface="Canva Sans"/>
              </a:rPr>
              <a:t>Presented By:</a:t>
            </a:r>
            <a:r>
              <a:rPr lang="en-US" sz="3908" spc="195" dirty="0">
                <a:solidFill>
                  <a:srgbClr val="0C3E5B"/>
                </a:solidFill>
                <a:latin typeface="Canva Sans Bold"/>
              </a:rPr>
              <a:t> </a:t>
            </a:r>
            <a:r>
              <a:rPr lang="en-US" sz="3908" spc="195" dirty="0" smtClean="0">
                <a:solidFill>
                  <a:srgbClr val="0C3E5B"/>
                </a:solidFill>
                <a:latin typeface="Canva Sans Bold"/>
              </a:rPr>
              <a:t>Mohammad Afzal</a:t>
            </a:r>
            <a:endParaRPr lang="en-US" sz="3908" spc="195" dirty="0">
              <a:solidFill>
                <a:srgbClr val="0C3E5B"/>
              </a:solidFill>
              <a:latin typeface="Canva Sans Bold"/>
            </a:endParaRPr>
          </a:p>
        </p:txBody>
      </p:sp>
      <p:grpSp>
        <p:nvGrpSpPr>
          <p:cNvPr id="13" name="Group 13"/>
          <p:cNvGrpSpPr/>
          <p:nvPr/>
        </p:nvGrpSpPr>
        <p:grpSpPr>
          <a:xfrm>
            <a:off x="1722956" y="2652012"/>
            <a:ext cx="7861286" cy="2612151"/>
            <a:chOff x="0" y="0"/>
            <a:chExt cx="10481714" cy="3482868"/>
          </a:xfrm>
        </p:grpSpPr>
        <p:sp>
          <p:nvSpPr>
            <p:cNvPr id="14" name="TextBox 14"/>
            <p:cNvSpPr txBox="1"/>
            <p:nvPr/>
          </p:nvSpPr>
          <p:spPr>
            <a:xfrm>
              <a:off x="54198" y="-466725"/>
              <a:ext cx="9004452" cy="2910308"/>
            </a:xfrm>
            <a:prstGeom prst="rect">
              <a:avLst/>
            </a:prstGeom>
          </p:spPr>
          <p:txBody>
            <a:bodyPr lIns="0" tIns="0" rIns="0" bIns="0" rtlCol="0" anchor="t">
              <a:spAutoFit/>
            </a:bodyPr>
            <a:lstStyle/>
            <a:p>
              <a:pPr algn="ctr">
                <a:lnSpc>
                  <a:spcPts val="16907"/>
                </a:lnSpc>
              </a:pPr>
              <a:r>
                <a:rPr lang="en-US" sz="12076">
                  <a:solidFill>
                    <a:srgbClr val="0C3E5A"/>
                  </a:solidFill>
                  <a:latin typeface="Tabarra Sans Heavy"/>
                </a:rPr>
                <a:t>JUBCOR</a:t>
              </a:r>
            </a:p>
          </p:txBody>
        </p:sp>
        <p:grpSp>
          <p:nvGrpSpPr>
            <p:cNvPr id="15" name="Group 15"/>
            <p:cNvGrpSpPr/>
            <p:nvPr/>
          </p:nvGrpSpPr>
          <p:grpSpPr>
            <a:xfrm>
              <a:off x="54198" y="2005202"/>
              <a:ext cx="10427516" cy="891503"/>
              <a:chOff x="0" y="0"/>
              <a:chExt cx="1782556" cy="152400"/>
            </a:xfrm>
          </p:grpSpPr>
          <p:sp>
            <p:nvSpPr>
              <p:cNvPr id="16" name="Freeform 16"/>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7" name="Group 17"/>
            <p:cNvGrpSpPr/>
            <p:nvPr/>
          </p:nvGrpSpPr>
          <p:grpSpPr>
            <a:xfrm rot="5400000">
              <a:off x="8501551" y="916541"/>
              <a:ext cx="2681013" cy="1279313"/>
              <a:chOff x="0" y="0"/>
              <a:chExt cx="458312" cy="218695"/>
            </a:xfrm>
          </p:grpSpPr>
          <p:sp>
            <p:nvSpPr>
              <p:cNvPr id="18" name="Freeform 18"/>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9" name="TextBox 19"/>
            <p:cNvSpPr txBox="1"/>
            <p:nvPr/>
          </p:nvSpPr>
          <p:spPr>
            <a:xfrm>
              <a:off x="0" y="2055964"/>
              <a:ext cx="9058650" cy="840740"/>
            </a:xfrm>
            <a:prstGeom prst="rect">
              <a:avLst/>
            </a:prstGeom>
          </p:spPr>
          <p:txBody>
            <a:bodyPr lIns="0" tIns="0" rIns="0" bIns="0" rtlCol="0" anchor="t">
              <a:spAutoFit/>
            </a:bodyPr>
            <a:lstStyle/>
            <a:p>
              <a:pPr algn="ctr">
                <a:lnSpc>
                  <a:spcPts val="4898"/>
                </a:lnSpc>
              </a:pPr>
              <a:r>
                <a:rPr lang="en-US" sz="3499">
                  <a:solidFill>
                    <a:srgbClr val="FFFFFF"/>
                  </a:solidFill>
                  <a:latin typeface="Tabarra Sans"/>
                </a:rPr>
                <a:t>CONFERENCE &amp; EXHIBITION</a:t>
              </a:r>
            </a:p>
          </p:txBody>
        </p:sp>
        <p:sp>
          <p:nvSpPr>
            <p:cNvPr id="20" name="TextBox 20"/>
            <p:cNvSpPr txBox="1"/>
            <p:nvPr/>
          </p:nvSpPr>
          <p:spPr>
            <a:xfrm rot="5400000">
              <a:off x="8666000" y="894224"/>
              <a:ext cx="2561608" cy="1323948"/>
            </a:xfrm>
            <a:prstGeom prst="rect">
              <a:avLst/>
            </a:prstGeom>
          </p:spPr>
          <p:txBody>
            <a:bodyPr lIns="0" tIns="0" rIns="0" bIns="0" rtlCol="0" anchor="t">
              <a:spAutoFit/>
            </a:bodyPr>
            <a:lstStyle/>
            <a:p>
              <a:pPr algn="ctr">
                <a:lnSpc>
                  <a:spcPts val="7798"/>
                </a:lnSpc>
              </a:pPr>
              <a:r>
                <a:rPr lang="en-US" sz="5570" spc="172">
                  <a:solidFill>
                    <a:srgbClr val="FFFFFF"/>
                  </a:solidFill>
                  <a:latin typeface="Tabarra Sans Heavy"/>
                </a:rPr>
                <a:t>2024</a:t>
              </a:r>
            </a:p>
          </p:txBody>
        </p:sp>
        <p:sp>
          <p:nvSpPr>
            <p:cNvPr id="21" name="TextBox 21"/>
            <p:cNvSpPr txBox="1"/>
            <p:nvPr/>
          </p:nvSpPr>
          <p:spPr>
            <a:xfrm>
              <a:off x="36201" y="2958141"/>
              <a:ext cx="10445513" cy="524727"/>
            </a:xfrm>
            <a:prstGeom prst="rect">
              <a:avLst/>
            </a:prstGeom>
          </p:spPr>
          <p:txBody>
            <a:bodyPr lIns="0" tIns="0" rIns="0" bIns="0" rtlCol="0" anchor="t">
              <a:spAutoFit/>
            </a:bodyPr>
            <a:lstStyle/>
            <a:p>
              <a:pPr algn="ctr">
                <a:lnSpc>
                  <a:spcPts val="3323"/>
                </a:lnSpc>
                <a:spcBef>
                  <a:spcPct val="0"/>
                </a:spcBef>
              </a:pPr>
              <a:r>
                <a:rPr lang="en-US" sz="2373">
                  <a:solidFill>
                    <a:srgbClr val="0C3E5B"/>
                  </a:solidFill>
                  <a:latin typeface="Glacial Indifference Bold"/>
                </a:rPr>
                <a:t>INNOVATIVE SOLUTIONS FOR CORROSION CHALLENGES</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3"/>
          <p:cNvSpPr txBox="1"/>
          <p:nvPr/>
        </p:nvSpPr>
        <p:spPr>
          <a:xfrm>
            <a:off x="1981200" y="2705100"/>
            <a:ext cx="9829350" cy="1785668"/>
          </a:xfrm>
          <a:prstGeom prst="rect">
            <a:avLst/>
          </a:prstGeom>
          <a:noFill/>
        </p:spPr>
        <p:txBody>
          <a:bodyPr wrap="none" lIns="0" tIns="0" rIns="54000" bIns="0" rtlCol="0" anchor="ctr">
            <a:noAutofit/>
          </a:bodyPr>
          <a:lstStyle/>
          <a:p>
            <a:pPr marL="428625" indent="-428625">
              <a:buFont typeface="Arial" panose="020B0604020202020204" pitchFamily="34" charset="0"/>
              <a:buChar char="•"/>
            </a:pPr>
            <a:r>
              <a:rPr lang="en-US" sz="2400" dirty="0">
                <a:solidFill>
                  <a:srgbClr val="53565A">
                    <a:lumMod val="75000"/>
                  </a:srgbClr>
                </a:solidFill>
                <a:latin typeface="SABIC Typeface Text Light" panose="020B0303060202020204" pitchFamily="34" charset="0"/>
                <a:ea typeface="Verdana" panose="020B0604030504040204" pitchFamily="34" charset="0"/>
                <a:cs typeface="SABIC Typeface Text Light" panose="020B0303060202020204" pitchFamily="34" charset="0"/>
              </a:rPr>
              <a:t>Introduction                                        3</a:t>
            </a:r>
          </a:p>
          <a:p>
            <a:pPr marL="428625" indent="-428625">
              <a:buFont typeface="Arial" panose="020B0604020202020204" pitchFamily="34" charset="0"/>
              <a:buChar char="•"/>
            </a:pPr>
            <a:r>
              <a:rPr lang="en-US" sz="2400" dirty="0">
                <a:solidFill>
                  <a:srgbClr val="53565A">
                    <a:lumMod val="75000"/>
                  </a:srgbClr>
                </a:solidFill>
                <a:latin typeface="SABIC Typeface Text Light" panose="020B0303060202020204" pitchFamily="34" charset="0"/>
                <a:ea typeface="Verdana" panose="020B0604030504040204" pitchFamily="34" charset="0"/>
                <a:cs typeface="SABIC Typeface Text Light" panose="020B0303060202020204" pitchFamily="34" charset="0"/>
              </a:rPr>
              <a:t>Butt and wrap joint method           4</a:t>
            </a:r>
          </a:p>
          <a:p>
            <a:pPr marL="428625" indent="-428625">
              <a:buFont typeface="Arial" panose="020B0604020202020204" pitchFamily="34" charset="0"/>
              <a:buChar char="•"/>
            </a:pPr>
            <a:r>
              <a:rPr lang="en-US" sz="2400" dirty="0">
                <a:solidFill>
                  <a:srgbClr val="53565A">
                    <a:lumMod val="75000"/>
                  </a:srgbClr>
                </a:solidFill>
                <a:latin typeface="SABIC Typeface Text Light" panose="020B0303060202020204" pitchFamily="34" charset="0"/>
                <a:ea typeface="Verdana" panose="020B0604030504040204" pitchFamily="34" charset="0"/>
                <a:cs typeface="SABIC Typeface Text Light" panose="020B0303060202020204" pitchFamily="34" charset="0"/>
              </a:rPr>
              <a:t>Bell and spigot joint method         5</a:t>
            </a:r>
          </a:p>
          <a:p>
            <a:pPr marL="428625" indent="-428625">
              <a:buFont typeface="Arial" panose="020B0604020202020204" pitchFamily="34" charset="0"/>
              <a:buChar char="•"/>
            </a:pPr>
            <a:r>
              <a:rPr lang="en-US" sz="2400" dirty="0">
                <a:solidFill>
                  <a:srgbClr val="53565A">
                    <a:lumMod val="75000"/>
                  </a:srgbClr>
                </a:solidFill>
                <a:latin typeface="SABIC Typeface Text Light" panose="020B0303060202020204" pitchFamily="34" charset="0"/>
                <a:ea typeface="Verdana" panose="020B0604030504040204" pitchFamily="34" charset="0"/>
                <a:cs typeface="SABIC Typeface Text Light" panose="020B0303060202020204" pitchFamily="34" charset="0"/>
              </a:rPr>
              <a:t>Sleeve Joint method                        6-7</a:t>
            </a:r>
          </a:p>
        </p:txBody>
      </p:sp>
      <p:sp>
        <p:nvSpPr>
          <p:cNvPr id="5" name="Title 1"/>
          <p:cNvSpPr txBox="1">
            <a:spLocks/>
          </p:cNvSpPr>
          <p:nvPr/>
        </p:nvSpPr>
        <p:spPr>
          <a:xfrm>
            <a:off x="1600200" y="1292509"/>
            <a:ext cx="3048000" cy="64594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CONTENTS</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Rectangle 3"/>
          <p:cNvSpPr/>
          <p:nvPr/>
        </p:nvSpPr>
        <p:spPr>
          <a:xfrm>
            <a:off x="735271" y="1901704"/>
            <a:ext cx="16733927" cy="5632311"/>
          </a:xfrm>
          <a:prstGeom prst="rect">
            <a:avLst/>
          </a:prstGeom>
        </p:spPr>
        <p:txBody>
          <a:bodyPr wrap="square">
            <a:spAutoFit/>
          </a:bodyPr>
          <a:lstStyle/>
          <a:p>
            <a:pPr algn="just"/>
            <a:endParaRPr lang="en-US" sz="2400" b="1" dirty="0" smtClean="0">
              <a:solidFill>
                <a:srgbClr val="00B0F0"/>
              </a:solidFill>
            </a:endParaRPr>
          </a:p>
          <a:p>
            <a:pPr algn="just"/>
            <a:r>
              <a:rPr lang="en-US" sz="2400" b="1" dirty="0" smtClean="0">
                <a:solidFill>
                  <a:srgbClr val="00B0F0"/>
                </a:solidFill>
                <a:latin typeface="SABIC Typeface Text Light" panose="020B0303060202020204" pitchFamily="34" charset="0"/>
                <a:cs typeface="SABIC Typeface Text Light" panose="020B0303060202020204" pitchFamily="34" charset="0"/>
              </a:rPr>
              <a:t>Background</a:t>
            </a:r>
            <a:endParaRPr lang="en-US" sz="2400" b="1" dirty="0">
              <a:solidFill>
                <a:srgbClr val="00B0F0"/>
              </a:solidFill>
              <a:latin typeface="SABIC Typeface Text Light" panose="020B0303060202020204" pitchFamily="34" charset="0"/>
              <a:cs typeface="SABIC Typeface Text Light" panose="020B0303060202020204" pitchFamily="34" charset="0"/>
            </a:endParaRPr>
          </a:p>
          <a:p>
            <a:pPr algn="just"/>
            <a:r>
              <a:rPr lang="en-US" sz="2400" dirty="0">
                <a:latin typeface="SABIC Typeface Text Light" panose="020B0303060202020204" pitchFamily="34" charset="0"/>
                <a:cs typeface="SABIC Typeface Text Light" panose="020B0303060202020204" pitchFamily="34" charset="0"/>
              </a:rPr>
              <a:t>Old Petrochemical Plants are having Concrete cylinder (CCP) underground pipeline network for Sea Water lines.  These pipe lines are having standard method for field joints like bell spigot and butt and wrap method.</a:t>
            </a:r>
          </a:p>
          <a:p>
            <a:pPr algn="just"/>
            <a:r>
              <a:rPr lang="en-US" sz="2400" dirty="0">
                <a:latin typeface="SABIC Typeface Text Light" panose="020B0303060202020204" pitchFamily="34" charset="0"/>
                <a:cs typeface="SABIC Typeface Text Light" panose="020B0303060202020204" pitchFamily="34" charset="0"/>
              </a:rPr>
              <a:t>For smaller sizes of CCP line &lt;20” the pipe configuration is changed to internal cement line only. OEM vendor has not prescribed any standard method of field joint. Pipeline integrity is not often ensured while replacing these damaged smaller diameter pipelines. </a:t>
            </a:r>
          </a:p>
          <a:p>
            <a:pPr algn="just"/>
            <a:endParaRPr lang="en-US" sz="2400" dirty="0">
              <a:latin typeface="SABIC Typeface Text Light" panose="020B0303060202020204" pitchFamily="34" charset="0"/>
              <a:cs typeface="SABIC Typeface Text Light" panose="020B0303060202020204" pitchFamily="34" charset="0"/>
            </a:endParaRPr>
          </a:p>
          <a:p>
            <a:pPr algn="just"/>
            <a:r>
              <a:rPr lang="en-US" sz="2400" dirty="0">
                <a:latin typeface="SABIC Typeface Text Light" panose="020B0303060202020204" pitchFamily="34" charset="0"/>
                <a:cs typeface="SABIC Typeface Text Light" panose="020B0303060202020204" pitchFamily="34" charset="0"/>
              </a:rPr>
              <a:t>Below challenges encountered due to smaller size field joints internal lining:</a:t>
            </a:r>
          </a:p>
          <a:p>
            <a:pPr marL="514350" indent="-514350" algn="just">
              <a:buAutoNum type="arabicPeriod"/>
            </a:pPr>
            <a:r>
              <a:rPr lang="en-US" sz="2400" dirty="0">
                <a:latin typeface="SABIC Typeface Text Light" panose="020B0303060202020204" pitchFamily="34" charset="0"/>
                <a:cs typeface="SABIC Typeface Text Light" panose="020B0303060202020204" pitchFamily="34" charset="0"/>
              </a:rPr>
              <a:t>Hand hole is not permitted</a:t>
            </a:r>
          </a:p>
          <a:p>
            <a:pPr marL="514350" indent="-514350" algn="just">
              <a:buAutoNum type="arabicPeriod"/>
            </a:pPr>
            <a:r>
              <a:rPr lang="en-US" sz="2400" dirty="0">
                <a:latin typeface="SABIC Typeface Text Light" panose="020B0303060202020204" pitchFamily="34" charset="0"/>
                <a:cs typeface="SABIC Typeface Text Light" panose="020B0303060202020204" pitchFamily="34" charset="0"/>
              </a:rPr>
              <a:t>Conventional method not practical</a:t>
            </a:r>
          </a:p>
          <a:p>
            <a:pPr marL="514350" indent="-514350" algn="just">
              <a:buAutoNum type="arabicPeriod"/>
            </a:pPr>
            <a:r>
              <a:rPr lang="en-US" sz="2400" dirty="0">
                <a:latin typeface="SABIC Typeface Text Light" panose="020B0303060202020204" pitchFamily="34" charset="0"/>
                <a:cs typeface="SABIC Typeface Text Light" panose="020B0303060202020204" pitchFamily="34" charset="0"/>
              </a:rPr>
              <a:t>Quality of field lining is not ensured</a:t>
            </a:r>
          </a:p>
          <a:p>
            <a:pPr marL="514350" indent="-514350" algn="just">
              <a:buAutoNum type="arabicPeriod"/>
            </a:pPr>
            <a:r>
              <a:rPr lang="en-US" sz="2400" dirty="0">
                <a:latin typeface="SABIC Typeface Text Light" panose="020B0303060202020204" pitchFamily="34" charset="0"/>
                <a:cs typeface="SABIC Typeface Text Light" panose="020B0303060202020204" pitchFamily="34" charset="0"/>
              </a:rPr>
              <a:t>Fit up require frequent Field modifications</a:t>
            </a:r>
          </a:p>
          <a:p>
            <a:pPr marL="514350" indent="-514350" algn="just">
              <a:buAutoNum type="arabicPeriod"/>
            </a:pPr>
            <a:endParaRPr lang="en-US" sz="2400" dirty="0">
              <a:latin typeface="SABIC Typeface Text Light" panose="020B0303060202020204" pitchFamily="34" charset="0"/>
              <a:cs typeface="SABIC Typeface Text Light" panose="020B0303060202020204" pitchFamily="34" charset="0"/>
            </a:endParaRPr>
          </a:p>
          <a:p>
            <a:pPr algn="just"/>
            <a:r>
              <a:rPr lang="en-US" sz="2400" dirty="0">
                <a:latin typeface="SABIC Typeface Text Light" panose="020B0303060202020204" pitchFamily="34" charset="0"/>
                <a:cs typeface="SABIC Typeface Text Light" panose="020B0303060202020204" pitchFamily="34" charset="0"/>
              </a:rPr>
              <a:t>Field joint for these small bore piping is achievable more effectively by Sleeve weld joining method</a:t>
            </a:r>
          </a:p>
        </p:txBody>
      </p:sp>
      <p:sp>
        <p:nvSpPr>
          <p:cNvPr id="5" name="Rectangle 4"/>
          <p:cNvSpPr/>
          <p:nvPr/>
        </p:nvSpPr>
        <p:spPr>
          <a:xfrm>
            <a:off x="717342" y="1161398"/>
            <a:ext cx="3811108" cy="769441"/>
          </a:xfrm>
          <a:prstGeom prst="rect">
            <a:avLst/>
          </a:prstGeom>
        </p:spPr>
        <p:txBody>
          <a:bodyPr wrap="none">
            <a:spAutoFit/>
          </a:bodyPr>
          <a:lstStyle/>
          <a:p>
            <a:r>
              <a:rPr lang="en-US" sz="4400" dirty="0"/>
              <a:t>INTRODUCTION</a:t>
            </a:r>
          </a:p>
        </p:txBody>
      </p:sp>
    </p:spTree>
    <p:extLst>
      <p:ext uri="{BB962C8B-B14F-4D97-AF65-F5344CB8AC3E}">
        <p14:creationId xmlns:p14="http://schemas.microsoft.com/office/powerpoint/2010/main" val="4117264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itle 1"/>
          <p:cNvSpPr txBox="1">
            <a:spLocks/>
          </p:cNvSpPr>
          <p:nvPr/>
        </p:nvSpPr>
        <p:spPr>
          <a:xfrm>
            <a:off x="533400" y="916211"/>
            <a:ext cx="14913981" cy="866775"/>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BUTTS WRAP JOINT with hand hole (FIELD JOINT- MODIFICATION)</a:t>
            </a:r>
            <a:endParaRPr lang="en-GB"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9677" y="1782986"/>
            <a:ext cx="4800600" cy="3715127"/>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270" y="1782986"/>
            <a:ext cx="4800600" cy="3715127"/>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684084" y="6028307"/>
            <a:ext cx="4800600" cy="3607551"/>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684084" y="1782986"/>
            <a:ext cx="4800600" cy="3715127"/>
          </a:xfrm>
          <a:prstGeom prst="rect">
            <a:avLst/>
          </a:prstGeom>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09677" y="6052110"/>
            <a:ext cx="4800600" cy="3567375"/>
          </a:xfrm>
          <a:prstGeom prst="rect">
            <a:avLst/>
          </a:prstGeom>
        </p:spPr>
      </p:pic>
      <p:pic>
        <p:nvPicPr>
          <p:cNvPr id="9" name="Pictur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5270" y="6052111"/>
            <a:ext cx="4800600" cy="3583748"/>
          </a:xfrm>
          <a:prstGeom prst="rect">
            <a:avLst/>
          </a:prstGeom>
        </p:spPr>
      </p:pic>
      <p:sp>
        <p:nvSpPr>
          <p:cNvPr id="10" name="TextBox 9"/>
          <p:cNvSpPr txBox="1"/>
          <p:nvPr/>
        </p:nvSpPr>
        <p:spPr bwMode="auto">
          <a:xfrm>
            <a:off x="735270" y="5498112"/>
            <a:ext cx="4800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lgn="ctr"/>
            <a:r>
              <a:rPr lang="en-US" sz="1200" kern="0" dirty="0">
                <a:solidFill>
                  <a:srgbClr val="00B0F0"/>
                </a:solidFill>
              </a:rPr>
              <a:t>Replacing CCP pipe stub</a:t>
            </a:r>
          </a:p>
          <a:p>
            <a:pPr algn="ctr"/>
            <a:endParaRPr lang="en-US" sz="1200" kern="0" dirty="0">
              <a:solidFill>
                <a:srgbClr val="00B0F0"/>
              </a:solidFill>
            </a:endParaRPr>
          </a:p>
          <a:p>
            <a:pPr algn="ctr"/>
            <a:r>
              <a:rPr lang="en-US" sz="1200" kern="0" dirty="0">
                <a:solidFill>
                  <a:srgbClr val="00B0F0"/>
                </a:solidFill>
              </a:rPr>
              <a:t>Internal joint cement lining through hand hole</a:t>
            </a:r>
          </a:p>
        </p:txBody>
      </p:sp>
      <p:sp>
        <p:nvSpPr>
          <p:cNvPr id="11" name="TextBox 10"/>
          <p:cNvSpPr txBox="1"/>
          <p:nvPr/>
        </p:nvSpPr>
        <p:spPr bwMode="auto">
          <a:xfrm>
            <a:off x="6709677" y="5474309"/>
            <a:ext cx="4800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lgn="ctr"/>
            <a:r>
              <a:rPr lang="en-US" sz="1200" kern="0" dirty="0">
                <a:solidFill>
                  <a:srgbClr val="00B0F0"/>
                </a:solidFill>
              </a:rPr>
              <a:t>Butt and wrap joint method</a:t>
            </a:r>
          </a:p>
          <a:p>
            <a:pPr algn="ctr"/>
            <a:endParaRPr lang="en-US" sz="1200" kern="0" dirty="0">
              <a:solidFill>
                <a:srgbClr val="00B0F0"/>
              </a:solidFill>
            </a:endParaRPr>
          </a:p>
          <a:p>
            <a:pPr algn="ctr"/>
            <a:r>
              <a:rPr lang="en-US" sz="1200" kern="0" dirty="0">
                <a:solidFill>
                  <a:srgbClr val="00B0F0"/>
                </a:solidFill>
              </a:rPr>
              <a:t>Hand hole closed by internal cement line plug</a:t>
            </a:r>
          </a:p>
        </p:txBody>
      </p:sp>
      <p:sp>
        <p:nvSpPr>
          <p:cNvPr id="12" name="TextBox 11"/>
          <p:cNvSpPr txBox="1"/>
          <p:nvPr/>
        </p:nvSpPr>
        <p:spPr bwMode="auto">
          <a:xfrm>
            <a:off x="12684084" y="5474309"/>
            <a:ext cx="4800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lgn="ctr"/>
            <a:r>
              <a:rPr lang="en-US" sz="1200" kern="0" dirty="0">
                <a:solidFill>
                  <a:srgbClr val="00B0F0"/>
                </a:solidFill>
              </a:rPr>
              <a:t>Hand hole for internal cement line</a:t>
            </a:r>
          </a:p>
          <a:p>
            <a:pPr algn="ctr"/>
            <a:endParaRPr lang="en-US" sz="1200" kern="0" dirty="0">
              <a:solidFill>
                <a:srgbClr val="00B0F0"/>
              </a:solidFill>
            </a:endParaRPr>
          </a:p>
          <a:p>
            <a:pPr algn="ctr"/>
            <a:r>
              <a:rPr lang="en-US" sz="1200" kern="0" dirty="0">
                <a:solidFill>
                  <a:srgbClr val="00B0F0"/>
                </a:solidFill>
              </a:rPr>
              <a:t>Diaper installed with cement grout</a:t>
            </a:r>
          </a:p>
        </p:txBody>
      </p:sp>
    </p:spTree>
    <p:extLst>
      <p:ext uri="{BB962C8B-B14F-4D97-AF65-F5344CB8AC3E}">
        <p14:creationId xmlns:p14="http://schemas.microsoft.com/office/powerpoint/2010/main" val="331980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itle 1"/>
          <p:cNvSpPr txBox="1">
            <a:spLocks/>
          </p:cNvSpPr>
          <p:nvPr/>
        </p:nvSpPr>
        <p:spPr>
          <a:xfrm>
            <a:off x="762000" y="876300"/>
            <a:ext cx="14913981" cy="866775"/>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BELL and SPIGOT JOINT METHOD (FIELD JOINT- NEW CONSTRUCTION)</a:t>
            </a:r>
            <a:endParaRPr lang="en-GB" dirty="0"/>
          </a:p>
        </p:txBody>
      </p:sp>
      <p:pic>
        <p:nvPicPr>
          <p:cNvPr id="7" name="Picture 6"/>
          <p:cNvPicPr>
            <a:picLocks noChangeAspect="1"/>
          </p:cNvPicPr>
          <p:nvPr/>
        </p:nvPicPr>
        <p:blipFill>
          <a:blip r:embed="rId4"/>
          <a:stretch>
            <a:fillRect/>
          </a:stretch>
        </p:blipFill>
        <p:spPr>
          <a:xfrm>
            <a:off x="12743494" y="1766527"/>
            <a:ext cx="5305793" cy="7161812"/>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6196" y="3768170"/>
            <a:ext cx="7251473" cy="3158522"/>
          </a:xfrm>
          <a:prstGeom prst="rect">
            <a:avLst/>
          </a:prstGeom>
        </p:spPr>
      </p:pic>
      <p:pic>
        <p:nvPicPr>
          <p:cNvPr id="9" name="Picture 8"/>
          <p:cNvPicPr>
            <a:picLocks noChangeAspect="1"/>
          </p:cNvPicPr>
          <p:nvPr/>
        </p:nvPicPr>
        <p:blipFill>
          <a:blip r:embed="rId6"/>
          <a:stretch>
            <a:fillRect/>
          </a:stretch>
        </p:blipFill>
        <p:spPr>
          <a:xfrm>
            <a:off x="735270" y="5713299"/>
            <a:ext cx="4114800" cy="3624147"/>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5270" y="1906436"/>
            <a:ext cx="4114800" cy="3609617"/>
          </a:xfrm>
          <a:prstGeom prst="rect">
            <a:avLst/>
          </a:prstGeom>
        </p:spPr>
      </p:pic>
    </p:spTree>
    <p:extLst>
      <p:ext uri="{BB962C8B-B14F-4D97-AF65-F5344CB8AC3E}">
        <p14:creationId xmlns:p14="http://schemas.microsoft.com/office/powerpoint/2010/main" val="4102208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itle 1"/>
          <p:cNvSpPr txBox="1">
            <a:spLocks/>
          </p:cNvSpPr>
          <p:nvPr/>
        </p:nvSpPr>
        <p:spPr>
          <a:xfrm>
            <a:off x="735270" y="609600"/>
            <a:ext cx="14913981" cy="8667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SLEEVE JOINT METHOD FOR LOW PRESSURE pipeline</a:t>
            </a:r>
            <a:endParaRPr lang="en-GB" dirty="0"/>
          </a:p>
        </p:txBody>
      </p:sp>
      <p:pic>
        <p:nvPicPr>
          <p:cNvPr id="4" name="Picture 3"/>
          <p:cNvPicPr>
            <a:picLocks noChangeAspect="1"/>
          </p:cNvPicPr>
          <p:nvPr/>
        </p:nvPicPr>
        <p:blipFill>
          <a:blip r:embed="rId4"/>
          <a:stretch>
            <a:fillRect/>
          </a:stretch>
        </p:blipFill>
        <p:spPr>
          <a:xfrm>
            <a:off x="11580965" y="3271107"/>
            <a:ext cx="5952225" cy="2558523"/>
          </a:xfrm>
          <a:prstGeom prst="rect">
            <a:avLst/>
          </a:prstGeom>
        </p:spPr>
      </p:pic>
      <p:sp>
        <p:nvSpPr>
          <p:cNvPr id="5" name="Rectangle 4"/>
          <p:cNvSpPr/>
          <p:nvPr/>
        </p:nvSpPr>
        <p:spPr>
          <a:xfrm>
            <a:off x="573656" y="1958237"/>
            <a:ext cx="6996024" cy="1754326"/>
          </a:xfrm>
          <a:prstGeom prst="rect">
            <a:avLst/>
          </a:prstGeom>
        </p:spPr>
        <p:txBody>
          <a:bodyPr wrap="square">
            <a:spAutoFit/>
          </a:bodyPr>
          <a:lstStyle/>
          <a:p>
            <a:r>
              <a:rPr lang="en-US" sz="2700" dirty="0">
                <a:solidFill>
                  <a:srgbClr val="000000"/>
                </a:solidFill>
                <a:latin typeface="+mj-lt"/>
              </a:rPr>
              <a:t>1) Fabrication of Sleeve </a:t>
            </a:r>
          </a:p>
          <a:p>
            <a:r>
              <a:rPr lang="en-US" sz="2700" dirty="0">
                <a:solidFill>
                  <a:srgbClr val="000000"/>
                </a:solidFill>
                <a:latin typeface="+mj-lt"/>
              </a:rPr>
              <a:t>2) Welding of one end of sleeve to spool </a:t>
            </a:r>
          </a:p>
          <a:p>
            <a:r>
              <a:rPr lang="en-US" sz="2700" dirty="0">
                <a:solidFill>
                  <a:srgbClr val="000000"/>
                </a:solidFill>
                <a:latin typeface="+mj-lt"/>
              </a:rPr>
              <a:t>3) Application of Sealing compound </a:t>
            </a:r>
          </a:p>
          <a:p>
            <a:r>
              <a:rPr lang="en-US" sz="2700" dirty="0">
                <a:solidFill>
                  <a:srgbClr val="000000"/>
                </a:solidFill>
                <a:latin typeface="+mj-lt"/>
              </a:rPr>
              <a:t>4) Welding of sleeve to other end of spool. </a:t>
            </a:r>
          </a:p>
        </p:txBody>
      </p:sp>
      <p:sp>
        <p:nvSpPr>
          <p:cNvPr id="6" name="Rectangle 5"/>
          <p:cNvSpPr/>
          <p:nvPr/>
        </p:nvSpPr>
        <p:spPr>
          <a:xfrm>
            <a:off x="573656" y="4780223"/>
            <a:ext cx="5391510" cy="923330"/>
          </a:xfrm>
          <a:prstGeom prst="rect">
            <a:avLst/>
          </a:prstGeom>
        </p:spPr>
        <p:txBody>
          <a:bodyPr wrap="square">
            <a:spAutoFit/>
          </a:bodyPr>
          <a:lstStyle/>
          <a:p>
            <a:r>
              <a:rPr lang="en-US" sz="2700" b="1" dirty="0">
                <a:solidFill>
                  <a:srgbClr val="00B0F0"/>
                </a:solidFill>
                <a:latin typeface="SABIC Typeface Headline Light" panose="020B0303060202020204" pitchFamily="34" charset="0"/>
                <a:cs typeface="SABIC Typeface Headline Light" panose="020B0303060202020204" pitchFamily="34" charset="0"/>
              </a:rPr>
              <a:t>No cement lining activity at site is involved </a:t>
            </a:r>
            <a:endParaRPr lang="en-US" sz="2700" dirty="0">
              <a:solidFill>
                <a:srgbClr val="00B0F0"/>
              </a:solidFill>
              <a:latin typeface="SABIC Typeface Headline Light" panose="020B0303060202020204" pitchFamily="34" charset="0"/>
              <a:cs typeface="SABIC Typeface Headline Light" panose="020B0303060202020204" pitchFamily="34" charset="0"/>
            </a:endParaRPr>
          </a:p>
        </p:txBody>
      </p:sp>
      <p:sp>
        <p:nvSpPr>
          <p:cNvPr id="7" name="Rectangle 6"/>
          <p:cNvSpPr/>
          <p:nvPr/>
        </p:nvSpPr>
        <p:spPr>
          <a:xfrm>
            <a:off x="573656" y="6953660"/>
            <a:ext cx="16752500" cy="1569660"/>
          </a:xfrm>
          <a:prstGeom prst="rect">
            <a:avLst/>
          </a:prstGeom>
        </p:spPr>
        <p:txBody>
          <a:bodyPr wrap="square">
            <a:spAutoFit/>
          </a:bodyPr>
          <a:lstStyle/>
          <a:p>
            <a:r>
              <a:rPr lang="en-US" sz="2400" dirty="0">
                <a:solidFill>
                  <a:srgbClr val="000000"/>
                </a:solidFill>
                <a:latin typeface="SABIC Typeface Text Light" panose="020B0303060202020204" pitchFamily="34" charset="0"/>
                <a:cs typeface="SABIC Typeface Text Light" panose="020B0303060202020204" pitchFamily="34" charset="0"/>
              </a:rPr>
              <a:t>The sealing compound Epoxy Filler and curing agent. Both the compounds are to be mixed before applying. </a:t>
            </a:r>
          </a:p>
          <a:p>
            <a:r>
              <a:rPr lang="en-US" sz="2400" dirty="0">
                <a:solidFill>
                  <a:srgbClr val="000000"/>
                </a:solidFill>
                <a:latin typeface="SABIC Typeface Text Light" panose="020B0303060202020204" pitchFamily="34" charset="0"/>
                <a:cs typeface="SABIC Typeface Text Light" panose="020B0303060202020204" pitchFamily="34" charset="0"/>
              </a:rPr>
              <a:t>First the sealing compound is to be applied on the end of the spool on which the sleeve is fitted. Then the sealant compound is applied on the other end of the spool. Both the spools are then joined keeping a gap of 1.5 to 3.0 mm. The sealant compound is then allowed to cure. </a:t>
            </a:r>
            <a:endParaRPr lang="en-US" sz="2400" dirty="0">
              <a:latin typeface="SABIC Typeface Text Light" panose="020B0303060202020204" pitchFamily="34" charset="0"/>
              <a:cs typeface="SABIC Typeface Text Light" panose="020B0303060202020204" pitchFamily="34" charset="0"/>
            </a:endParaRPr>
          </a:p>
        </p:txBody>
      </p:sp>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r="18886"/>
          <a:stretch/>
        </p:blipFill>
        <p:spPr>
          <a:xfrm>
            <a:off x="6714314" y="3098963"/>
            <a:ext cx="4763132" cy="2902812"/>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00536" y="5894894"/>
            <a:ext cx="6180827" cy="507915"/>
          </a:xfrm>
          <a:prstGeom prst="rect">
            <a:avLst/>
          </a:prstGeom>
        </p:spPr>
      </p:pic>
    </p:spTree>
    <p:extLst>
      <p:ext uri="{BB962C8B-B14F-4D97-AF65-F5344CB8AC3E}">
        <p14:creationId xmlns:p14="http://schemas.microsoft.com/office/powerpoint/2010/main" val="1348183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353689" y="1914756"/>
            <a:ext cx="4114800" cy="3107265"/>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70384" y="1888779"/>
            <a:ext cx="4114800" cy="3060123"/>
          </a:xfrm>
          <a:prstGeom prst="rect">
            <a:avLst/>
          </a:prstGeom>
        </p:spPr>
      </p:pic>
      <p:sp>
        <p:nvSpPr>
          <p:cNvPr id="5" name="TextBox 4"/>
          <p:cNvSpPr txBox="1"/>
          <p:nvPr/>
        </p:nvSpPr>
        <p:spPr bwMode="auto">
          <a:xfrm>
            <a:off x="931654" y="5667556"/>
            <a:ext cx="1296669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p>
            <a:pPr algn="l"/>
            <a:r>
              <a:rPr lang="en-US" sz="2400" b="1" u="sng" kern="0" dirty="0">
                <a:solidFill>
                  <a:srgbClr val="00B0F0"/>
                </a:solidFill>
              </a:rPr>
              <a:t>Advantages</a:t>
            </a:r>
          </a:p>
          <a:p>
            <a:pPr algn="l"/>
            <a:endParaRPr lang="en-US" sz="2400" kern="0" dirty="0">
              <a:solidFill>
                <a:schemeClr val="accent6"/>
              </a:solidFill>
            </a:endParaRPr>
          </a:p>
          <a:p>
            <a:pPr marL="514350" indent="-514350">
              <a:buAutoNum type="arabicPeriod"/>
            </a:pPr>
            <a:r>
              <a:rPr lang="en-US" sz="2400" kern="0" dirty="0">
                <a:solidFill>
                  <a:schemeClr val="accent6"/>
                </a:solidFill>
              </a:rPr>
              <a:t>Fast and ready to use after sealant curing unlike cement line curing</a:t>
            </a:r>
          </a:p>
          <a:p>
            <a:pPr marL="514350" indent="-514350">
              <a:buAutoNum type="arabicPeriod"/>
            </a:pPr>
            <a:r>
              <a:rPr lang="en-US" sz="2400" kern="0" dirty="0">
                <a:solidFill>
                  <a:schemeClr val="accent6"/>
                </a:solidFill>
              </a:rPr>
              <a:t>No need of hand holes or pipe internal access</a:t>
            </a:r>
          </a:p>
          <a:p>
            <a:pPr marL="514350" indent="-514350">
              <a:buAutoNum type="arabicPeriod"/>
            </a:pPr>
            <a:r>
              <a:rPr lang="en-US" sz="2400" kern="0" dirty="0">
                <a:solidFill>
                  <a:schemeClr val="accent6"/>
                </a:solidFill>
              </a:rPr>
              <a:t>Highly effective as sealant material is expansive filling all gaps. Non detached due to joint corrosion.</a:t>
            </a:r>
          </a:p>
          <a:p>
            <a:pPr marL="514350" indent="-514350">
              <a:buAutoNum type="arabicPeriod"/>
            </a:pPr>
            <a:r>
              <a:rPr lang="en-US" sz="2400" kern="0" dirty="0">
                <a:solidFill>
                  <a:schemeClr val="accent6"/>
                </a:solidFill>
              </a:rPr>
              <a:t>Versatile application in field, for complex geometry, mismatch etc.</a:t>
            </a:r>
          </a:p>
          <a:p>
            <a:pPr marL="514350" indent="-514350">
              <a:buAutoNum type="arabicPeriod"/>
            </a:pPr>
            <a:endParaRPr lang="en-US" sz="2400" kern="0" dirty="0">
              <a:solidFill>
                <a:schemeClr val="accent6"/>
              </a:solidFill>
            </a:endParaRPr>
          </a:p>
        </p:txBody>
      </p:sp>
      <p:sp>
        <p:nvSpPr>
          <p:cNvPr id="6" name="Title 1"/>
          <p:cNvSpPr txBox="1">
            <a:spLocks/>
          </p:cNvSpPr>
          <p:nvPr/>
        </p:nvSpPr>
        <p:spPr>
          <a:xfrm>
            <a:off x="803775" y="609600"/>
            <a:ext cx="14913981" cy="8667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SLEEVE JOINT METHOD FOR LOW PRESSURE pipeline</a:t>
            </a:r>
            <a:endParaRPr lang="en-GB" dirty="0"/>
          </a:p>
        </p:txBody>
      </p:sp>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3775" y="1914756"/>
            <a:ext cx="4114800" cy="3072834"/>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55584" y="1888779"/>
            <a:ext cx="4114800" cy="3086100"/>
          </a:xfrm>
          <a:prstGeom prst="rect">
            <a:avLst/>
          </a:prstGeom>
        </p:spPr>
      </p:pic>
    </p:spTree>
    <p:extLst>
      <p:ext uri="{BB962C8B-B14F-4D97-AF65-F5344CB8AC3E}">
        <p14:creationId xmlns:p14="http://schemas.microsoft.com/office/powerpoint/2010/main" val="2003947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62443" y="7598882"/>
            <a:ext cx="5376236" cy="5376236"/>
          </a:xfrm>
          <a:custGeom>
            <a:avLst/>
            <a:gdLst/>
            <a:ahLst/>
            <a:cxnLst/>
            <a:rect l="l" t="t" r="r" b="b"/>
            <a:pathLst>
              <a:path w="5376236" h="5376236">
                <a:moveTo>
                  <a:pt x="0" y="0"/>
                </a:moveTo>
                <a:lnTo>
                  <a:pt x="5376236" y="0"/>
                </a:lnTo>
                <a:lnTo>
                  <a:pt x="5376236" y="5376236"/>
                </a:lnTo>
                <a:lnTo>
                  <a:pt x="0" y="53762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5805573" y="5872081"/>
            <a:ext cx="6676854" cy="609600"/>
          </a:xfrm>
          <a:prstGeom prst="rect">
            <a:avLst/>
          </a:prstGeom>
        </p:spPr>
        <p:txBody>
          <a:bodyPr lIns="0" tIns="0" rIns="0" bIns="0" rtlCol="0" anchor="t">
            <a:spAutoFit/>
          </a:bodyPr>
          <a:lstStyle/>
          <a:p>
            <a:pPr algn="l">
              <a:lnSpc>
                <a:spcPts val="4312"/>
              </a:lnSpc>
            </a:pPr>
            <a:r>
              <a:rPr lang="en-US" sz="3593" spc="125" dirty="0">
                <a:solidFill>
                  <a:srgbClr val="E28126"/>
                </a:solidFill>
                <a:latin typeface="Codec Pro ExtraBold"/>
              </a:rPr>
              <a:t>Reach out.</a:t>
            </a:r>
          </a:p>
        </p:txBody>
      </p:sp>
      <p:sp>
        <p:nvSpPr>
          <p:cNvPr id="4" name="TextBox 4"/>
          <p:cNvSpPr txBox="1"/>
          <p:nvPr/>
        </p:nvSpPr>
        <p:spPr>
          <a:xfrm>
            <a:off x="5805573" y="3952990"/>
            <a:ext cx="6676854" cy="1336871"/>
          </a:xfrm>
          <a:prstGeom prst="rect">
            <a:avLst/>
          </a:prstGeom>
        </p:spPr>
        <p:txBody>
          <a:bodyPr lIns="0" tIns="0" rIns="0" bIns="0" rtlCol="0" anchor="t">
            <a:spAutoFit/>
          </a:bodyPr>
          <a:lstStyle/>
          <a:p>
            <a:pPr algn="l">
              <a:lnSpc>
                <a:spcPts val="9220"/>
              </a:lnSpc>
            </a:pPr>
            <a:r>
              <a:rPr lang="en-US" sz="8781" spc="184">
                <a:solidFill>
                  <a:srgbClr val="0C3E5B"/>
                </a:solidFill>
                <a:latin typeface="Codec Pro ExtraBold"/>
              </a:rPr>
              <a:t>THANK YOU</a:t>
            </a:r>
          </a:p>
        </p:txBody>
      </p:sp>
      <p:sp>
        <p:nvSpPr>
          <p:cNvPr id="5" name="Freeform 5"/>
          <p:cNvSpPr/>
          <p:nvPr/>
        </p:nvSpPr>
        <p:spPr>
          <a:xfrm>
            <a:off x="1028700" y="1163607"/>
            <a:ext cx="934283" cy="1815744"/>
          </a:xfrm>
          <a:custGeom>
            <a:avLst/>
            <a:gdLst/>
            <a:ahLst/>
            <a:cxnLst/>
            <a:rect l="l" t="t" r="r" b="b"/>
            <a:pathLst>
              <a:path w="934283" h="1815744">
                <a:moveTo>
                  <a:pt x="0" y="0"/>
                </a:moveTo>
                <a:lnTo>
                  <a:pt x="934283" y="0"/>
                </a:lnTo>
                <a:lnTo>
                  <a:pt x="934283" y="1815744"/>
                </a:lnTo>
                <a:lnTo>
                  <a:pt x="0" y="181574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6"/>
          <p:cNvSpPr txBox="1"/>
          <p:nvPr/>
        </p:nvSpPr>
        <p:spPr>
          <a:xfrm>
            <a:off x="8738733" y="7866608"/>
            <a:ext cx="3743694" cy="389394"/>
          </a:xfrm>
          <a:prstGeom prst="rect">
            <a:avLst/>
          </a:prstGeom>
        </p:spPr>
        <p:txBody>
          <a:bodyPr lIns="0" tIns="0" rIns="0" bIns="0" rtlCol="0" anchor="t">
            <a:spAutoFit/>
          </a:bodyPr>
          <a:lstStyle/>
          <a:p>
            <a:pPr algn="ctr">
              <a:lnSpc>
                <a:spcPts val="3212"/>
              </a:lnSpc>
            </a:pPr>
            <a:r>
              <a:rPr lang="en-US" sz="2294">
                <a:solidFill>
                  <a:srgbClr val="E28126"/>
                </a:solidFill>
                <a:latin typeface="Canva Sans"/>
              </a:rPr>
              <a:t>email</a:t>
            </a:r>
          </a:p>
        </p:txBody>
      </p:sp>
      <p:sp>
        <p:nvSpPr>
          <p:cNvPr id="7" name="TextBox 7"/>
          <p:cNvSpPr txBox="1"/>
          <p:nvPr/>
        </p:nvSpPr>
        <p:spPr>
          <a:xfrm>
            <a:off x="5560775" y="7866295"/>
            <a:ext cx="2744896" cy="389394"/>
          </a:xfrm>
          <a:prstGeom prst="rect">
            <a:avLst/>
          </a:prstGeom>
        </p:spPr>
        <p:txBody>
          <a:bodyPr lIns="0" tIns="0" rIns="0" bIns="0" rtlCol="0" anchor="t">
            <a:spAutoFit/>
          </a:bodyPr>
          <a:lstStyle/>
          <a:p>
            <a:pPr algn="ctr">
              <a:lnSpc>
                <a:spcPts val="3212"/>
              </a:lnSpc>
            </a:pPr>
            <a:r>
              <a:rPr lang="en-US" sz="2294">
                <a:solidFill>
                  <a:srgbClr val="E28126"/>
                </a:solidFill>
                <a:latin typeface="Canva Sans"/>
              </a:rPr>
              <a:t>phone</a:t>
            </a:r>
          </a:p>
        </p:txBody>
      </p:sp>
      <p:sp>
        <p:nvSpPr>
          <p:cNvPr id="8" name="Freeform 8"/>
          <p:cNvSpPr/>
          <p:nvPr/>
        </p:nvSpPr>
        <p:spPr>
          <a:xfrm>
            <a:off x="6583817" y="7129381"/>
            <a:ext cx="698813" cy="698813"/>
          </a:xfrm>
          <a:custGeom>
            <a:avLst/>
            <a:gdLst/>
            <a:ahLst/>
            <a:cxnLst/>
            <a:rect l="l" t="t" r="r" b="b"/>
            <a:pathLst>
              <a:path w="698813" h="698813">
                <a:moveTo>
                  <a:pt x="0" y="0"/>
                </a:moveTo>
                <a:lnTo>
                  <a:pt x="698813" y="0"/>
                </a:lnTo>
                <a:lnTo>
                  <a:pt x="698813" y="698814"/>
                </a:lnTo>
                <a:lnTo>
                  <a:pt x="0" y="6988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0261017" y="7129381"/>
            <a:ext cx="699127" cy="699127"/>
          </a:xfrm>
          <a:custGeom>
            <a:avLst/>
            <a:gdLst/>
            <a:ahLst/>
            <a:cxnLst/>
            <a:rect l="l" t="t" r="r" b="b"/>
            <a:pathLst>
              <a:path w="699127" h="699127">
                <a:moveTo>
                  <a:pt x="0" y="0"/>
                </a:moveTo>
                <a:lnTo>
                  <a:pt x="699126" y="0"/>
                </a:lnTo>
                <a:lnTo>
                  <a:pt x="699126" y="699127"/>
                </a:lnTo>
                <a:lnTo>
                  <a:pt x="0" y="69912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TextBox 10"/>
          <p:cNvSpPr txBox="1"/>
          <p:nvPr/>
        </p:nvSpPr>
        <p:spPr>
          <a:xfrm>
            <a:off x="-3606480" y="7586669"/>
            <a:ext cx="3606480" cy="815479"/>
          </a:xfrm>
          <a:prstGeom prst="rect">
            <a:avLst/>
          </a:prstGeom>
        </p:spPr>
        <p:txBody>
          <a:bodyPr lIns="0" tIns="0" rIns="0" bIns="0" rtlCol="0" anchor="t">
            <a:spAutoFit/>
          </a:bodyPr>
          <a:lstStyle/>
          <a:p>
            <a:pPr algn="ctr">
              <a:lnSpc>
                <a:spcPts val="3352"/>
              </a:lnSpc>
            </a:pPr>
            <a:r>
              <a:rPr lang="en-US" sz="2394">
                <a:solidFill>
                  <a:srgbClr val="E28126"/>
                </a:solidFill>
                <a:latin typeface="Canva Sans"/>
              </a:rPr>
              <a:t>Calle Cualquiera 123, Cualquier Lugar</a:t>
            </a:r>
          </a:p>
        </p:txBody>
      </p:sp>
      <p:grpSp>
        <p:nvGrpSpPr>
          <p:cNvPr id="11" name="Group 11"/>
          <p:cNvGrpSpPr/>
          <p:nvPr/>
        </p:nvGrpSpPr>
        <p:grpSpPr>
          <a:xfrm>
            <a:off x="5805573" y="741422"/>
            <a:ext cx="6676854" cy="2218588"/>
            <a:chOff x="0" y="0"/>
            <a:chExt cx="8902472" cy="2958117"/>
          </a:xfrm>
        </p:grpSpPr>
        <p:sp>
          <p:nvSpPr>
            <p:cNvPr id="12" name="TextBox 12"/>
            <p:cNvSpPr txBox="1"/>
            <p:nvPr/>
          </p:nvSpPr>
          <p:spPr>
            <a:xfrm>
              <a:off x="46032" y="-390525"/>
              <a:ext cx="7647784" cy="2465942"/>
            </a:xfrm>
            <a:prstGeom prst="rect">
              <a:avLst/>
            </a:prstGeom>
          </p:spPr>
          <p:txBody>
            <a:bodyPr lIns="0" tIns="0" rIns="0" bIns="0" rtlCol="0" anchor="t">
              <a:spAutoFit/>
            </a:bodyPr>
            <a:lstStyle/>
            <a:p>
              <a:pPr algn="ctr">
                <a:lnSpc>
                  <a:spcPts val="14360"/>
                </a:lnSpc>
              </a:pPr>
              <a:r>
                <a:rPr lang="en-US" sz="10257">
                  <a:solidFill>
                    <a:srgbClr val="0C3E5A"/>
                  </a:solidFill>
                  <a:latin typeface="Tabarra Sans Heavy"/>
                </a:rPr>
                <a:t>JUBCOR</a:t>
              </a:r>
            </a:p>
          </p:txBody>
        </p:sp>
        <p:grpSp>
          <p:nvGrpSpPr>
            <p:cNvPr id="13" name="Group 13"/>
            <p:cNvGrpSpPr/>
            <p:nvPr/>
          </p:nvGrpSpPr>
          <p:grpSpPr>
            <a:xfrm>
              <a:off x="46032" y="1703085"/>
              <a:ext cx="8856440" cy="757183"/>
              <a:chOff x="0" y="0"/>
              <a:chExt cx="1782556" cy="152400"/>
            </a:xfrm>
          </p:grpSpPr>
          <p:sp>
            <p:nvSpPr>
              <p:cNvPr id="14" name="Freeform 14"/>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5" name="Group 15"/>
            <p:cNvGrpSpPr/>
            <p:nvPr/>
          </p:nvGrpSpPr>
          <p:grpSpPr>
            <a:xfrm rot="5400000">
              <a:off x="7220653" y="778449"/>
              <a:ext cx="2277074" cy="1086564"/>
              <a:chOff x="0" y="0"/>
              <a:chExt cx="458312" cy="218695"/>
            </a:xfrm>
          </p:grpSpPr>
          <p:sp>
            <p:nvSpPr>
              <p:cNvPr id="16" name="Freeform 16"/>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7" name="TextBox 17"/>
            <p:cNvSpPr txBox="1"/>
            <p:nvPr/>
          </p:nvSpPr>
          <p:spPr>
            <a:xfrm>
              <a:off x="0" y="1745158"/>
              <a:ext cx="7693816" cy="715110"/>
            </a:xfrm>
            <a:prstGeom prst="rect">
              <a:avLst/>
            </a:prstGeom>
          </p:spPr>
          <p:txBody>
            <a:bodyPr lIns="0" tIns="0" rIns="0" bIns="0" rtlCol="0" anchor="t">
              <a:spAutoFit/>
            </a:bodyPr>
            <a:lstStyle/>
            <a:p>
              <a:pPr algn="ctr">
                <a:lnSpc>
                  <a:spcPts val="4160"/>
                </a:lnSpc>
              </a:pPr>
              <a:r>
                <a:rPr lang="en-US" sz="2972">
                  <a:solidFill>
                    <a:srgbClr val="FFFFFF"/>
                  </a:solidFill>
                  <a:latin typeface="Tabarra Sans"/>
                </a:rPr>
                <a:t>CONFERENCE &amp; EXHIBITION</a:t>
              </a:r>
            </a:p>
          </p:txBody>
        </p:sp>
        <p:sp>
          <p:nvSpPr>
            <p:cNvPr id="18" name="TextBox 18"/>
            <p:cNvSpPr txBox="1"/>
            <p:nvPr/>
          </p:nvSpPr>
          <p:spPr>
            <a:xfrm rot="5400000">
              <a:off x="7366586" y="753233"/>
              <a:ext cx="2175660" cy="1136996"/>
            </a:xfrm>
            <a:prstGeom prst="rect">
              <a:avLst/>
            </a:prstGeom>
          </p:spPr>
          <p:txBody>
            <a:bodyPr lIns="0" tIns="0" rIns="0" bIns="0" rtlCol="0" anchor="t">
              <a:spAutoFit/>
            </a:bodyPr>
            <a:lstStyle/>
            <a:p>
              <a:pPr algn="ctr">
                <a:lnSpc>
                  <a:spcPts val="6623"/>
                </a:lnSpc>
              </a:pPr>
              <a:r>
                <a:rPr lang="en-US" sz="4731" spc="146">
                  <a:solidFill>
                    <a:srgbClr val="FFFFFF"/>
                  </a:solidFill>
                  <a:latin typeface="Tabarra Sans Heavy"/>
                </a:rPr>
                <a:t>2024</a:t>
              </a:r>
            </a:p>
          </p:txBody>
        </p:sp>
        <p:sp>
          <p:nvSpPr>
            <p:cNvPr id="19" name="TextBox 19"/>
            <p:cNvSpPr txBox="1"/>
            <p:nvPr/>
          </p:nvSpPr>
          <p:spPr>
            <a:xfrm>
              <a:off x="30747" y="2522888"/>
              <a:ext cx="8871725" cy="435229"/>
            </a:xfrm>
            <a:prstGeom prst="rect">
              <a:avLst/>
            </a:prstGeom>
          </p:spPr>
          <p:txBody>
            <a:bodyPr lIns="0" tIns="0" rIns="0" bIns="0" rtlCol="0" anchor="t">
              <a:spAutoFit/>
            </a:bodyPr>
            <a:lstStyle/>
            <a:p>
              <a:pPr algn="ctr">
                <a:lnSpc>
                  <a:spcPts val="2822"/>
                </a:lnSpc>
                <a:spcBef>
                  <a:spcPct val="0"/>
                </a:spcBef>
              </a:pPr>
              <a:r>
                <a:rPr lang="en-US" sz="2016">
                  <a:solidFill>
                    <a:srgbClr val="0C3E5B"/>
                  </a:solidFill>
                  <a:latin typeface="Glacial Indifference Bold"/>
                </a:rPr>
                <a:t>INNOVATIVE SOLUTIONS FOR CORROSION CHALLENGES</a:t>
              </a:r>
            </a:p>
          </p:txBody>
        </p:sp>
      </p:grpSp>
      <p:sp>
        <p:nvSpPr>
          <p:cNvPr id="24" name="TextBox 23"/>
          <p:cNvSpPr txBox="1"/>
          <p:nvPr/>
        </p:nvSpPr>
        <p:spPr>
          <a:xfrm>
            <a:off x="6021755" y="8475894"/>
            <a:ext cx="1822935" cy="369332"/>
          </a:xfrm>
          <a:prstGeom prst="rect">
            <a:avLst/>
          </a:prstGeom>
          <a:noFill/>
        </p:spPr>
        <p:txBody>
          <a:bodyPr wrap="none" rtlCol="0">
            <a:spAutoFit/>
          </a:bodyPr>
          <a:lstStyle/>
          <a:p>
            <a:r>
              <a:rPr lang="en-US" dirty="0" smtClean="0">
                <a:solidFill>
                  <a:srgbClr val="00B0F0"/>
                </a:solidFill>
              </a:rPr>
              <a:t>00966566933537</a:t>
            </a:r>
            <a:endParaRPr lang="en-US" dirty="0">
              <a:solidFill>
                <a:srgbClr val="00B0F0"/>
              </a:solidFill>
            </a:endParaRPr>
          </a:p>
        </p:txBody>
      </p:sp>
      <p:sp>
        <p:nvSpPr>
          <p:cNvPr id="26" name="TextBox 25"/>
          <p:cNvSpPr txBox="1"/>
          <p:nvPr/>
        </p:nvSpPr>
        <p:spPr>
          <a:xfrm>
            <a:off x="9613814" y="8385206"/>
            <a:ext cx="2692660" cy="400110"/>
          </a:xfrm>
          <a:prstGeom prst="rect">
            <a:avLst/>
          </a:prstGeom>
          <a:noFill/>
        </p:spPr>
        <p:txBody>
          <a:bodyPr wrap="none" rtlCol="0">
            <a:spAutoFit/>
          </a:bodyPr>
          <a:lstStyle/>
          <a:p>
            <a:r>
              <a:rPr lang="en-US" sz="2000" dirty="0" smtClean="0">
                <a:solidFill>
                  <a:srgbClr val="00B0F0"/>
                </a:solidFill>
              </a:rPr>
              <a:t>afzalms@agri.sabic.com</a:t>
            </a:r>
            <a:endParaRPr lang="en-US" sz="2000" dirty="0">
              <a:solidFill>
                <a:srgbClr val="00B0F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445</Words>
  <Application>Microsoft Office PowerPoint</Application>
  <PresentationFormat>Custom</PresentationFormat>
  <Paragraphs>62</Paragraphs>
  <Slides>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Verdana</vt:lpstr>
      <vt:lpstr>SABIC Typeface Headline Light</vt:lpstr>
      <vt:lpstr>SABIC Typeface Text Light</vt:lpstr>
      <vt:lpstr>Tabarra Sans</vt:lpstr>
      <vt:lpstr>Codec Pro ExtraBold</vt:lpstr>
      <vt:lpstr>Canva Sans Bold</vt:lpstr>
      <vt:lpstr>Arial</vt:lpstr>
      <vt:lpstr>Glacial Indifference Bold</vt:lpstr>
      <vt:lpstr>Canva Sans</vt:lpstr>
      <vt:lpstr>Tabarra Sans Heavy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JUBCOR 2024 Presentation Template</dc:title>
  <dc:creator>Afzal, Mohammad Siddiqui</dc:creator>
  <cp:lastModifiedBy>Afzal, Mohammad Siddiqui</cp:lastModifiedBy>
  <cp:revision>9</cp:revision>
  <dcterms:created xsi:type="dcterms:W3CDTF">2006-08-16T00:00:00Z</dcterms:created>
  <dcterms:modified xsi:type="dcterms:W3CDTF">2024-06-25T05:21:11Z</dcterms:modified>
  <dc:identifier>DAGG3nLRPf8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321747-f206-4919-9520-29762f698e8e_Enabled">
    <vt:lpwstr>true</vt:lpwstr>
  </property>
  <property fmtid="{D5CDD505-2E9C-101B-9397-08002B2CF9AE}" pid="3" name="MSIP_Label_13321747-f206-4919-9520-29762f698e8e_SetDate">
    <vt:lpwstr>2024-06-25T05:21:10Z</vt:lpwstr>
  </property>
  <property fmtid="{D5CDD505-2E9C-101B-9397-08002B2CF9AE}" pid="4" name="MSIP_Label_13321747-f206-4919-9520-29762f698e8e_Method">
    <vt:lpwstr>Privileged</vt:lpwstr>
  </property>
  <property fmtid="{D5CDD505-2E9C-101B-9397-08002B2CF9AE}" pid="5" name="MSIP_Label_13321747-f206-4919-9520-29762f698e8e_Name">
    <vt:lpwstr>13321747-f206-4919-9520-29762f698e8e</vt:lpwstr>
  </property>
  <property fmtid="{D5CDD505-2E9C-101B-9397-08002B2CF9AE}" pid="6" name="MSIP_Label_13321747-f206-4919-9520-29762f698e8e_SiteId">
    <vt:lpwstr>a77c517c-e95e-435b-bbb4-cb17e462491f</vt:lpwstr>
  </property>
  <property fmtid="{D5CDD505-2E9C-101B-9397-08002B2CF9AE}" pid="7" name="MSIP_Label_13321747-f206-4919-9520-29762f698e8e_ActionId">
    <vt:lpwstr>59b4e18e-757a-41df-9006-842351bbc8ab</vt:lpwstr>
  </property>
  <property fmtid="{D5CDD505-2E9C-101B-9397-08002B2CF9AE}" pid="8" name="MSIP_Label_13321747-f206-4919-9520-29762f698e8e_ContentBits">
    <vt:lpwstr>1</vt:lpwstr>
  </property>
</Properties>
</file>