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528" r:id="rId3"/>
    <p:sldId id="257" r:id="rId4"/>
    <p:sldId id="302" r:id="rId5"/>
    <p:sldId id="303" r:id="rId6"/>
    <p:sldId id="307" r:id="rId7"/>
    <p:sldId id="322" r:id="rId8"/>
    <p:sldId id="305" r:id="rId9"/>
    <p:sldId id="324" r:id="rId10"/>
    <p:sldId id="323" r:id="rId11"/>
    <p:sldId id="325" r:id="rId12"/>
    <p:sldId id="327" r:id="rId13"/>
    <p:sldId id="515" r:id="rId14"/>
    <p:sldId id="326" r:id="rId15"/>
    <p:sldId id="328" r:id="rId16"/>
    <p:sldId id="512" r:id="rId17"/>
    <p:sldId id="527" r:id="rId18"/>
    <p:sldId id="329" r:id="rId19"/>
    <p:sldId id="514" r:id="rId20"/>
    <p:sldId id="330" r:id="rId21"/>
    <p:sldId id="523" r:id="rId22"/>
    <p:sldId id="524" r:id="rId23"/>
    <p:sldId id="525" r:id="rId24"/>
    <p:sldId id="526" r:id="rId25"/>
    <p:sldId id="258" r:id="rId26"/>
  </p:sldIdLst>
  <p:sldSz cx="18288000" cy="10287000"/>
  <p:notesSz cx="6858000" cy="9144000"/>
  <p:embeddedFontLst>
    <p:embeddedFont>
      <p:font typeface="Calibri" panose="020F0502020204030204" pitchFamily="34" charset="0"/>
      <p:regular r:id="rId28"/>
      <p:bold r:id="rId29"/>
    </p:embeddedFont>
    <p:embeddedFont>
      <p:font typeface="Canva Sans" panose="020B0604020202020204" charset="0"/>
      <p:regular r:id="rId30"/>
    </p:embeddedFont>
    <p:embeddedFont>
      <p:font typeface="Canva Sans Bold" panose="020B0604020202020204" charset="0"/>
      <p:regular r:id="rId31"/>
    </p:embeddedFont>
    <p:embeddedFont>
      <p:font typeface="Codec Pro ExtraBold" panose="020B0604020202020204" charset="0"/>
      <p:regular r:id="rId32"/>
    </p:embeddedFont>
    <p:embeddedFont>
      <p:font typeface="Glacial Indifference Bold" panose="020B0604020202020204" charset="0"/>
      <p:regular r:id="rId33"/>
    </p:embeddedFont>
    <p:embeddedFont>
      <p:font typeface="SABIC Typeface Headline" panose="020B0603060202020204" pitchFamily="34" charset="0"/>
      <p:regular r:id="rId34"/>
      <p:bold r:id="rId35"/>
    </p:embeddedFont>
    <p:embeddedFont>
      <p:font typeface="SABIC Typeface Headline Light" panose="020B0303060202020204" pitchFamily="34" charset="0"/>
      <p:regular r:id="rId36"/>
    </p:embeddedFont>
    <p:embeddedFont>
      <p:font typeface="SABIC Typeface Text Light" panose="020B0303060202020204" pitchFamily="34" charset="0"/>
      <p:regular r:id="rId37"/>
    </p:embeddedFont>
    <p:embeddedFont>
      <p:font typeface="Tabarra Sans" panose="020B0604020202020204" charset="0"/>
      <p:regular r:id="rId38"/>
    </p:embeddedFont>
    <p:embeddedFont>
      <p:font typeface="Tabarra Sans Heavy"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22" autoAdjust="0"/>
  </p:normalViewPr>
  <p:slideViewPr>
    <p:cSldViewPr>
      <p:cViewPr varScale="1">
        <p:scale>
          <a:sx n="98" d="100"/>
          <a:sy n="98" d="100"/>
        </p:scale>
        <p:origin x="84"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AC798-C2B8-40CB-8A9C-AB760C8DDED8}" type="datetimeFigureOut">
              <a:rPr lang="en-US" smtClean="0"/>
              <a:t>8/4/2024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FBE7-34DE-41E1-B51D-8D5994D7F11C}" type="slidenum">
              <a:rPr lang="en-US" smtClean="0"/>
              <a:t>‹#›</a:t>
            </a:fld>
            <a:endParaRPr lang="en-US"/>
          </a:p>
        </p:txBody>
      </p:sp>
    </p:spTree>
    <p:extLst>
      <p:ext uri="{BB962C8B-B14F-4D97-AF65-F5344CB8AC3E}">
        <p14:creationId xmlns:p14="http://schemas.microsoft.com/office/powerpoint/2010/main" val="200901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BFBE7-34DE-41E1-B51D-8D5994D7F11C}" type="slidenum">
              <a:rPr lang="en-US" smtClean="0"/>
              <a:t>10</a:t>
            </a:fld>
            <a:endParaRPr lang="en-US"/>
          </a:p>
        </p:txBody>
      </p:sp>
    </p:spTree>
    <p:extLst>
      <p:ext uri="{BB962C8B-B14F-4D97-AF65-F5344CB8AC3E}">
        <p14:creationId xmlns:p14="http://schemas.microsoft.com/office/powerpoint/2010/main" val="25602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Lines Cov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3440" b="23084"/>
          <a:stretch/>
        </p:blipFill>
        <p:spPr>
          <a:xfrm>
            <a:off x="7223760" y="4856886"/>
            <a:ext cx="11064240" cy="5430114"/>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2222" r="5621"/>
          <a:stretch/>
        </p:blipFill>
        <p:spPr>
          <a:xfrm>
            <a:off x="0" y="3278125"/>
            <a:ext cx="18288000" cy="5768966"/>
          </a:xfrm>
          <a:prstGeom prst="rect">
            <a:avLst/>
          </a:prstGeom>
        </p:spPr>
      </p:pic>
      <p:sp>
        <p:nvSpPr>
          <p:cNvPr id="22" name="Text Placeholder 35"/>
          <p:cNvSpPr>
            <a:spLocks noGrp="1"/>
          </p:cNvSpPr>
          <p:nvPr>
            <p:ph type="body" sz="quarter" idx="11" hasCustomPrompt="1"/>
          </p:nvPr>
        </p:nvSpPr>
        <p:spPr>
          <a:xfrm>
            <a:off x="1091865" y="4282736"/>
            <a:ext cx="8888019" cy="271866"/>
          </a:xfrm>
          <a:prstGeom prst="rect">
            <a:avLst/>
          </a:prstGeom>
        </p:spPr>
        <p:txBody>
          <a:bodyPr lIns="0" tIns="0" rIns="0" bIns="0">
            <a:noAutofit/>
          </a:bodyPr>
          <a:lstStyle>
            <a:lvl1pPr marL="0" marR="0" indent="0" algn="l" defTabSz="1741383" rtl="0" eaLnBrk="1" fontAlgn="base" latinLnBrk="0" hangingPunct="1">
              <a:lnSpc>
                <a:spcPct val="100000"/>
              </a:lnSpc>
              <a:spcBef>
                <a:spcPct val="0"/>
              </a:spcBef>
              <a:spcAft>
                <a:spcPct val="0"/>
              </a:spcAft>
              <a:buClr>
                <a:schemeClr val="tx1"/>
              </a:buClr>
              <a:buSzTx/>
              <a:buFont typeface="Arial" pitchFamily="34" charset="0"/>
              <a:buNone/>
              <a:tabLst/>
              <a:defRPr sz="1800" cap="all" baseline="0">
                <a:solidFill>
                  <a:schemeClr val="tx1"/>
                </a:solidFill>
                <a:latin typeface="SABIC Typeface Headline" panose="020B0603060202020204" pitchFamily="34" charset="0"/>
                <a:cs typeface="SABIC Typeface Headline" panose="020B0603060202020204" pitchFamily="34" charset="0"/>
              </a:defRPr>
            </a:lvl1pPr>
            <a:lvl2pPr>
              <a:defRPr sz="1715" cap="all" baseline="0">
                <a:solidFill>
                  <a:schemeClr val="tx1"/>
                </a:solidFill>
              </a:defRPr>
            </a:lvl2pPr>
            <a:lvl3pPr>
              <a:defRPr sz="1715" cap="all" baseline="0">
                <a:solidFill>
                  <a:schemeClr val="tx1"/>
                </a:solidFill>
              </a:defRPr>
            </a:lvl3pPr>
            <a:lvl4pPr>
              <a:defRPr sz="1715" cap="all" baseline="0">
                <a:solidFill>
                  <a:schemeClr val="tx1"/>
                </a:solidFill>
              </a:defRPr>
            </a:lvl4pPr>
            <a:lvl5pPr>
              <a:defRPr sz="1715" cap="all" baseline="0">
                <a:solidFill>
                  <a:schemeClr val="tx1"/>
                </a:solidFill>
              </a:defRPr>
            </a:lvl5pPr>
          </a:lstStyle>
          <a:p>
            <a:pPr lvl="0"/>
            <a:r>
              <a:rPr lang="en-US" dirty="0"/>
              <a:t>Short Subhead all caps (12pt regular) optional</a:t>
            </a:r>
            <a:endParaRPr lang="ar-SA" dirty="0"/>
          </a:p>
        </p:txBody>
      </p:sp>
      <p:sp>
        <p:nvSpPr>
          <p:cNvPr id="27" name="Text Placeholder 26"/>
          <p:cNvSpPr>
            <a:spLocks noGrp="1"/>
          </p:cNvSpPr>
          <p:nvPr>
            <p:ph type="body" sz="quarter" idx="18" hasCustomPrompt="1"/>
          </p:nvPr>
        </p:nvSpPr>
        <p:spPr>
          <a:xfrm>
            <a:off x="1091867" y="5822222"/>
            <a:ext cx="8888018" cy="257595"/>
          </a:xfrm>
        </p:spPr>
        <p:txBody>
          <a:bodyPr/>
          <a:lstStyle>
            <a:lvl1pPr marL="0" marR="0" indent="0" algn="l" defTabSz="1741383" rtl="0" eaLnBrk="1" fontAlgn="base" latinLnBrk="0" hangingPunct="1">
              <a:lnSpc>
                <a:spcPct val="100000"/>
              </a:lnSpc>
              <a:spcBef>
                <a:spcPct val="0"/>
              </a:spcBef>
              <a:spcAft>
                <a:spcPct val="0"/>
              </a:spcAft>
              <a:buClr>
                <a:schemeClr val="tx1"/>
              </a:buClr>
              <a:buSzTx/>
              <a:buFont typeface="Arial" pitchFamily="34" charset="0"/>
              <a:buNone/>
              <a:tabLst/>
              <a:defRPr sz="1500" cap="all" baseline="0">
                <a:solidFill>
                  <a:schemeClr val="accent4"/>
                </a:solidFill>
              </a:defRPr>
            </a:lvl1pPr>
          </a:lstStyle>
          <a:p>
            <a:pPr marL="0" marR="0" lvl="0" indent="0" algn="l" defTabSz="1741383" rtl="0" eaLnBrk="1" fontAlgn="base" latinLnBrk="0" hangingPunct="1">
              <a:lnSpc>
                <a:spcPct val="100000"/>
              </a:lnSpc>
              <a:spcBef>
                <a:spcPct val="0"/>
              </a:spcBef>
              <a:spcAft>
                <a:spcPct val="0"/>
              </a:spcAft>
              <a:buClr>
                <a:schemeClr val="tx1"/>
              </a:buClr>
              <a:buSzTx/>
              <a:buFont typeface="Arial" pitchFamily="34" charset="0"/>
              <a:buNone/>
              <a:tabLst/>
              <a:defRPr/>
            </a:pPr>
            <a:r>
              <a:rPr lang="en-US" dirty="0"/>
              <a:t>Confidential marks all caps (10pt light)</a:t>
            </a:r>
          </a:p>
        </p:txBody>
      </p:sp>
      <p:sp>
        <p:nvSpPr>
          <p:cNvPr id="26" name="Text Placeholder 5"/>
          <p:cNvSpPr>
            <a:spLocks noGrp="1"/>
          </p:cNvSpPr>
          <p:nvPr>
            <p:ph type="body" sz="quarter" idx="15" hasCustomPrompt="1"/>
          </p:nvPr>
        </p:nvSpPr>
        <p:spPr>
          <a:xfrm>
            <a:off x="1091643" y="5135026"/>
            <a:ext cx="8888243" cy="670193"/>
          </a:xfrm>
        </p:spPr>
        <p:txBody>
          <a:bodyPr vert="horz" wrap="square" lIns="0" tIns="0" rIns="0" bIns="0" rtlCol="0">
            <a:noAutofit/>
          </a:bodyPr>
          <a:lstStyle>
            <a:lvl1pPr algn="l" rtl="0">
              <a:defRPr lang="en-US" sz="1500" dirty="0">
                <a:solidFill>
                  <a:schemeClr val="tx1"/>
                </a:solidFill>
                <a:latin typeface="+mn-lt"/>
                <a:cs typeface="SABIC Typeface Text Light" panose="020B0303060202020204" pitchFamily="34" charset="0"/>
              </a:defRPr>
            </a:lvl1pPr>
          </a:lstStyle>
          <a:p>
            <a:pPr lvl="0"/>
            <a:r>
              <a:rPr lang="en-US" dirty="0"/>
              <a:t>Author’s Name (10pt light)</a:t>
            </a:r>
            <a:br>
              <a:rPr lang="en-US" dirty="0"/>
            </a:br>
            <a:r>
              <a:rPr lang="en-US" dirty="0"/>
              <a:t>Event, City, Country, Month XX, Year (10pt light)</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20674" y="771427"/>
            <a:ext cx="2703690" cy="1389021"/>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0285" y="1104054"/>
            <a:ext cx="4501343" cy="329166"/>
          </a:xfrm>
          <a:prstGeom prst="rect">
            <a:avLst/>
          </a:prstGeom>
        </p:spPr>
      </p:pic>
      <p:sp>
        <p:nvSpPr>
          <p:cNvPr id="2" name="Title 1"/>
          <p:cNvSpPr>
            <a:spLocks noGrp="1"/>
          </p:cNvSpPr>
          <p:nvPr>
            <p:ph type="title" hasCustomPrompt="1"/>
          </p:nvPr>
        </p:nvSpPr>
        <p:spPr>
          <a:xfrm>
            <a:off x="1097280" y="2510028"/>
            <a:ext cx="13441680" cy="1645920"/>
          </a:xfrm>
        </p:spPr>
        <p:txBody>
          <a:bodyPr/>
          <a:lstStyle>
            <a:lvl1pPr>
              <a:defRPr sz="5400">
                <a:solidFill>
                  <a:schemeClr val="accent5"/>
                </a:solidFill>
              </a:defRPr>
            </a:lvl1pPr>
          </a:lstStyle>
          <a:p>
            <a:pPr lvl="0"/>
            <a:r>
              <a:rPr lang="en-US" dirty="0"/>
              <a:t>headline all caps (36pt light) </a:t>
            </a:r>
            <a:br>
              <a:rPr lang="en-US" dirty="0"/>
            </a:br>
            <a:r>
              <a:rPr lang="en-US" dirty="0"/>
              <a:t>two lines maximum</a:t>
            </a:r>
          </a:p>
        </p:txBody>
      </p:sp>
    </p:spTree>
    <p:extLst>
      <p:ext uri="{BB962C8B-B14F-4D97-AF65-F5344CB8AC3E}">
        <p14:creationId xmlns:p14="http://schemas.microsoft.com/office/powerpoint/2010/main" val="211713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Lines Cov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16532" b="12018"/>
          <a:stretch/>
        </p:blipFill>
        <p:spPr>
          <a:xfrm>
            <a:off x="13807440" y="5290554"/>
            <a:ext cx="4480560" cy="499644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r="10044" b="21432"/>
          <a:stretch/>
        </p:blipFill>
        <p:spPr>
          <a:xfrm>
            <a:off x="3383280" y="2619756"/>
            <a:ext cx="14904720" cy="7667244"/>
          </a:xfrm>
          <a:prstGeom prst="rect">
            <a:avLst/>
          </a:prstGeom>
        </p:spPr>
      </p:pic>
      <p:sp>
        <p:nvSpPr>
          <p:cNvPr id="22" name="Text Placeholder 35"/>
          <p:cNvSpPr>
            <a:spLocks noGrp="1"/>
          </p:cNvSpPr>
          <p:nvPr>
            <p:ph type="body" sz="quarter" idx="11" hasCustomPrompt="1"/>
          </p:nvPr>
        </p:nvSpPr>
        <p:spPr>
          <a:xfrm>
            <a:off x="1091865" y="5109848"/>
            <a:ext cx="8888019" cy="271866"/>
          </a:xfrm>
          <a:prstGeom prst="rect">
            <a:avLst/>
          </a:prstGeom>
        </p:spPr>
        <p:txBody>
          <a:bodyPr lIns="0" tIns="0" rIns="0" bIns="0">
            <a:noAutofit/>
          </a:bodyPr>
          <a:lstStyle>
            <a:lvl1pPr marL="0" marR="0" indent="0" algn="l" defTabSz="1741383" rtl="0" eaLnBrk="1" fontAlgn="base" latinLnBrk="0" hangingPunct="1">
              <a:lnSpc>
                <a:spcPct val="100000"/>
              </a:lnSpc>
              <a:spcBef>
                <a:spcPct val="0"/>
              </a:spcBef>
              <a:spcAft>
                <a:spcPct val="0"/>
              </a:spcAft>
              <a:buClr>
                <a:schemeClr val="tx1"/>
              </a:buClr>
              <a:buSzTx/>
              <a:buFont typeface="Arial" pitchFamily="34" charset="0"/>
              <a:buNone/>
              <a:tabLst/>
              <a:defRPr sz="1800" cap="all" baseline="0">
                <a:solidFill>
                  <a:schemeClr val="tx1"/>
                </a:solidFill>
                <a:latin typeface="SABIC Typeface Headline" panose="020B0603060202020204" pitchFamily="34" charset="0"/>
                <a:cs typeface="SABIC Typeface Headline" panose="020B0603060202020204" pitchFamily="34" charset="0"/>
              </a:defRPr>
            </a:lvl1pPr>
            <a:lvl2pPr>
              <a:defRPr sz="1715" cap="all" baseline="0">
                <a:solidFill>
                  <a:schemeClr val="tx1"/>
                </a:solidFill>
              </a:defRPr>
            </a:lvl2pPr>
            <a:lvl3pPr>
              <a:defRPr sz="1715" cap="all" baseline="0">
                <a:solidFill>
                  <a:schemeClr val="tx1"/>
                </a:solidFill>
              </a:defRPr>
            </a:lvl3pPr>
            <a:lvl4pPr>
              <a:defRPr sz="1715" cap="all" baseline="0">
                <a:solidFill>
                  <a:schemeClr val="tx1"/>
                </a:solidFill>
              </a:defRPr>
            </a:lvl4pPr>
            <a:lvl5pPr>
              <a:defRPr sz="1715" cap="all" baseline="0">
                <a:solidFill>
                  <a:schemeClr val="tx1"/>
                </a:solidFill>
              </a:defRPr>
            </a:lvl5pPr>
          </a:lstStyle>
          <a:p>
            <a:pPr lvl="0"/>
            <a:r>
              <a:rPr lang="en-US" dirty="0"/>
              <a:t>Short Subhead all caps (12pt regular) optional</a:t>
            </a:r>
            <a:endParaRPr lang="ar-SA" dirty="0"/>
          </a:p>
        </p:txBody>
      </p:sp>
      <p:sp>
        <p:nvSpPr>
          <p:cNvPr id="27" name="Text Placeholder 26"/>
          <p:cNvSpPr>
            <a:spLocks noGrp="1"/>
          </p:cNvSpPr>
          <p:nvPr>
            <p:ph type="body" sz="quarter" idx="18" hasCustomPrompt="1"/>
          </p:nvPr>
        </p:nvSpPr>
        <p:spPr>
          <a:xfrm>
            <a:off x="1091867" y="6649334"/>
            <a:ext cx="8888018" cy="257595"/>
          </a:xfrm>
        </p:spPr>
        <p:txBody>
          <a:bodyPr/>
          <a:lstStyle>
            <a:lvl1pPr marL="0" marR="0" indent="0" algn="l" defTabSz="1741383" rtl="0" eaLnBrk="1" fontAlgn="base" latinLnBrk="0" hangingPunct="1">
              <a:lnSpc>
                <a:spcPct val="100000"/>
              </a:lnSpc>
              <a:spcBef>
                <a:spcPct val="0"/>
              </a:spcBef>
              <a:spcAft>
                <a:spcPct val="0"/>
              </a:spcAft>
              <a:buClr>
                <a:schemeClr val="tx1"/>
              </a:buClr>
              <a:buSzTx/>
              <a:buFont typeface="Arial" pitchFamily="34" charset="0"/>
              <a:buNone/>
              <a:tabLst/>
              <a:defRPr sz="1500" cap="all" baseline="0">
                <a:solidFill>
                  <a:schemeClr val="accent4"/>
                </a:solidFill>
              </a:defRPr>
            </a:lvl1pPr>
          </a:lstStyle>
          <a:p>
            <a:pPr marL="0" marR="0" lvl="0" indent="0" algn="l" defTabSz="1741383" rtl="0" eaLnBrk="1" fontAlgn="base" latinLnBrk="0" hangingPunct="1">
              <a:lnSpc>
                <a:spcPct val="100000"/>
              </a:lnSpc>
              <a:spcBef>
                <a:spcPct val="0"/>
              </a:spcBef>
              <a:spcAft>
                <a:spcPct val="0"/>
              </a:spcAft>
              <a:buClr>
                <a:schemeClr val="tx1"/>
              </a:buClr>
              <a:buSzTx/>
              <a:buFont typeface="Arial" pitchFamily="34" charset="0"/>
              <a:buNone/>
              <a:tabLst/>
              <a:defRPr/>
            </a:pPr>
            <a:r>
              <a:rPr lang="en-US" dirty="0"/>
              <a:t>Confidential marks all caps (10pt light)</a:t>
            </a:r>
          </a:p>
        </p:txBody>
      </p:sp>
      <p:sp>
        <p:nvSpPr>
          <p:cNvPr id="26" name="Text Placeholder 5"/>
          <p:cNvSpPr>
            <a:spLocks noGrp="1"/>
          </p:cNvSpPr>
          <p:nvPr>
            <p:ph type="body" sz="quarter" idx="15" hasCustomPrompt="1"/>
          </p:nvPr>
        </p:nvSpPr>
        <p:spPr>
          <a:xfrm>
            <a:off x="1091643" y="5962138"/>
            <a:ext cx="8888243" cy="670193"/>
          </a:xfrm>
        </p:spPr>
        <p:txBody>
          <a:bodyPr vert="horz" wrap="square" lIns="0" tIns="0" rIns="0" bIns="0" rtlCol="0">
            <a:noAutofit/>
          </a:bodyPr>
          <a:lstStyle>
            <a:lvl1pPr algn="l" rtl="0">
              <a:defRPr lang="en-US" sz="1500" dirty="0">
                <a:solidFill>
                  <a:schemeClr val="tx1"/>
                </a:solidFill>
                <a:latin typeface="+mn-lt"/>
                <a:cs typeface="SABIC Typeface Text Light" panose="020B0303060202020204" pitchFamily="34" charset="0"/>
              </a:defRPr>
            </a:lvl1pPr>
          </a:lstStyle>
          <a:p>
            <a:pPr lvl="0"/>
            <a:r>
              <a:rPr lang="en-US" dirty="0"/>
              <a:t>Author’s Name (10pt light)</a:t>
            </a:r>
            <a:br>
              <a:rPr lang="en-US" dirty="0"/>
            </a:br>
            <a:r>
              <a:rPr lang="en-US" dirty="0"/>
              <a:t>Event, City, Country, Month XX, Year (10pt light)</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20674" y="771427"/>
            <a:ext cx="2703690" cy="1389021"/>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0285" y="1104054"/>
            <a:ext cx="4501343" cy="329166"/>
          </a:xfrm>
          <a:prstGeom prst="rect">
            <a:avLst/>
          </a:prstGeom>
        </p:spPr>
      </p:pic>
      <p:sp>
        <p:nvSpPr>
          <p:cNvPr id="2" name="Title 1"/>
          <p:cNvSpPr>
            <a:spLocks noGrp="1"/>
          </p:cNvSpPr>
          <p:nvPr>
            <p:ph type="title" hasCustomPrompt="1"/>
          </p:nvPr>
        </p:nvSpPr>
        <p:spPr>
          <a:xfrm>
            <a:off x="1091865" y="2510027"/>
            <a:ext cx="13441680" cy="2471745"/>
          </a:xfrm>
        </p:spPr>
        <p:txBody>
          <a:bodyPr/>
          <a:lstStyle>
            <a:lvl1pPr>
              <a:defRPr lang="en-US" sz="5400" b="0" cap="all" baseline="0" dirty="0">
                <a:solidFill>
                  <a:schemeClr val="accent5"/>
                </a:solidFill>
                <a:latin typeface="+mj-lt"/>
                <a:ea typeface="+mn-ea"/>
                <a:cs typeface="+mn-cs"/>
              </a:defRPr>
            </a:lvl1pPr>
          </a:lstStyle>
          <a:p>
            <a:pPr lvl="0"/>
            <a:r>
              <a:rPr lang="en-US" dirty="0"/>
              <a:t>Document headline</a:t>
            </a:r>
            <a:br>
              <a:rPr lang="en-US" dirty="0"/>
            </a:br>
            <a:r>
              <a:rPr lang="en-US" dirty="0"/>
              <a:t>all caps (36pt light) </a:t>
            </a:r>
            <a:br>
              <a:rPr lang="en-US" dirty="0"/>
            </a:br>
            <a:r>
              <a:rPr lang="en-US" dirty="0"/>
              <a:t>three lines maximum</a:t>
            </a:r>
          </a:p>
        </p:txBody>
      </p:sp>
    </p:spTree>
    <p:extLst>
      <p:ext uri="{BB962C8B-B14F-4D97-AF65-F5344CB8AC3E}">
        <p14:creationId xmlns:p14="http://schemas.microsoft.com/office/powerpoint/2010/main" val="70048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Lines Cover A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600" b="22681"/>
          <a:stretch/>
        </p:blipFill>
        <p:spPr>
          <a:xfrm>
            <a:off x="0" y="5033513"/>
            <a:ext cx="10772601" cy="5253489"/>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5778" r="2298"/>
          <a:stretch/>
        </p:blipFill>
        <p:spPr>
          <a:xfrm>
            <a:off x="0" y="3400424"/>
            <a:ext cx="18288000" cy="5791601"/>
          </a:xfrm>
          <a:prstGeom prst="rect">
            <a:avLst/>
          </a:prstGeom>
        </p:spPr>
      </p:pic>
      <p:sp>
        <p:nvSpPr>
          <p:cNvPr id="36" name="Text Placeholder 35"/>
          <p:cNvSpPr>
            <a:spLocks noGrp="1"/>
          </p:cNvSpPr>
          <p:nvPr>
            <p:ph type="body" sz="quarter" idx="11" hasCustomPrompt="1"/>
          </p:nvPr>
        </p:nvSpPr>
        <p:spPr>
          <a:xfrm>
            <a:off x="8377772" y="4704899"/>
            <a:ext cx="8846588" cy="328613"/>
          </a:xfrm>
          <a:prstGeom prst="rect">
            <a:avLst/>
          </a:prstGeom>
        </p:spPr>
        <p:txBody>
          <a:bodyPr lIns="0" tIns="0" rIns="0" bIns="0">
            <a:noAutofit/>
          </a:bodyPr>
          <a:lstStyle>
            <a:lvl1pPr marL="0" marR="0" indent="0" algn="r" defTabSz="1741383" rtl="1" eaLnBrk="1" fontAlgn="base" latinLnBrk="0" hangingPunct="1">
              <a:lnSpc>
                <a:spcPct val="100000"/>
              </a:lnSpc>
              <a:spcBef>
                <a:spcPct val="0"/>
              </a:spcBef>
              <a:spcAft>
                <a:spcPct val="0"/>
              </a:spcAft>
              <a:buClr>
                <a:schemeClr val="tx1"/>
              </a:buClr>
              <a:buSzTx/>
              <a:buFont typeface="Arial" pitchFamily="34" charset="0"/>
              <a:buNone/>
              <a:tabLst/>
              <a:defRPr lang="en-US" sz="1800" b="0" cap="all" baseline="0" dirty="0" smtClean="0">
                <a:latin typeface="SABIC Typeface Headline" panose="020B0603060202020204" pitchFamily="34" charset="0"/>
                <a:cs typeface="SABIC Typeface Headline" panose="020B0603060202020204" pitchFamily="34" charset="0"/>
              </a:defRPr>
            </a:lvl1pPr>
            <a:lvl2pPr>
              <a:defRPr sz="1715" cap="all" baseline="0">
                <a:solidFill>
                  <a:schemeClr val="tx1"/>
                </a:solidFill>
              </a:defRPr>
            </a:lvl2pPr>
            <a:lvl3pPr>
              <a:defRPr sz="1715" cap="all" baseline="0">
                <a:solidFill>
                  <a:schemeClr val="tx1"/>
                </a:solidFill>
              </a:defRPr>
            </a:lvl3pPr>
            <a:lvl4pPr>
              <a:defRPr sz="1715" cap="all" baseline="0">
                <a:solidFill>
                  <a:schemeClr val="tx1"/>
                </a:solidFill>
              </a:defRPr>
            </a:lvl4pPr>
            <a:lvl5pPr>
              <a:defRPr sz="1715" cap="all" baseline="0">
                <a:solidFill>
                  <a:schemeClr val="tx1"/>
                </a:solidFill>
              </a:defRPr>
            </a:lvl5pPr>
          </a:lstStyle>
          <a:p>
            <a:pPr lvl="0"/>
            <a:r>
              <a:rPr lang="ar-SA" dirty="0"/>
              <a:t>عنوان فرعي مختصر، اختياري، حجم الخط 12عادي</a:t>
            </a:r>
            <a:endParaRPr lang="en-US" dirty="0"/>
          </a:p>
        </p:txBody>
      </p:sp>
      <p:sp>
        <p:nvSpPr>
          <p:cNvPr id="42" name="Text Placeholder 41"/>
          <p:cNvSpPr>
            <a:spLocks noGrp="1"/>
          </p:cNvSpPr>
          <p:nvPr>
            <p:ph type="body" sz="quarter" idx="18" hasCustomPrompt="1"/>
          </p:nvPr>
        </p:nvSpPr>
        <p:spPr>
          <a:xfrm>
            <a:off x="8377772" y="6213348"/>
            <a:ext cx="8846588" cy="246888"/>
          </a:xfrm>
        </p:spPr>
        <p:txBody>
          <a:bodyPr/>
          <a:lstStyle>
            <a:lvl1pPr algn="r" rtl="1">
              <a:defRPr sz="1500" baseline="0">
                <a:solidFill>
                  <a:schemeClr val="accent4"/>
                </a:solidFill>
                <a:latin typeface="SABIC Typeface Text Light" panose="020B0303060202020204" pitchFamily="34" charset="0"/>
                <a:cs typeface="+mn-cs"/>
              </a:defRPr>
            </a:lvl1pPr>
          </a:lstStyle>
          <a:p>
            <a:pPr lvl="0"/>
            <a:r>
              <a:rPr lang="ar-SA" dirty="0"/>
              <a:t>تعليمات السرّية، حجم الخط 10خفيف</a:t>
            </a:r>
            <a:endParaRPr lang="en-US" dirty="0"/>
          </a:p>
        </p:txBody>
      </p:sp>
      <p:sp>
        <p:nvSpPr>
          <p:cNvPr id="18" name="Text Placeholder 5"/>
          <p:cNvSpPr>
            <a:spLocks noGrp="1"/>
          </p:cNvSpPr>
          <p:nvPr>
            <p:ph type="body" sz="quarter" idx="15" hasCustomPrompt="1"/>
          </p:nvPr>
        </p:nvSpPr>
        <p:spPr>
          <a:xfrm>
            <a:off x="8377772" y="5527416"/>
            <a:ext cx="8845196" cy="670193"/>
          </a:xfrm>
        </p:spPr>
        <p:txBody>
          <a:bodyPr vert="horz" wrap="square" lIns="0" tIns="0" rIns="0" bIns="0" rtlCol="0">
            <a:noAutofit/>
          </a:bodyPr>
          <a:lstStyle>
            <a:lvl1pPr marL="0" marR="0" indent="0" algn="r" defTabSz="1741383" rtl="1" eaLnBrk="1" fontAlgn="base" latinLnBrk="0" hangingPunct="1">
              <a:lnSpc>
                <a:spcPct val="100000"/>
              </a:lnSpc>
              <a:spcBef>
                <a:spcPct val="0"/>
              </a:spcBef>
              <a:spcAft>
                <a:spcPct val="0"/>
              </a:spcAft>
              <a:buClr>
                <a:schemeClr val="tx1"/>
              </a:buClr>
              <a:buSzTx/>
              <a:buFont typeface="Arial" pitchFamily="34" charset="0"/>
              <a:buNone/>
              <a:tabLst/>
              <a:defRPr lang="en-US" sz="1500" baseline="0">
                <a:solidFill>
                  <a:schemeClr val="tx1"/>
                </a:solidFill>
                <a:latin typeface="SABIC Typeface Text Light" panose="020B0303060202020204" pitchFamily="34" charset="0"/>
                <a:cs typeface="+mn-cs"/>
              </a:defRPr>
            </a:lvl1pPr>
          </a:lstStyle>
          <a:p>
            <a:pPr lvl="0"/>
            <a:r>
              <a:rPr lang="ar-SA" dirty="0"/>
              <a:t>اسم المؤلف، حجم الخط 10خفيف</a:t>
            </a:r>
            <a:br>
              <a:rPr lang="ar-SA" dirty="0"/>
            </a:br>
            <a:r>
              <a:rPr lang="ar-SA" dirty="0"/>
              <a:t>اسم المناسبة، المدينة، الدولة، الشهر، السنة، حجم الخط 10خفيف</a:t>
            </a: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20674" y="771427"/>
            <a:ext cx="2703690" cy="1389021"/>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469" y="947249"/>
            <a:ext cx="3088203" cy="622085"/>
          </a:xfrm>
          <a:prstGeom prst="rect">
            <a:avLst/>
          </a:prstGeom>
        </p:spPr>
      </p:pic>
      <p:sp>
        <p:nvSpPr>
          <p:cNvPr id="2" name="Title 1"/>
          <p:cNvSpPr>
            <a:spLocks noGrp="1"/>
          </p:cNvSpPr>
          <p:nvPr>
            <p:ph type="title" hasCustomPrompt="1"/>
          </p:nvPr>
        </p:nvSpPr>
        <p:spPr>
          <a:xfrm>
            <a:off x="3767328" y="2504490"/>
            <a:ext cx="13455639" cy="1975578"/>
          </a:xfrm>
        </p:spPr>
        <p:txBody>
          <a:bodyPr/>
          <a:lstStyle>
            <a:lvl1pPr algn="r" rtl="1">
              <a:lnSpc>
                <a:spcPct val="120000"/>
              </a:lnSpc>
              <a:defRPr lang="en-US" sz="5400" b="0" cap="all" baseline="0" dirty="0">
                <a:solidFill>
                  <a:schemeClr val="accent5"/>
                </a:solidFill>
                <a:latin typeface="SABIC Typeface Headline Light" panose="020B0303060202020204" pitchFamily="34" charset="0"/>
                <a:ea typeface="+mn-ea"/>
                <a:cs typeface="+mj-cs"/>
              </a:defRPr>
            </a:lvl1pPr>
          </a:lstStyle>
          <a:p>
            <a:pPr lvl="0"/>
            <a:r>
              <a:rPr lang="ar-SA" dirty="0"/>
              <a:t>العنوان الرئيس، سطرين كحد أقصى، </a:t>
            </a:r>
            <a:br>
              <a:rPr lang="ar-SA" dirty="0"/>
            </a:br>
            <a:r>
              <a:rPr lang="ar-SA" dirty="0"/>
              <a:t>حجم الخط 36خفيف</a:t>
            </a:r>
            <a:endParaRPr lang="en-US" dirty="0"/>
          </a:p>
        </p:txBody>
      </p:sp>
    </p:spTree>
    <p:extLst>
      <p:ext uri="{BB962C8B-B14F-4D97-AF65-F5344CB8AC3E}">
        <p14:creationId xmlns:p14="http://schemas.microsoft.com/office/powerpoint/2010/main" val="404777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Lines Cover A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6532" b="12327"/>
          <a:stretch/>
        </p:blipFill>
        <p:spPr>
          <a:xfrm>
            <a:off x="0" y="5308092"/>
            <a:ext cx="4480560" cy="4978908"/>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9997" b="21867"/>
          <a:stretch/>
        </p:blipFill>
        <p:spPr>
          <a:xfrm>
            <a:off x="0" y="2592555"/>
            <a:ext cx="15617952" cy="7694445"/>
          </a:xfrm>
          <a:prstGeom prst="rect">
            <a:avLst/>
          </a:prstGeom>
        </p:spPr>
      </p:pic>
      <p:sp>
        <p:nvSpPr>
          <p:cNvPr id="36" name="Text Placeholder 35"/>
          <p:cNvSpPr>
            <a:spLocks noGrp="1"/>
          </p:cNvSpPr>
          <p:nvPr>
            <p:ph type="body" sz="quarter" idx="11" hasCustomPrompt="1"/>
          </p:nvPr>
        </p:nvSpPr>
        <p:spPr>
          <a:xfrm>
            <a:off x="8377772" y="5697989"/>
            <a:ext cx="8846588" cy="328613"/>
          </a:xfrm>
          <a:prstGeom prst="rect">
            <a:avLst/>
          </a:prstGeom>
        </p:spPr>
        <p:txBody>
          <a:bodyPr lIns="0" tIns="0" rIns="0" bIns="0">
            <a:noAutofit/>
          </a:bodyPr>
          <a:lstStyle>
            <a:lvl1pPr marL="0" marR="0" indent="0" algn="r" defTabSz="1741383" rtl="1" eaLnBrk="1" fontAlgn="base" latinLnBrk="0" hangingPunct="1">
              <a:lnSpc>
                <a:spcPct val="100000"/>
              </a:lnSpc>
              <a:spcBef>
                <a:spcPct val="0"/>
              </a:spcBef>
              <a:spcAft>
                <a:spcPct val="0"/>
              </a:spcAft>
              <a:buClr>
                <a:schemeClr val="tx1"/>
              </a:buClr>
              <a:buSzTx/>
              <a:buFont typeface="Arial" pitchFamily="34" charset="0"/>
              <a:buNone/>
              <a:tabLst/>
              <a:defRPr lang="en-US" sz="1800" cap="all" baseline="0" dirty="0" smtClean="0">
                <a:solidFill>
                  <a:schemeClr val="tx1"/>
                </a:solidFill>
                <a:latin typeface="SABIC Typeface Headline" panose="020B0603060202020204" pitchFamily="34" charset="0"/>
                <a:cs typeface="SABIC Typeface Headline" panose="020B0603060202020204" pitchFamily="34" charset="0"/>
              </a:defRPr>
            </a:lvl1pPr>
            <a:lvl2pPr>
              <a:defRPr sz="1715" cap="all" baseline="0">
                <a:solidFill>
                  <a:schemeClr val="tx1"/>
                </a:solidFill>
              </a:defRPr>
            </a:lvl2pPr>
            <a:lvl3pPr>
              <a:defRPr sz="1715" cap="all" baseline="0">
                <a:solidFill>
                  <a:schemeClr val="tx1"/>
                </a:solidFill>
              </a:defRPr>
            </a:lvl3pPr>
            <a:lvl4pPr>
              <a:defRPr sz="1715" cap="all" baseline="0">
                <a:solidFill>
                  <a:schemeClr val="tx1"/>
                </a:solidFill>
              </a:defRPr>
            </a:lvl4pPr>
            <a:lvl5pPr>
              <a:defRPr sz="1715" cap="all" baseline="0">
                <a:solidFill>
                  <a:schemeClr val="tx1"/>
                </a:solidFill>
              </a:defRPr>
            </a:lvl5pPr>
          </a:lstStyle>
          <a:p>
            <a:pPr lvl="0"/>
            <a:r>
              <a:rPr lang="ar-SA" dirty="0"/>
              <a:t>عنوان فرعي مختصر، اختياري، حجم الخط 12عادي</a:t>
            </a:r>
            <a:endParaRPr lang="en-US" dirty="0"/>
          </a:p>
        </p:txBody>
      </p:sp>
      <p:sp>
        <p:nvSpPr>
          <p:cNvPr id="42" name="Text Placeholder 41"/>
          <p:cNvSpPr>
            <a:spLocks noGrp="1"/>
          </p:cNvSpPr>
          <p:nvPr>
            <p:ph type="body" sz="quarter" idx="18" hasCustomPrompt="1"/>
          </p:nvPr>
        </p:nvSpPr>
        <p:spPr>
          <a:xfrm>
            <a:off x="8377772" y="7206438"/>
            <a:ext cx="8846588" cy="246888"/>
          </a:xfrm>
        </p:spPr>
        <p:txBody>
          <a:bodyPr/>
          <a:lstStyle>
            <a:lvl1pPr algn="r" rtl="1">
              <a:defRPr sz="1500" baseline="0">
                <a:solidFill>
                  <a:schemeClr val="accent4"/>
                </a:solidFill>
                <a:latin typeface="SABIC Typeface Text Light" panose="020B0303060202020204" pitchFamily="34" charset="0"/>
                <a:cs typeface="+mn-cs"/>
              </a:defRPr>
            </a:lvl1pPr>
          </a:lstStyle>
          <a:p>
            <a:pPr lvl="0"/>
            <a:r>
              <a:rPr lang="ar-SA" dirty="0"/>
              <a:t>تعليمات السرّية، حجم الخط 10خفيف</a:t>
            </a:r>
            <a:endParaRPr lang="en-US" dirty="0"/>
          </a:p>
        </p:txBody>
      </p:sp>
      <p:sp>
        <p:nvSpPr>
          <p:cNvPr id="18" name="Text Placeholder 5"/>
          <p:cNvSpPr>
            <a:spLocks noGrp="1"/>
          </p:cNvSpPr>
          <p:nvPr>
            <p:ph type="body" sz="quarter" idx="15" hasCustomPrompt="1"/>
          </p:nvPr>
        </p:nvSpPr>
        <p:spPr>
          <a:xfrm>
            <a:off x="8377772" y="6520507"/>
            <a:ext cx="8845196" cy="670193"/>
          </a:xfrm>
        </p:spPr>
        <p:txBody>
          <a:bodyPr vert="horz" wrap="square" lIns="0" tIns="0" rIns="0" bIns="0" rtlCol="0">
            <a:noAutofit/>
          </a:bodyPr>
          <a:lstStyle>
            <a:lvl1pPr marL="0" marR="0" indent="0" algn="r" defTabSz="1741383" rtl="1" eaLnBrk="1" fontAlgn="base" latinLnBrk="0" hangingPunct="1">
              <a:lnSpc>
                <a:spcPct val="100000"/>
              </a:lnSpc>
              <a:spcBef>
                <a:spcPct val="0"/>
              </a:spcBef>
              <a:spcAft>
                <a:spcPct val="0"/>
              </a:spcAft>
              <a:buClr>
                <a:schemeClr val="tx1"/>
              </a:buClr>
              <a:buSzTx/>
              <a:buFont typeface="Arial" pitchFamily="34" charset="0"/>
              <a:buNone/>
              <a:tabLst/>
              <a:defRPr lang="en-US" sz="1500" baseline="0">
                <a:solidFill>
                  <a:schemeClr val="tx1"/>
                </a:solidFill>
                <a:latin typeface="SABIC Typeface Text Light" panose="020B0303060202020204" pitchFamily="34" charset="0"/>
                <a:cs typeface="+mn-cs"/>
              </a:defRPr>
            </a:lvl1pPr>
          </a:lstStyle>
          <a:p>
            <a:pPr lvl="0"/>
            <a:r>
              <a:rPr lang="ar-SA" dirty="0"/>
              <a:t>اسم المؤلف، حجم الخط 10خفيف</a:t>
            </a:r>
            <a:br>
              <a:rPr lang="ar-SA" dirty="0"/>
            </a:br>
            <a:r>
              <a:rPr lang="ar-SA" dirty="0"/>
              <a:t>اسم المناسبة، المدينة، الدولة، الشهر، السنة، حجم الخط 10خفيف</a:t>
            </a: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20674" y="771427"/>
            <a:ext cx="2703690" cy="1389021"/>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469" y="947249"/>
            <a:ext cx="3088203" cy="622085"/>
          </a:xfrm>
          <a:prstGeom prst="rect">
            <a:avLst/>
          </a:prstGeom>
        </p:spPr>
      </p:pic>
      <p:sp>
        <p:nvSpPr>
          <p:cNvPr id="2" name="Title 1"/>
          <p:cNvSpPr>
            <a:spLocks noGrp="1"/>
          </p:cNvSpPr>
          <p:nvPr>
            <p:ph type="title" hasCustomPrompt="1"/>
          </p:nvPr>
        </p:nvSpPr>
        <p:spPr>
          <a:xfrm>
            <a:off x="3767329" y="2504488"/>
            <a:ext cx="13455638" cy="2968673"/>
          </a:xfrm>
        </p:spPr>
        <p:txBody>
          <a:bodyPr/>
          <a:lstStyle>
            <a:lvl1pPr algn="r" rtl="1">
              <a:lnSpc>
                <a:spcPct val="120000"/>
              </a:lnSpc>
              <a:defRPr lang="en-US" sz="5400" b="0" cap="all" baseline="0" dirty="0">
                <a:solidFill>
                  <a:schemeClr val="accent5"/>
                </a:solidFill>
                <a:latin typeface="SABIC Typeface Headline Light" panose="020B0303060202020204" pitchFamily="34" charset="0"/>
                <a:ea typeface="+mn-ea"/>
                <a:cs typeface="+mj-cs"/>
              </a:defRPr>
            </a:lvl1pPr>
          </a:lstStyle>
          <a:p>
            <a:pPr lvl="0"/>
            <a:r>
              <a:rPr lang="ar-SA" dirty="0"/>
              <a:t>العنوان الرئيس، </a:t>
            </a:r>
            <a:br>
              <a:rPr lang="ar-SA" dirty="0"/>
            </a:br>
            <a:r>
              <a:rPr lang="ar-SA" dirty="0"/>
              <a:t>ثلاثة أسطر كحد أقصى، </a:t>
            </a:r>
            <a:br>
              <a:rPr lang="ar-SA" dirty="0"/>
            </a:br>
            <a:r>
              <a:rPr lang="ar-SA" dirty="0"/>
              <a:t>حجم الخط 36خفيف</a:t>
            </a:r>
            <a:endParaRPr lang="en-US" dirty="0"/>
          </a:p>
        </p:txBody>
      </p:sp>
    </p:spTree>
    <p:extLst>
      <p:ext uri="{BB962C8B-B14F-4D97-AF65-F5344CB8AC3E}">
        <p14:creationId xmlns:p14="http://schemas.microsoft.com/office/powerpoint/2010/main" val="154099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ue Divider">
    <p:bg>
      <p:bgPr>
        <a:gradFill flip="none" rotWithShape="1">
          <a:gsLst>
            <a:gs pos="10000">
              <a:srgbClr val="0047BB"/>
            </a:gs>
            <a:gs pos="90000">
              <a:schemeClr val="accent1"/>
            </a:gs>
          </a:gsLst>
          <a:lin ang="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735269" y="609600"/>
            <a:ext cx="14913983" cy="866775"/>
          </a:xfrm>
          <a:prstGeom prst="rect">
            <a:avLst/>
          </a:prstGeom>
        </p:spPr>
        <p:txBody>
          <a:bodyPr lIns="0" tIns="0" rIns="0" bIns="0" anchor="b">
            <a:noAutofit/>
          </a:bodyPr>
          <a:lstStyle>
            <a:lvl1pPr rtl="0">
              <a:lnSpc>
                <a:spcPct val="100000"/>
              </a:lnSpc>
              <a:defRPr sz="3000" b="0" cap="all" baseline="0">
                <a:solidFill>
                  <a:schemeClr val="bg1"/>
                </a:solidFill>
                <a:latin typeface="+mj-lt"/>
              </a:defRPr>
            </a:lvl1pPr>
          </a:lstStyle>
          <a:p>
            <a:pPr>
              <a:buFontTx/>
            </a:pPr>
            <a:r>
              <a:rPr lang="en-US" dirty="0"/>
              <a:t>Section divider subtitle (20PT light)</a:t>
            </a:r>
            <a:endParaRPr lang="en-GB" kern="0" dirty="0"/>
          </a:p>
        </p:txBody>
      </p:sp>
      <p:sp>
        <p:nvSpPr>
          <p:cNvPr id="14" name="Title 13"/>
          <p:cNvSpPr>
            <a:spLocks noGrp="1"/>
          </p:cNvSpPr>
          <p:nvPr>
            <p:ph type="title" hasCustomPrompt="1"/>
          </p:nvPr>
        </p:nvSpPr>
        <p:spPr>
          <a:xfrm>
            <a:off x="735270" y="2190602"/>
            <a:ext cx="15654090" cy="2468880"/>
          </a:xfrm>
        </p:spPr>
        <p:txBody>
          <a:bodyPr anchor="t"/>
          <a:lstStyle>
            <a:lvl1pPr>
              <a:lnSpc>
                <a:spcPct val="120000"/>
              </a:lnSpc>
              <a:defRPr sz="6600" cap="all" baseline="0">
                <a:solidFill>
                  <a:schemeClr val="bg1"/>
                </a:solidFill>
              </a:defRPr>
            </a:lvl1pPr>
          </a:lstStyle>
          <a:p>
            <a:pPr lvl="0"/>
            <a:r>
              <a:rPr lang="en-US" kern="0" dirty="0"/>
              <a:t>Section divider</a:t>
            </a:r>
            <a:br>
              <a:rPr lang="en-US" kern="0" dirty="0"/>
            </a:br>
            <a:r>
              <a:rPr lang="en-US" kern="0" dirty="0"/>
              <a:t>Headline (44pt </a:t>
            </a:r>
            <a:r>
              <a:rPr lang="en-US" dirty="0"/>
              <a:t>light</a:t>
            </a:r>
            <a:r>
              <a:rPr lang="en-US" kern="0" dirty="0"/>
              <a:t>)</a:t>
            </a:r>
            <a:endParaRPr lang="en-US" dirty="0"/>
          </a:p>
        </p:txBody>
      </p:sp>
      <p:sp>
        <p:nvSpPr>
          <p:cNvPr id="21" name="Text Placeholder 7"/>
          <p:cNvSpPr>
            <a:spLocks noGrp="1"/>
          </p:cNvSpPr>
          <p:nvPr>
            <p:ph type="body" sz="quarter" idx="10" hasCustomPrompt="1"/>
          </p:nvPr>
        </p:nvSpPr>
        <p:spPr>
          <a:xfrm>
            <a:off x="735269" y="9783503"/>
            <a:ext cx="15252231" cy="196208"/>
          </a:xfrm>
          <a:prstGeom prst="rect">
            <a:avLst/>
          </a:prstGeom>
        </p:spPr>
        <p:txBody>
          <a:bodyPr lIns="0" tIns="0" rIns="0" bIns="0">
            <a:noAutofit/>
          </a:bodyPr>
          <a:lstStyle>
            <a:lvl1pPr>
              <a:defRPr sz="1275" b="0" cap="all" baseline="0">
                <a:solidFill>
                  <a:schemeClr val="bg1"/>
                </a:solidFill>
              </a:defRPr>
            </a:lvl1pPr>
          </a:lstStyle>
          <a:p>
            <a:pPr lvl="0"/>
            <a:r>
              <a:rPr lang="en-US" dirty="0"/>
              <a:t>Footer: Change Information Classification in caps (8.5pt light)</a:t>
            </a:r>
          </a:p>
        </p:txBody>
      </p:sp>
      <p:sp>
        <p:nvSpPr>
          <p:cNvPr id="5" name="Rectangle 4"/>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6" name="Rectangle 5"/>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7"/>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9" name="Rectangle 8"/>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0" name="Rectangle 9"/>
          <p:cNvSpPr>
            <a:spLocks noChangeArrowheads="1"/>
          </p:cNvSpPr>
          <p:nvPr userDrawn="1"/>
        </p:nvSpPr>
        <p:spPr bwMode="invGray">
          <a:xfrm>
            <a:off x="16389362"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1350" smtClean="0">
                <a:solidFill>
                  <a:schemeClr val="bg1"/>
                </a:solidFill>
                <a:latin typeface="+mn-lt"/>
              </a:rPr>
              <a:pPr algn="r" eaLnBrk="0" hangingPunct="0">
                <a:buFontTx/>
                <a:buNone/>
              </a:pPr>
              <a:t>‹#›</a:t>
            </a:fld>
            <a:endParaRPr lang="en-GB" sz="1350" dirty="0">
              <a:solidFill>
                <a:schemeClr val="bg1"/>
              </a:solidFill>
              <a:latin typeface="+mn-lt"/>
            </a:endParaRPr>
          </a:p>
        </p:txBody>
      </p:sp>
    </p:spTree>
    <p:extLst>
      <p:ext uri="{BB962C8B-B14F-4D97-AF65-F5344CB8AC3E}">
        <p14:creationId xmlns:p14="http://schemas.microsoft.com/office/powerpoint/2010/main" val="188069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Divider Numbering">
    <p:bg>
      <p:bgPr>
        <a:gradFill flip="none" rotWithShape="1">
          <a:gsLst>
            <a:gs pos="10000">
              <a:srgbClr val="0047BB"/>
            </a:gs>
            <a:gs pos="90000">
              <a:schemeClr val="accent1"/>
            </a:gs>
          </a:gsLst>
          <a:lin ang="0" scaled="1"/>
          <a:tileRect/>
        </a:gradFill>
        <a:effectLst/>
      </p:bgPr>
    </p:bg>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735269" y="2190602"/>
            <a:ext cx="15654092" cy="2468880"/>
          </a:xfrm>
        </p:spPr>
        <p:txBody>
          <a:bodyPr anchor="t"/>
          <a:lstStyle>
            <a:lvl1pPr>
              <a:lnSpc>
                <a:spcPct val="120000"/>
              </a:lnSpc>
              <a:defRPr sz="6600" cap="all" baseline="0">
                <a:solidFill>
                  <a:schemeClr val="bg1"/>
                </a:solidFill>
              </a:defRPr>
            </a:lvl1pPr>
          </a:lstStyle>
          <a:p>
            <a:pPr lvl="0"/>
            <a:r>
              <a:rPr lang="en-US" dirty="0"/>
              <a:t>Optional numbering </a:t>
            </a:r>
            <a:br>
              <a:rPr lang="en-US" dirty="0"/>
            </a:br>
            <a:r>
              <a:rPr lang="en-US" dirty="0"/>
              <a:t>system </a:t>
            </a:r>
            <a:r>
              <a:rPr lang="en-US" kern="0" dirty="0"/>
              <a:t>(44pt </a:t>
            </a:r>
            <a:r>
              <a:rPr lang="en-US" dirty="0"/>
              <a:t>light</a:t>
            </a:r>
            <a:r>
              <a:rPr lang="en-US" kern="0" dirty="0"/>
              <a:t>)</a:t>
            </a:r>
            <a:endParaRPr lang="en-US" dirty="0"/>
          </a:p>
        </p:txBody>
      </p:sp>
      <p:sp>
        <p:nvSpPr>
          <p:cNvPr id="9" name="Text Placeholder 2"/>
          <p:cNvSpPr>
            <a:spLocks noGrp="1"/>
          </p:cNvSpPr>
          <p:nvPr>
            <p:ph type="body" sz="quarter" idx="13" hasCustomPrompt="1"/>
          </p:nvPr>
        </p:nvSpPr>
        <p:spPr>
          <a:xfrm>
            <a:off x="735269" y="609600"/>
            <a:ext cx="14913983" cy="866775"/>
          </a:xfrm>
          <a:prstGeom prst="rect">
            <a:avLst/>
          </a:prstGeom>
        </p:spPr>
        <p:txBody>
          <a:bodyPr lIns="0" tIns="0" rIns="0" bIns="0" anchor="b">
            <a:noAutofit/>
          </a:bodyPr>
          <a:lstStyle>
            <a:lvl1pPr>
              <a:lnSpc>
                <a:spcPct val="100000"/>
              </a:lnSpc>
              <a:defRPr sz="3000" b="0" cap="all" baseline="0">
                <a:solidFill>
                  <a:schemeClr val="bg1"/>
                </a:solidFill>
                <a:latin typeface="+mj-lt"/>
              </a:defRPr>
            </a:lvl1pPr>
            <a:lvl2pPr>
              <a:defRPr sz="8379" b="0">
                <a:solidFill>
                  <a:schemeClr val="bg1"/>
                </a:solidFill>
              </a:defRPr>
            </a:lvl2pPr>
            <a:lvl3pPr>
              <a:defRPr sz="8379" b="0">
                <a:solidFill>
                  <a:schemeClr val="bg1"/>
                </a:solidFill>
              </a:defRPr>
            </a:lvl3pPr>
            <a:lvl4pPr>
              <a:defRPr sz="8379" b="0">
                <a:solidFill>
                  <a:schemeClr val="bg1"/>
                </a:solidFill>
              </a:defRPr>
            </a:lvl4pPr>
            <a:lvl5pPr>
              <a:defRPr sz="8379" b="0">
                <a:solidFill>
                  <a:schemeClr val="bg1"/>
                </a:solidFill>
              </a:defRPr>
            </a:lvl5pPr>
          </a:lstStyle>
          <a:p>
            <a:pPr lvl="0"/>
            <a:r>
              <a:rPr lang="en-US" dirty="0"/>
              <a:t>Section divider subtitle (20PT light)</a:t>
            </a:r>
          </a:p>
        </p:txBody>
      </p:sp>
      <p:sp>
        <p:nvSpPr>
          <p:cNvPr id="10" name="Text Placeholder 5"/>
          <p:cNvSpPr>
            <a:spLocks noGrp="1"/>
          </p:cNvSpPr>
          <p:nvPr>
            <p:ph type="body" sz="quarter" idx="14" hasCustomPrompt="1"/>
          </p:nvPr>
        </p:nvSpPr>
        <p:spPr>
          <a:xfrm>
            <a:off x="8795717" y="4817923"/>
            <a:ext cx="8804405" cy="5539979"/>
          </a:xfrm>
          <a:prstGeom prst="rect">
            <a:avLst/>
          </a:prstGeom>
        </p:spPr>
        <p:txBody>
          <a:bodyPr lIns="0" tIns="0" rIns="0" bIns="0">
            <a:noAutofit/>
          </a:bodyPr>
          <a:lstStyle>
            <a:lvl1pPr algn="r">
              <a:defRPr sz="33000" b="0">
                <a:solidFill>
                  <a:schemeClr val="bg1"/>
                </a:solidFill>
              </a:defRPr>
            </a:lvl1pPr>
            <a:lvl2pPr algn="r">
              <a:defRPr sz="45705">
                <a:solidFill>
                  <a:schemeClr val="bg1"/>
                </a:solidFill>
              </a:defRPr>
            </a:lvl2pPr>
            <a:lvl3pPr algn="r">
              <a:defRPr sz="45705">
                <a:solidFill>
                  <a:schemeClr val="bg1"/>
                </a:solidFill>
              </a:defRPr>
            </a:lvl3pPr>
            <a:lvl4pPr algn="r">
              <a:defRPr sz="45705">
                <a:solidFill>
                  <a:schemeClr val="bg1"/>
                </a:solidFill>
              </a:defRPr>
            </a:lvl4pPr>
            <a:lvl5pPr algn="r">
              <a:defRPr sz="45705">
                <a:solidFill>
                  <a:schemeClr val="bg1"/>
                </a:solidFill>
              </a:defRPr>
            </a:lvl5pPr>
          </a:lstStyle>
          <a:p>
            <a:pPr lvl="0"/>
            <a:r>
              <a:rPr lang="en-US" dirty="0"/>
              <a:t>6</a:t>
            </a:r>
          </a:p>
        </p:txBody>
      </p:sp>
      <p:sp>
        <p:nvSpPr>
          <p:cNvPr id="6" name="Rectangle 5"/>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7" name="Rectangle 6"/>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9"/>
          <p:cNvSpPr>
            <a:spLocks noChangeArrowheads="1"/>
          </p:cNvSpPr>
          <p:nvPr/>
        </p:nvSpPr>
        <p:spPr bwMode="invGray">
          <a:xfrm>
            <a:off x="16389362"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1350" smtClean="0">
                <a:solidFill>
                  <a:schemeClr val="bg2"/>
                </a:solidFill>
                <a:latin typeface="+mn-lt"/>
              </a:rPr>
              <a:pPr algn="r" eaLnBrk="0" hangingPunct="0">
                <a:buFontTx/>
                <a:buNone/>
              </a:pPr>
              <a:t>‹#›</a:t>
            </a:fld>
            <a:endParaRPr lang="en-GB" sz="1350" dirty="0">
              <a:solidFill>
                <a:schemeClr val="bg2"/>
              </a:solidFill>
              <a:latin typeface="+mn-lt"/>
            </a:endParaRPr>
          </a:p>
        </p:txBody>
      </p:sp>
      <p:sp>
        <p:nvSpPr>
          <p:cNvPr id="11" name="Rectangle 10"/>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2" name="Rectangle 11"/>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3" name="Text Placeholder 7"/>
          <p:cNvSpPr>
            <a:spLocks noGrp="1"/>
          </p:cNvSpPr>
          <p:nvPr>
            <p:ph type="body" sz="quarter" idx="10" hasCustomPrompt="1"/>
          </p:nvPr>
        </p:nvSpPr>
        <p:spPr>
          <a:xfrm>
            <a:off x="735269" y="9783503"/>
            <a:ext cx="15252231" cy="196208"/>
          </a:xfrm>
          <a:prstGeom prst="rect">
            <a:avLst/>
          </a:prstGeom>
        </p:spPr>
        <p:txBody>
          <a:bodyPr lIns="0" tIns="0" rIns="0" bIns="0">
            <a:noAutofit/>
          </a:bodyPr>
          <a:lstStyle>
            <a:lvl1pPr>
              <a:defRPr sz="1275" b="0" cap="all" baseline="0">
                <a:solidFill>
                  <a:schemeClr val="bg1"/>
                </a:solidFill>
              </a:defRPr>
            </a:lvl1pPr>
          </a:lstStyle>
          <a:p>
            <a:pPr lvl="0"/>
            <a:r>
              <a:rPr lang="en-US" dirty="0"/>
              <a:t>Footer: Change Information Classification in caps (8.5pt light)</a:t>
            </a:r>
          </a:p>
        </p:txBody>
      </p:sp>
    </p:spTree>
    <p:extLst>
      <p:ext uri="{BB962C8B-B14F-4D97-AF65-F5344CB8AC3E}">
        <p14:creationId xmlns:p14="http://schemas.microsoft.com/office/powerpoint/2010/main" val="394632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ue Divider AR">
    <p:bg>
      <p:bgPr>
        <a:gradFill flip="none" rotWithShape="1">
          <a:gsLst>
            <a:gs pos="90000">
              <a:srgbClr val="0047BB"/>
            </a:gs>
            <a:gs pos="10000">
              <a:schemeClr val="accent1"/>
            </a:gs>
          </a:gsLst>
          <a:lin ang="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2662937" y="609602"/>
            <a:ext cx="14913980" cy="866775"/>
          </a:xfrm>
          <a:prstGeom prst="rect">
            <a:avLst/>
          </a:prstGeom>
        </p:spPr>
        <p:txBody>
          <a:bodyPr lIns="0" tIns="0" rIns="0" bIns="0" anchor="b">
            <a:noAutofit/>
          </a:bodyPr>
          <a:lstStyle>
            <a:lvl1pPr algn="r" rtl="1">
              <a:lnSpc>
                <a:spcPct val="100000"/>
              </a:lnSpc>
              <a:defRPr sz="3000" b="0" cap="all" baseline="0">
                <a:solidFill>
                  <a:schemeClr val="bg1"/>
                </a:solidFill>
                <a:latin typeface="SABIC Typeface Headline Light" panose="020B0303060202020204" pitchFamily="34" charset="0"/>
                <a:cs typeface="+mj-cs"/>
              </a:defRPr>
            </a:lvl1pPr>
          </a:lstStyle>
          <a:p>
            <a:pPr>
              <a:buFontTx/>
            </a:pPr>
            <a:r>
              <a:rPr lang="ar-SA" dirty="0"/>
              <a:t>عنوان فرعي للفاصل، حجم الخط 20خفيف</a:t>
            </a:r>
            <a:endParaRPr lang="en-US" kern="0" dirty="0"/>
          </a:p>
        </p:txBody>
      </p:sp>
      <p:sp>
        <p:nvSpPr>
          <p:cNvPr id="21" name="Text Placeholder 7"/>
          <p:cNvSpPr>
            <a:spLocks noGrp="1"/>
          </p:cNvSpPr>
          <p:nvPr>
            <p:ph type="body" sz="quarter" idx="10" hasCustomPrompt="1"/>
          </p:nvPr>
        </p:nvSpPr>
        <p:spPr>
          <a:xfrm>
            <a:off x="2324687" y="9783503"/>
            <a:ext cx="15252231" cy="196208"/>
          </a:xfrm>
          <a:prstGeom prst="rect">
            <a:avLst/>
          </a:prstGeom>
        </p:spPr>
        <p:txBody>
          <a:bodyPr lIns="0" tIns="0" rIns="0" bIns="0">
            <a:noAutofit/>
          </a:bodyPr>
          <a:lstStyle>
            <a:lvl1pPr algn="r" rtl="1">
              <a:defRPr sz="1275" b="0" cap="all" baseline="0">
                <a:solidFill>
                  <a:schemeClr val="bg1"/>
                </a:solidFill>
                <a:latin typeface="SABIC Typeface Text Light" panose="020B0303060202020204" pitchFamily="34" charset="0"/>
                <a:cs typeface="+mn-cs"/>
              </a:defRPr>
            </a:lvl1pPr>
          </a:lstStyle>
          <a:p>
            <a:pPr lvl="0"/>
            <a:r>
              <a:rPr lang="ar-SA" dirty="0"/>
              <a:t>هامش تبويب للفاصل، حجم الخط 8.5خفيف</a:t>
            </a:r>
            <a:endParaRPr lang="en-US" dirty="0"/>
          </a:p>
        </p:txBody>
      </p:sp>
      <p:sp>
        <p:nvSpPr>
          <p:cNvPr id="5" name="Rectangle 4"/>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6" name="Rectangle 5"/>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7"/>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9" name="Rectangle 8"/>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0" name="Rectangle 9"/>
          <p:cNvSpPr>
            <a:spLocks noChangeArrowheads="1"/>
          </p:cNvSpPr>
          <p:nvPr userDrawn="1"/>
        </p:nvSpPr>
        <p:spPr bwMode="invGray">
          <a:xfrm>
            <a:off x="728573"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1350" smtClean="0">
                <a:solidFill>
                  <a:schemeClr val="bg1"/>
                </a:solidFill>
                <a:latin typeface="+mn-lt"/>
              </a:rPr>
              <a:pPr algn="l" eaLnBrk="0" hangingPunct="0">
                <a:buFontTx/>
                <a:buNone/>
              </a:pPr>
              <a:t>‹#›</a:t>
            </a:fld>
            <a:endParaRPr lang="en-GB" sz="1350" dirty="0">
              <a:solidFill>
                <a:schemeClr val="bg1"/>
              </a:solidFill>
              <a:latin typeface="+mn-lt"/>
            </a:endParaRPr>
          </a:p>
        </p:txBody>
      </p:sp>
      <p:sp>
        <p:nvSpPr>
          <p:cNvPr id="2" name="Title 1"/>
          <p:cNvSpPr>
            <a:spLocks noGrp="1"/>
          </p:cNvSpPr>
          <p:nvPr>
            <p:ph type="title" hasCustomPrompt="1"/>
          </p:nvPr>
        </p:nvSpPr>
        <p:spPr>
          <a:xfrm>
            <a:off x="1901616" y="2190602"/>
            <a:ext cx="15675300" cy="2468880"/>
          </a:xfrm>
        </p:spPr>
        <p:txBody>
          <a:bodyPr anchor="t"/>
          <a:lstStyle>
            <a:lvl1pPr algn="r" rtl="1">
              <a:lnSpc>
                <a:spcPct val="120000"/>
              </a:lnSpc>
              <a:defRPr sz="6600">
                <a:solidFill>
                  <a:schemeClr val="bg1"/>
                </a:solidFill>
              </a:defRPr>
            </a:lvl1pPr>
          </a:lstStyle>
          <a:p>
            <a:r>
              <a:rPr lang="ar-SA" kern="0" dirty="0"/>
              <a:t>عنوان رئيس للفاصل</a:t>
            </a:r>
            <a:br>
              <a:rPr lang="ar-SA" kern="0" dirty="0"/>
            </a:br>
            <a:r>
              <a:rPr lang="ar-SA" kern="0" dirty="0"/>
              <a:t>حجم الخط 44</a:t>
            </a:r>
            <a:r>
              <a:rPr lang="ar-SA" dirty="0"/>
              <a:t>خفيف</a:t>
            </a:r>
            <a:endParaRPr lang="en-US" dirty="0"/>
          </a:p>
        </p:txBody>
      </p:sp>
    </p:spTree>
    <p:extLst>
      <p:ext uri="{BB962C8B-B14F-4D97-AF65-F5344CB8AC3E}">
        <p14:creationId xmlns:p14="http://schemas.microsoft.com/office/powerpoint/2010/main" val="314962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ue Divider Numbering AR">
    <p:bg>
      <p:bgPr>
        <a:gradFill flip="none" rotWithShape="1">
          <a:gsLst>
            <a:gs pos="90000">
              <a:srgbClr val="0047BB"/>
            </a:gs>
            <a:gs pos="10000">
              <a:schemeClr val="accent1"/>
            </a:gs>
          </a:gsLst>
          <a:lin ang="0" scaled="1"/>
          <a:tileRect/>
        </a:gradFill>
        <a:effectLst/>
      </p:bgPr>
    </p:bg>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1901815" y="2190602"/>
            <a:ext cx="15660593" cy="2468879"/>
          </a:xfrm>
        </p:spPr>
        <p:txBody>
          <a:bodyPr anchor="t"/>
          <a:lstStyle>
            <a:lvl1pPr algn="r" rtl="1">
              <a:lnSpc>
                <a:spcPct val="120000"/>
              </a:lnSpc>
              <a:defRPr sz="6600" cap="all" baseline="0">
                <a:solidFill>
                  <a:schemeClr val="bg1"/>
                </a:solidFill>
                <a:latin typeface="SABIC Typeface Headline Light" panose="020B0303060202020204" pitchFamily="34" charset="0"/>
                <a:cs typeface="+mj-cs"/>
              </a:defRPr>
            </a:lvl1pPr>
          </a:lstStyle>
          <a:p>
            <a:pPr>
              <a:buFontTx/>
            </a:pPr>
            <a:r>
              <a:rPr lang="ar-SA" dirty="0"/>
              <a:t>عنوان رئيس لفاصل مرقم</a:t>
            </a:r>
            <a:br>
              <a:rPr lang="ar-SA" dirty="0"/>
            </a:br>
            <a:r>
              <a:rPr lang="ar-SA" dirty="0"/>
              <a:t>حجم الخط 44خفيف</a:t>
            </a:r>
            <a:endParaRPr lang="en-US" kern="0" dirty="0"/>
          </a:p>
        </p:txBody>
      </p:sp>
      <p:sp>
        <p:nvSpPr>
          <p:cNvPr id="9" name="Text Placeholder 2"/>
          <p:cNvSpPr>
            <a:spLocks noGrp="1"/>
          </p:cNvSpPr>
          <p:nvPr>
            <p:ph type="body" sz="quarter" idx="13" hasCustomPrompt="1"/>
          </p:nvPr>
        </p:nvSpPr>
        <p:spPr>
          <a:xfrm>
            <a:off x="2662939" y="609602"/>
            <a:ext cx="14899469" cy="866775"/>
          </a:xfrm>
          <a:prstGeom prst="rect">
            <a:avLst/>
          </a:prstGeom>
        </p:spPr>
        <p:txBody>
          <a:bodyPr lIns="0" tIns="0" rIns="0" bIns="0" anchor="b">
            <a:noAutofit/>
          </a:bodyPr>
          <a:lstStyle>
            <a:lvl1pPr marL="0" marR="0" indent="0" algn="r" defTabSz="1371600" rtl="1" eaLnBrk="1" fontAlgn="base" latinLnBrk="0" hangingPunct="1">
              <a:lnSpc>
                <a:spcPct val="100000"/>
              </a:lnSpc>
              <a:spcBef>
                <a:spcPts val="0"/>
              </a:spcBef>
              <a:spcAft>
                <a:spcPct val="0"/>
              </a:spcAft>
              <a:buClr>
                <a:schemeClr val="tx1"/>
              </a:buClr>
              <a:buSzTx/>
              <a:buFont typeface="Arial" pitchFamily="34" charset="0"/>
              <a:buNone/>
              <a:tabLst/>
              <a:defRPr sz="3000" b="0" cap="all" baseline="0">
                <a:solidFill>
                  <a:schemeClr val="bg1"/>
                </a:solidFill>
                <a:latin typeface="SABIC Typeface Headline Light" panose="020B0303060202020204" pitchFamily="34" charset="0"/>
                <a:cs typeface="+mj-cs"/>
              </a:defRPr>
            </a:lvl1pPr>
            <a:lvl2pPr>
              <a:defRPr sz="8379" b="0">
                <a:solidFill>
                  <a:schemeClr val="bg1"/>
                </a:solidFill>
              </a:defRPr>
            </a:lvl2pPr>
            <a:lvl3pPr>
              <a:defRPr sz="8379" b="0">
                <a:solidFill>
                  <a:schemeClr val="bg1"/>
                </a:solidFill>
              </a:defRPr>
            </a:lvl3pPr>
            <a:lvl4pPr>
              <a:defRPr sz="8379" b="0">
                <a:solidFill>
                  <a:schemeClr val="bg1"/>
                </a:solidFill>
              </a:defRPr>
            </a:lvl4pPr>
            <a:lvl5pPr>
              <a:defRPr sz="8379" b="0">
                <a:solidFill>
                  <a:schemeClr val="bg1"/>
                </a:solidFill>
              </a:defRPr>
            </a:lvl5pPr>
          </a:lstStyle>
          <a:p>
            <a:pPr marL="0" marR="0" lvl="0" indent="0" algn="r" defTabSz="1371600" rtl="1" eaLnBrk="1" fontAlgn="base" latinLnBrk="0" hangingPunct="1">
              <a:lnSpc>
                <a:spcPct val="100000"/>
              </a:lnSpc>
              <a:spcBef>
                <a:spcPts val="0"/>
              </a:spcBef>
              <a:spcAft>
                <a:spcPct val="0"/>
              </a:spcAft>
              <a:buClr>
                <a:schemeClr val="tx1"/>
              </a:buClr>
              <a:buSzTx/>
              <a:buFont typeface="Arial" pitchFamily="34" charset="0"/>
              <a:buNone/>
              <a:tabLst/>
              <a:defRPr/>
            </a:pPr>
            <a:r>
              <a:rPr lang="ar-SA" dirty="0"/>
              <a:t>عنوان فرعي لفاصل مرقم، حجم الخط 20خفيف</a:t>
            </a:r>
            <a:endParaRPr lang="en-US" kern="0" dirty="0"/>
          </a:p>
        </p:txBody>
      </p:sp>
      <p:sp>
        <p:nvSpPr>
          <p:cNvPr id="10" name="Text Placeholder 5"/>
          <p:cNvSpPr>
            <a:spLocks noGrp="1"/>
          </p:cNvSpPr>
          <p:nvPr>
            <p:ph type="body" sz="quarter" idx="14" hasCustomPrompt="1"/>
          </p:nvPr>
        </p:nvSpPr>
        <p:spPr>
          <a:xfrm>
            <a:off x="735271" y="4817923"/>
            <a:ext cx="8804405" cy="5539979"/>
          </a:xfrm>
          <a:prstGeom prst="rect">
            <a:avLst/>
          </a:prstGeom>
        </p:spPr>
        <p:txBody>
          <a:bodyPr lIns="0" tIns="0" rIns="0" bIns="0">
            <a:noAutofit/>
          </a:bodyPr>
          <a:lstStyle>
            <a:lvl1pPr algn="l">
              <a:defRPr sz="33000" b="0">
                <a:solidFill>
                  <a:schemeClr val="bg1"/>
                </a:solidFill>
                <a:cs typeface="+mn-cs"/>
              </a:defRPr>
            </a:lvl1pPr>
            <a:lvl2pPr algn="r">
              <a:defRPr sz="45705">
                <a:solidFill>
                  <a:schemeClr val="bg1"/>
                </a:solidFill>
              </a:defRPr>
            </a:lvl2pPr>
            <a:lvl3pPr algn="r">
              <a:defRPr sz="45705">
                <a:solidFill>
                  <a:schemeClr val="bg1"/>
                </a:solidFill>
              </a:defRPr>
            </a:lvl3pPr>
            <a:lvl4pPr algn="r">
              <a:defRPr sz="45705">
                <a:solidFill>
                  <a:schemeClr val="bg1"/>
                </a:solidFill>
              </a:defRPr>
            </a:lvl4pPr>
            <a:lvl5pPr algn="r">
              <a:defRPr sz="45705">
                <a:solidFill>
                  <a:schemeClr val="bg1"/>
                </a:solidFill>
              </a:defRPr>
            </a:lvl5pPr>
          </a:lstStyle>
          <a:p>
            <a:pPr lvl="0"/>
            <a:r>
              <a:rPr lang="en-US" dirty="0"/>
              <a:t>6</a:t>
            </a:r>
          </a:p>
        </p:txBody>
      </p:sp>
      <p:sp>
        <p:nvSpPr>
          <p:cNvPr id="6" name="Rectangle 5"/>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7" name="Rectangle 6"/>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9"/>
          <p:cNvSpPr>
            <a:spLocks noChangeArrowheads="1"/>
          </p:cNvSpPr>
          <p:nvPr/>
        </p:nvSpPr>
        <p:spPr bwMode="invGray">
          <a:xfrm>
            <a:off x="728771"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1350" smtClean="0">
                <a:solidFill>
                  <a:schemeClr val="bg1"/>
                </a:solidFill>
                <a:latin typeface="+mn-lt"/>
              </a:rPr>
              <a:pPr algn="l" eaLnBrk="0" hangingPunct="0">
                <a:buFontTx/>
                <a:buNone/>
              </a:pPr>
              <a:t>‹#›</a:t>
            </a:fld>
            <a:endParaRPr lang="en-GB" sz="1350" dirty="0">
              <a:solidFill>
                <a:schemeClr val="bg1"/>
              </a:solidFill>
              <a:latin typeface="+mn-lt"/>
            </a:endParaRPr>
          </a:p>
        </p:txBody>
      </p:sp>
      <p:sp>
        <p:nvSpPr>
          <p:cNvPr id="11" name="Rectangle 10"/>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2" name="Rectangle 11"/>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3" name="Text Placeholder 7"/>
          <p:cNvSpPr>
            <a:spLocks noGrp="1"/>
          </p:cNvSpPr>
          <p:nvPr>
            <p:ph type="body" sz="quarter" idx="10" hasCustomPrompt="1"/>
          </p:nvPr>
        </p:nvSpPr>
        <p:spPr>
          <a:xfrm>
            <a:off x="2310174" y="9783503"/>
            <a:ext cx="15252231" cy="196208"/>
          </a:xfrm>
          <a:prstGeom prst="rect">
            <a:avLst/>
          </a:prstGeom>
        </p:spPr>
        <p:txBody>
          <a:bodyPr lIns="0" tIns="0" rIns="0" bIns="0">
            <a:noAutofit/>
          </a:bodyPr>
          <a:lstStyle>
            <a:lvl1pPr algn="r" rtl="1">
              <a:defRPr sz="1275" b="0" cap="all" baseline="0">
                <a:solidFill>
                  <a:schemeClr val="bg1"/>
                </a:solidFill>
                <a:latin typeface="SABIC Typeface Text Light" panose="020B0303060202020204" pitchFamily="34" charset="0"/>
                <a:cs typeface="+mn-cs"/>
              </a:defRPr>
            </a:lvl1pPr>
          </a:lstStyle>
          <a:p>
            <a:pPr lvl="0"/>
            <a:r>
              <a:rPr lang="ar-SA" dirty="0"/>
              <a:t>هامش تبويب للفاصل، حجم الخط 8.5خفيف</a:t>
            </a:r>
            <a:endParaRPr lang="en-US" dirty="0"/>
          </a:p>
        </p:txBody>
      </p:sp>
    </p:spTree>
    <p:extLst>
      <p:ext uri="{BB962C8B-B14F-4D97-AF65-F5344CB8AC3E}">
        <p14:creationId xmlns:p14="http://schemas.microsoft.com/office/powerpoint/2010/main" val="320282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range Divider">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735270" y="2190602"/>
            <a:ext cx="15654090" cy="2468880"/>
          </a:xfrm>
        </p:spPr>
        <p:txBody>
          <a:bodyPr anchor="t"/>
          <a:lstStyle>
            <a:lvl1pPr>
              <a:lnSpc>
                <a:spcPct val="120000"/>
              </a:lnSpc>
              <a:defRPr sz="6600" cap="all" baseline="0">
                <a:solidFill>
                  <a:schemeClr val="bg1"/>
                </a:solidFill>
              </a:defRPr>
            </a:lvl1pPr>
          </a:lstStyle>
          <a:p>
            <a:pPr lvl="0"/>
            <a:r>
              <a:rPr lang="en-US" kern="0" dirty="0"/>
              <a:t>Section divider</a:t>
            </a:r>
            <a:br>
              <a:rPr lang="en-US" kern="0" dirty="0"/>
            </a:br>
            <a:r>
              <a:rPr lang="en-US" kern="0" dirty="0"/>
              <a:t>Headline (44pt </a:t>
            </a:r>
            <a:r>
              <a:rPr lang="en-US" dirty="0"/>
              <a:t>light</a:t>
            </a:r>
            <a:r>
              <a:rPr lang="en-US" kern="0" dirty="0"/>
              <a:t>)</a:t>
            </a:r>
            <a:endParaRPr lang="en-US" dirty="0"/>
          </a:p>
        </p:txBody>
      </p:sp>
      <p:sp>
        <p:nvSpPr>
          <p:cNvPr id="11" name="Text Placeholder 17"/>
          <p:cNvSpPr>
            <a:spLocks noGrp="1"/>
          </p:cNvSpPr>
          <p:nvPr>
            <p:ph type="body" sz="quarter" idx="11" hasCustomPrompt="1"/>
          </p:nvPr>
        </p:nvSpPr>
        <p:spPr>
          <a:xfrm>
            <a:off x="735269" y="609602"/>
            <a:ext cx="14913983" cy="866775"/>
          </a:xfrm>
          <a:prstGeom prst="rect">
            <a:avLst/>
          </a:prstGeom>
        </p:spPr>
        <p:txBody>
          <a:bodyPr lIns="0" tIns="0" rIns="0" bIns="0" anchor="b">
            <a:noAutofit/>
          </a:bodyPr>
          <a:lstStyle>
            <a:lvl1pPr>
              <a:lnSpc>
                <a:spcPct val="100000"/>
              </a:lnSpc>
              <a:defRPr sz="3000" b="0" cap="all" baseline="0">
                <a:solidFill>
                  <a:schemeClr val="bg1"/>
                </a:solidFill>
                <a:latin typeface="+mj-lt"/>
              </a:defRPr>
            </a:lvl1pPr>
          </a:lstStyle>
          <a:p>
            <a:pPr>
              <a:buFontTx/>
            </a:pPr>
            <a:r>
              <a:rPr lang="en-US" dirty="0"/>
              <a:t>Section divider subtitle (20PT light)</a:t>
            </a:r>
            <a:endParaRPr lang="en-GB" kern="0" dirty="0"/>
          </a:p>
        </p:txBody>
      </p:sp>
      <p:sp>
        <p:nvSpPr>
          <p:cNvPr id="5" name="Rectangle 4"/>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6" name="Rectangle 5"/>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7"/>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9" name="Rectangle 8"/>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2" name="Rectangle 9"/>
          <p:cNvSpPr>
            <a:spLocks noChangeArrowheads="1"/>
          </p:cNvSpPr>
          <p:nvPr userDrawn="1"/>
        </p:nvSpPr>
        <p:spPr bwMode="invGray">
          <a:xfrm>
            <a:off x="16389362"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1350" smtClean="0">
                <a:solidFill>
                  <a:schemeClr val="bg1"/>
                </a:solidFill>
                <a:latin typeface="+mn-lt"/>
              </a:rPr>
              <a:pPr algn="r" eaLnBrk="0" hangingPunct="0">
                <a:buFontTx/>
                <a:buNone/>
              </a:pPr>
              <a:t>‹#›</a:t>
            </a:fld>
            <a:endParaRPr lang="en-GB" sz="1350" dirty="0">
              <a:solidFill>
                <a:schemeClr val="bg1"/>
              </a:solidFill>
              <a:latin typeface="+mn-lt"/>
            </a:endParaRPr>
          </a:p>
        </p:txBody>
      </p:sp>
      <p:sp>
        <p:nvSpPr>
          <p:cNvPr id="14" name="Text Placeholder 7"/>
          <p:cNvSpPr>
            <a:spLocks noGrp="1"/>
          </p:cNvSpPr>
          <p:nvPr>
            <p:ph type="body" sz="quarter" idx="10" hasCustomPrompt="1"/>
          </p:nvPr>
        </p:nvSpPr>
        <p:spPr>
          <a:xfrm>
            <a:off x="735269" y="9783503"/>
            <a:ext cx="15252231" cy="196208"/>
          </a:xfrm>
          <a:prstGeom prst="rect">
            <a:avLst/>
          </a:prstGeom>
        </p:spPr>
        <p:txBody>
          <a:bodyPr lIns="0" tIns="0" rIns="0" bIns="0">
            <a:noAutofit/>
          </a:bodyPr>
          <a:lstStyle>
            <a:lvl1pPr>
              <a:defRPr sz="1275" b="0" cap="all" baseline="0">
                <a:solidFill>
                  <a:schemeClr val="bg1"/>
                </a:solidFill>
              </a:defRPr>
            </a:lvl1pPr>
          </a:lstStyle>
          <a:p>
            <a:pPr lvl="0"/>
            <a:r>
              <a:rPr lang="en-US" dirty="0"/>
              <a:t>Footer: Change Information Classification in caps (8.5pt light)</a:t>
            </a:r>
          </a:p>
        </p:txBody>
      </p:sp>
    </p:spTree>
    <p:extLst>
      <p:ext uri="{BB962C8B-B14F-4D97-AF65-F5344CB8AC3E}">
        <p14:creationId xmlns:p14="http://schemas.microsoft.com/office/powerpoint/2010/main" val="232607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range Divider Numbering">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5269" y="2190602"/>
            <a:ext cx="15654092" cy="2468880"/>
          </a:xfrm>
        </p:spPr>
        <p:txBody>
          <a:bodyPr anchor="t"/>
          <a:lstStyle>
            <a:lvl1pPr>
              <a:lnSpc>
                <a:spcPct val="120000"/>
              </a:lnSpc>
              <a:defRPr sz="6600">
                <a:solidFill>
                  <a:schemeClr val="bg1"/>
                </a:solidFill>
              </a:defRPr>
            </a:lvl1pPr>
          </a:lstStyle>
          <a:p>
            <a:r>
              <a:rPr lang="en-US" dirty="0"/>
              <a:t>Optional numbering </a:t>
            </a:r>
            <a:br>
              <a:rPr lang="en-US" dirty="0"/>
            </a:br>
            <a:r>
              <a:rPr lang="en-US" dirty="0"/>
              <a:t>system </a:t>
            </a:r>
            <a:r>
              <a:rPr lang="en-US" kern="0" dirty="0"/>
              <a:t>(44pt </a:t>
            </a:r>
            <a:r>
              <a:rPr lang="en-US" dirty="0"/>
              <a:t>light</a:t>
            </a:r>
            <a:r>
              <a:rPr lang="en-US" kern="0" dirty="0"/>
              <a:t>)</a:t>
            </a:r>
            <a:endParaRPr lang="en-US" dirty="0"/>
          </a:p>
        </p:txBody>
      </p:sp>
      <p:sp>
        <p:nvSpPr>
          <p:cNvPr id="8" name="Text Placeholder 2"/>
          <p:cNvSpPr>
            <a:spLocks noGrp="1"/>
          </p:cNvSpPr>
          <p:nvPr>
            <p:ph type="body" sz="quarter" idx="13" hasCustomPrompt="1"/>
          </p:nvPr>
        </p:nvSpPr>
        <p:spPr>
          <a:xfrm>
            <a:off x="735269" y="609602"/>
            <a:ext cx="14913983" cy="866775"/>
          </a:xfrm>
          <a:prstGeom prst="rect">
            <a:avLst/>
          </a:prstGeom>
        </p:spPr>
        <p:txBody>
          <a:bodyPr lIns="0" tIns="0" rIns="0" bIns="0" anchor="b">
            <a:noAutofit/>
          </a:bodyPr>
          <a:lstStyle>
            <a:lvl1pPr>
              <a:lnSpc>
                <a:spcPct val="100000"/>
              </a:lnSpc>
              <a:defRPr sz="3000" b="0" cap="all" baseline="0">
                <a:solidFill>
                  <a:schemeClr val="bg1"/>
                </a:solidFill>
                <a:latin typeface="+mj-lt"/>
              </a:defRPr>
            </a:lvl1pPr>
            <a:lvl2pPr>
              <a:defRPr sz="8379" b="0">
                <a:solidFill>
                  <a:schemeClr val="bg1"/>
                </a:solidFill>
              </a:defRPr>
            </a:lvl2pPr>
            <a:lvl3pPr>
              <a:defRPr sz="8379" b="0">
                <a:solidFill>
                  <a:schemeClr val="bg1"/>
                </a:solidFill>
              </a:defRPr>
            </a:lvl3pPr>
            <a:lvl4pPr>
              <a:defRPr sz="8379" b="0">
                <a:solidFill>
                  <a:schemeClr val="bg1"/>
                </a:solidFill>
              </a:defRPr>
            </a:lvl4pPr>
            <a:lvl5pPr>
              <a:defRPr sz="8379" b="0">
                <a:solidFill>
                  <a:schemeClr val="bg1"/>
                </a:solidFill>
              </a:defRPr>
            </a:lvl5pPr>
          </a:lstStyle>
          <a:p>
            <a:pPr lvl="0"/>
            <a:r>
              <a:rPr lang="en-US" dirty="0"/>
              <a:t>Section divider subtitle (20PT light)</a:t>
            </a:r>
          </a:p>
        </p:txBody>
      </p:sp>
      <p:sp>
        <p:nvSpPr>
          <p:cNvPr id="12" name="Text Placeholder 5"/>
          <p:cNvSpPr>
            <a:spLocks noGrp="1"/>
          </p:cNvSpPr>
          <p:nvPr>
            <p:ph type="body" sz="quarter" idx="14" hasCustomPrompt="1"/>
          </p:nvPr>
        </p:nvSpPr>
        <p:spPr>
          <a:xfrm>
            <a:off x="8865374" y="4817923"/>
            <a:ext cx="8734748" cy="5539979"/>
          </a:xfrm>
          <a:prstGeom prst="rect">
            <a:avLst/>
          </a:prstGeom>
        </p:spPr>
        <p:txBody>
          <a:bodyPr lIns="0" tIns="0" rIns="0" bIns="0">
            <a:noAutofit/>
          </a:bodyPr>
          <a:lstStyle>
            <a:lvl1pPr algn="r">
              <a:defRPr sz="33000" b="0">
                <a:solidFill>
                  <a:schemeClr val="bg1"/>
                </a:solidFill>
              </a:defRPr>
            </a:lvl1pPr>
            <a:lvl2pPr algn="r">
              <a:defRPr sz="45705">
                <a:solidFill>
                  <a:schemeClr val="bg1"/>
                </a:solidFill>
              </a:defRPr>
            </a:lvl2pPr>
            <a:lvl3pPr algn="r">
              <a:defRPr sz="45705">
                <a:solidFill>
                  <a:schemeClr val="bg1"/>
                </a:solidFill>
              </a:defRPr>
            </a:lvl3pPr>
            <a:lvl4pPr algn="r">
              <a:defRPr sz="45705">
                <a:solidFill>
                  <a:schemeClr val="bg1"/>
                </a:solidFill>
              </a:defRPr>
            </a:lvl4pPr>
            <a:lvl5pPr algn="r">
              <a:defRPr sz="45705">
                <a:solidFill>
                  <a:schemeClr val="bg1"/>
                </a:solidFill>
              </a:defRPr>
            </a:lvl5pPr>
          </a:lstStyle>
          <a:p>
            <a:pPr lvl="0"/>
            <a:r>
              <a:rPr lang="en-US" dirty="0"/>
              <a:t>6</a:t>
            </a:r>
          </a:p>
        </p:txBody>
      </p:sp>
      <p:sp>
        <p:nvSpPr>
          <p:cNvPr id="6" name="Rectangle 5"/>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7" name="Rectangle 6"/>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9" name="Rectangle 9"/>
          <p:cNvSpPr>
            <a:spLocks noChangeArrowheads="1"/>
          </p:cNvSpPr>
          <p:nvPr/>
        </p:nvSpPr>
        <p:spPr bwMode="invGray">
          <a:xfrm>
            <a:off x="16389362"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1350" smtClean="0">
                <a:solidFill>
                  <a:schemeClr val="bg1"/>
                </a:solidFill>
                <a:latin typeface="+mn-lt"/>
              </a:rPr>
              <a:pPr algn="r" eaLnBrk="0" hangingPunct="0">
                <a:buFontTx/>
                <a:buNone/>
              </a:pPr>
              <a:t>‹#›</a:t>
            </a:fld>
            <a:endParaRPr lang="en-GB" sz="1350" dirty="0">
              <a:solidFill>
                <a:schemeClr val="bg1"/>
              </a:solidFill>
              <a:latin typeface="+mn-lt"/>
            </a:endParaRPr>
          </a:p>
        </p:txBody>
      </p:sp>
      <p:sp>
        <p:nvSpPr>
          <p:cNvPr id="11" name="Rectangle 10"/>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4" name="Rectangle 13"/>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5" name="Text Placeholder 7"/>
          <p:cNvSpPr>
            <a:spLocks noGrp="1"/>
          </p:cNvSpPr>
          <p:nvPr>
            <p:ph type="body" sz="quarter" idx="10" hasCustomPrompt="1"/>
          </p:nvPr>
        </p:nvSpPr>
        <p:spPr>
          <a:xfrm>
            <a:off x="735269" y="9783503"/>
            <a:ext cx="15252231" cy="196208"/>
          </a:xfrm>
          <a:prstGeom prst="rect">
            <a:avLst/>
          </a:prstGeom>
        </p:spPr>
        <p:txBody>
          <a:bodyPr lIns="0" tIns="0" rIns="0" bIns="0">
            <a:noAutofit/>
          </a:bodyPr>
          <a:lstStyle>
            <a:lvl1pPr>
              <a:defRPr sz="1275" b="0" cap="all" baseline="0">
                <a:solidFill>
                  <a:schemeClr val="bg1"/>
                </a:solidFill>
              </a:defRPr>
            </a:lvl1pPr>
          </a:lstStyle>
          <a:p>
            <a:pPr lvl="0"/>
            <a:r>
              <a:rPr lang="en-US" dirty="0"/>
              <a:t>Footer: Change Information Classification in caps (8.5pt light)</a:t>
            </a:r>
          </a:p>
        </p:txBody>
      </p:sp>
    </p:spTree>
    <p:extLst>
      <p:ext uri="{BB962C8B-B14F-4D97-AF65-F5344CB8AC3E}">
        <p14:creationId xmlns:p14="http://schemas.microsoft.com/office/powerpoint/2010/main" val="732013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Orange Divider AR">
    <p:bg>
      <p:bgPr>
        <a:gradFill flip="none" rotWithShape="1">
          <a:gsLst>
            <a:gs pos="90000">
              <a:srgbClr val="FFA300"/>
            </a:gs>
            <a:gs pos="10000">
              <a:schemeClr val="accent2"/>
            </a:gs>
          </a:gsLst>
          <a:lin ang="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2662937" y="609602"/>
            <a:ext cx="14913980" cy="866775"/>
          </a:xfrm>
          <a:prstGeom prst="rect">
            <a:avLst/>
          </a:prstGeom>
        </p:spPr>
        <p:txBody>
          <a:bodyPr lIns="0" tIns="0" rIns="0" bIns="0" anchor="b">
            <a:noAutofit/>
          </a:bodyPr>
          <a:lstStyle>
            <a:lvl1pPr algn="r" rtl="1">
              <a:lnSpc>
                <a:spcPct val="100000"/>
              </a:lnSpc>
              <a:defRPr sz="3000" b="0" cap="all" baseline="0">
                <a:solidFill>
                  <a:schemeClr val="bg1"/>
                </a:solidFill>
                <a:latin typeface="SABIC Typeface Headline Light" panose="020B0303060202020204" pitchFamily="34" charset="0"/>
                <a:cs typeface="+mj-cs"/>
              </a:defRPr>
            </a:lvl1pPr>
          </a:lstStyle>
          <a:p>
            <a:pPr>
              <a:buFontTx/>
            </a:pPr>
            <a:r>
              <a:rPr lang="ar-SA" dirty="0"/>
              <a:t>عنوان فرعي للفاصل، حجم الخط 20خفيف</a:t>
            </a:r>
            <a:endParaRPr lang="en-US" kern="0" dirty="0"/>
          </a:p>
        </p:txBody>
      </p:sp>
      <p:sp>
        <p:nvSpPr>
          <p:cNvPr id="14" name="Title 13"/>
          <p:cNvSpPr>
            <a:spLocks noGrp="1"/>
          </p:cNvSpPr>
          <p:nvPr>
            <p:ph type="title" hasCustomPrompt="1"/>
          </p:nvPr>
        </p:nvSpPr>
        <p:spPr>
          <a:xfrm>
            <a:off x="1901616" y="2190603"/>
            <a:ext cx="15675303" cy="2468880"/>
          </a:xfrm>
        </p:spPr>
        <p:txBody>
          <a:bodyPr anchor="t"/>
          <a:lstStyle>
            <a:lvl1pPr algn="r" rtl="1">
              <a:lnSpc>
                <a:spcPct val="120000"/>
              </a:lnSpc>
              <a:defRPr sz="6600" cap="all" baseline="0">
                <a:solidFill>
                  <a:schemeClr val="bg1"/>
                </a:solidFill>
                <a:latin typeface="SABIC Typeface Headline Light" panose="020B0303060202020204" pitchFamily="34" charset="0"/>
                <a:cs typeface="+mj-cs"/>
              </a:defRPr>
            </a:lvl1pPr>
          </a:lstStyle>
          <a:p>
            <a:pPr>
              <a:buFontTx/>
            </a:pPr>
            <a:r>
              <a:rPr lang="ar-SA" kern="0" dirty="0"/>
              <a:t>عنوان رئيس للفاصل</a:t>
            </a:r>
            <a:br>
              <a:rPr lang="ar-SA" kern="0" dirty="0"/>
            </a:br>
            <a:r>
              <a:rPr lang="ar-SA" kern="0" dirty="0"/>
              <a:t>حجم الخط 44</a:t>
            </a:r>
            <a:r>
              <a:rPr lang="ar-SA" dirty="0"/>
              <a:t>خفيف</a:t>
            </a:r>
            <a:endParaRPr lang="en-US" kern="0" dirty="0"/>
          </a:p>
        </p:txBody>
      </p:sp>
      <p:sp>
        <p:nvSpPr>
          <p:cNvPr id="21" name="Text Placeholder 7"/>
          <p:cNvSpPr>
            <a:spLocks noGrp="1"/>
          </p:cNvSpPr>
          <p:nvPr>
            <p:ph type="body" sz="quarter" idx="10" hasCustomPrompt="1"/>
          </p:nvPr>
        </p:nvSpPr>
        <p:spPr>
          <a:xfrm>
            <a:off x="2324687" y="9783503"/>
            <a:ext cx="15252231" cy="196208"/>
          </a:xfrm>
          <a:prstGeom prst="rect">
            <a:avLst/>
          </a:prstGeom>
        </p:spPr>
        <p:txBody>
          <a:bodyPr lIns="0" tIns="0" rIns="0" bIns="0">
            <a:noAutofit/>
          </a:bodyPr>
          <a:lstStyle>
            <a:lvl1pPr algn="r" rtl="1">
              <a:defRPr sz="1275" b="0" cap="all" baseline="0">
                <a:solidFill>
                  <a:schemeClr val="bg1"/>
                </a:solidFill>
                <a:latin typeface="SABIC Typeface Text Light" panose="020B0303060202020204" pitchFamily="34" charset="0"/>
                <a:cs typeface="+mn-cs"/>
              </a:defRPr>
            </a:lvl1pPr>
          </a:lstStyle>
          <a:p>
            <a:pPr lvl="0"/>
            <a:r>
              <a:rPr lang="ar-SA" dirty="0"/>
              <a:t>هامش تبويب للفاصل، حجم الخط 8.5خفيف</a:t>
            </a:r>
            <a:endParaRPr lang="en-US" dirty="0"/>
          </a:p>
        </p:txBody>
      </p:sp>
      <p:sp>
        <p:nvSpPr>
          <p:cNvPr id="5" name="Rectangle 4"/>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6" name="Rectangle 5"/>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7"/>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9" name="Rectangle 8"/>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0" name="Rectangle 9"/>
          <p:cNvSpPr>
            <a:spLocks noChangeArrowheads="1"/>
          </p:cNvSpPr>
          <p:nvPr userDrawn="1"/>
        </p:nvSpPr>
        <p:spPr bwMode="invGray">
          <a:xfrm>
            <a:off x="728573"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1350" smtClean="0">
                <a:solidFill>
                  <a:schemeClr val="bg1"/>
                </a:solidFill>
                <a:latin typeface="+mn-lt"/>
              </a:rPr>
              <a:pPr algn="l" eaLnBrk="0" hangingPunct="0">
                <a:buFontTx/>
                <a:buNone/>
              </a:pPr>
              <a:t>‹#›</a:t>
            </a:fld>
            <a:endParaRPr lang="en-GB" sz="1350" dirty="0">
              <a:solidFill>
                <a:schemeClr val="bg1"/>
              </a:solidFill>
              <a:latin typeface="+mn-lt"/>
            </a:endParaRPr>
          </a:p>
        </p:txBody>
      </p:sp>
    </p:spTree>
    <p:extLst>
      <p:ext uri="{BB962C8B-B14F-4D97-AF65-F5344CB8AC3E}">
        <p14:creationId xmlns:p14="http://schemas.microsoft.com/office/powerpoint/2010/main" val="44889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range Divider Numbering AR">
    <p:bg>
      <p:bgPr>
        <a:gradFill flip="none" rotWithShape="1">
          <a:gsLst>
            <a:gs pos="90000">
              <a:srgbClr val="FFA300"/>
            </a:gs>
            <a:gs pos="10000">
              <a:schemeClr val="accent2"/>
            </a:gs>
          </a:gsLst>
          <a:lin ang="0" scaled="1"/>
          <a:tileRect/>
        </a:gradFill>
        <a:effectLst/>
      </p:bgPr>
    </p:bg>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2648425" y="609602"/>
            <a:ext cx="14913981" cy="866775"/>
          </a:xfrm>
          <a:prstGeom prst="rect">
            <a:avLst/>
          </a:prstGeom>
        </p:spPr>
        <p:txBody>
          <a:bodyPr lIns="0" tIns="0" rIns="0" bIns="0" anchor="b">
            <a:noAutofit/>
          </a:bodyPr>
          <a:lstStyle>
            <a:lvl1pPr marL="0" marR="0" indent="0" algn="r" defTabSz="1371600" rtl="1" eaLnBrk="1" fontAlgn="base" latinLnBrk="0" hangingPunct="1">
              <a:lnSpc>
                <a:spcPct val="100000"/>
              </a:lnSpc>
              <a:spcBef>
                <a:spcPts val="0"/>
              </a:spcBef>
              <a:spcAft>
                <a:spcPct val="0"/>
              </a:spcAft>
              <a:buClr>
                <a:schemeClr val="tx1"/>
              </a:buClr>
              <a:buSzTx/>
              <a:buFont typeface="Arial" pitchFamily="34" charset="0"/>
              <a:buNone/>
              <a:tabLst/>
              <a:defRPr sz="3000" b="0" cap="all" baseline="0">
                <a:solidFill>
                  <a:schemeClr val="bg1"/>
                </a:solidFill>
                <a:latin typeface="SABIC Typeface Headline Light" panose="020B0303060202020204" pitchFamily="34" charset="0"/>
                <a:cs typeface="+mj-cs"/>
              </a:defRPr>
            </a:lvl1pPr>
            <a:lvl2pPr>
              <a:defRPr sz="8379" b="0">
                <a:solidFill>
                  <a:schemeClr val="bg1"/>
                </a:solidFill>
              </a:defRPr>
            </a:lvl2pPr>
            <a:lvl3pPr>
              <a:defRPr sz="8379" b="0">
                <a:solidFill>
                  <a:schemeClr val="bg1"/>
                </a:solidFill>
              </a:defRPr>
            </a:lvl3pPr>
            <a:lvl4pPr>
              <a:defRPr sz="8379" b="0">
                <a:solidFill>
                  <a:schemeClr val="bg1"/>
                </a:solidFill>
              </a:defRPr>
            </a:lvl4pPr>
            <a:lvl5pPr>
              <a:defRPr sz="8379" b="0">
                <a:solidFill>
                  <a:schemeClr val="bg1"/>
                </a:solidFill>
              </a:defRPr>
            </a:lvl5pPr>
          </a:lstStyle>
          <a:p>
            <a:pPr marL="0" marR="0" lvl="0" indent="0" algn="r" defTabSz="1371600" rtl="1" eaLnBrk="1" fontAlgn="base" latinLnBrk="0" hangingPunct="1">
              <a:lnSpc>
                <a:spcPct val="100000"/>
              </a:lnSpc>
              <a:spcBef>
                <a:spcPts val="0"/>
              </a:spcBef>
              <a:spcAft>
                <a:spcPct val="0"/>
              </a:spcAft>
              <a:buClr>
                <a:schemeClr val="tx1"/>
              </a:buClr>
              <a:buSzTx/>
              <a:buFont typeface="Arial" pitchFamily="34" charset="0"/>
              <a:buNone/>
              <a:tabLst/>
              <a:defRPr/>
            </a:pPr>
            <a:r>
              <a:rPr lang="ar-SA" dirty="0"/>
              <a:t>عنوان فرعي لفاصل مرقم، حجم الخط 20خفيف</a:t>
            </a:r>
            <a:endParaRPr lang="en-US" kern="0" dirty="0"/>
          </a:p>
        </p:txBody>
      </p:sp>
      <p:sp>
        <p:nvSpPr>
          <p:cNvPr id="10" name="Text Placeholder 5"/>
          <p:cNvSpPr>
            <a:spLocks noGrp="1"/>
          </p:cNvSpPr>
          <p:nvPr>
            <p:ph type="body" sz="quarter" idx="14" hasCustomPrompt="1"/>
          </p:nvPr>
        </p:nvSpPr>
        <p:spPr>
          <a:xfrm>
            <a:off x="735271" y="4817923"/>
            <a:ext cx="8804405" cy="5539979"/>
          </a:xfrm>
          <a:prstGeom prst="rect">
            <a:avLst/>
          </a:prstGeom>
        </p:spPr>
        <p:txBody>
          <a:bodyPr lIns="0" tIns="0" rIns="0" bIns="0">
            <a:noAutofit/>
          </a:bodyPr>
          <a:lstStyle>
            <a:lvl1pPr algn="l">
              <a:defRPr sz="33000" b="0">
                <a:solidFill>
                  <a:schemeClr val="bg1"/>
                </a:solidFill>
              </a:defRPr>
            </a:lvl1pPr>
            <a:lvl2pPr algn="r">
              <a:defRPr sz="45705">
                <a:solidFill>
                  <a:schemeClr val="bg1"/>
                </a:solidFill>
              </a:defRPr>
            </a:lvl2pPr>
            <a:lvl3pPr algn="r">
              <a:defRPr sz="45705">
                <a:solidFill>
                  <a:schemeClr val="bg1"/>
                </a:solidFill>
              </a:defRPr>
            </a:lvl3pPr>
            <a:lvl4pPr algn="r">
              <a:defRPr sz="45705">
                <a:solidFill>
                  <a:schemeClr val="bg1"/>
                </a:solidFill>
              </a:defRPr>
            </a:lvl4pPr>
            <a:lvl5pPr algn="r">
              <a:defRPr sz="45705">
                <a:solidFill>
                  <a:schemeClr val="bg1"/>
                </a:solidFill>
              </a:defRPr>
            </a:lvl5pPr>
          </a:lstStyle>
          <a:p>
            <a:pPr lvl="0"/>
            <a:r>
              <a:rPr lang="en-US" dirty="0"/>
              <a:t>6</a:t>
            </a:r>
          </a:p>
        </p:txBody>
      </p:sp>
      <p:sp>
        <p:nvSpPr>
          <p:cNvPr id="6" name="Rectangle 5"/>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7" name="Rectangle 6"/>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9"/>
          <p:cNvSpPr>
            <a:spLocks noChangeArrowheads="1"/>
          </p:cNvSpPr>
          <p:nvPr/>
        </p:nvSpPr>
        <p:spPr bwMode="invGray">
          <a:xfrm>
            <a:off x="728771"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1350" smtClean="0">
                <a:solidFill>
                  <a:schemeClr val="bg2"/>
                </a:solidFill>
                <a:latin typeface="+mn-lt"/>
              </a:rPr>
              <a:pPr algn="l" eaLnBrk="0" hangingPunct="0">
                <a:buFontTx/>
                <a:buNone/>
              </a:pPr>
              <a:t>‹#›</a:t>
            </a:fld>
            <a:endParaRPr lang="en-GB" sz="1350" dirty="0">
              <a:solidFill>
                <a:schemeClr val="bg2"/>
              </a:solidFill>
              <a:latin typeface="+mn-lt"/>
            </a:endParaRPr>
          </a:p>
        </p:txBody>
      </p:sp>
      <p:sp>
        <p:nvSpPr>
          <p:cNvPr id="11" name="Rectangle 10"/>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2" name="Rectangle 11"/>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3" name="Text Placeholder 7"/>
          <p:cNvSpPr>
            <a:spLocks noGrp="1"/>
          </p:cNvSpPr>
          <p:nvPr>
            <p:ph type="body" sz="quarter" idx="10" hasCustomPrompt="1"/>
          </p:nvPr>
        </p:nvSpPr>
        <p:spPr>
          <a:xfrm>
            <a:off x="2310174" y="9783503"/>
            <a:ext cx="15252231" cy="196208"/>
          </a:xfrm>
          <a:prstGeom prst="rect">
            <a:avLst/>
          </a:prstGeom>
        </p:spPr>
        <p:txBody>
          <a:bodyPr lIns="0" tIns="0" rIns="0" bIns="0">
            <a:noAutofit/>
          </a:bodyPr>
          <a:lstStyle>
            <a:lvl1pPr algn="r" rtl="1">
              <a:defRPr sz="1275" b="0" cap="all" baseline="0">
                <a:solidFill>
                  <a:schemeClr val="bg1"/>
                </a:solidFill>
                <a:latin typeface="SABIC Typeface Text Light" panose="020B0303060202020204" pitchFamily="34" charset="0"/>
                <a:cs typeface="+mn-cs"/>
              </a:defRPr>
            </a:lvl1pPr>
          </a:lstStyle>
          <a:p>
            <a:pPr lvl="0"/>
            <a:r>
              <a:rPr lang="ar-SA" dirty="0"/>
              <a:t>هامش تبويب للفاصل، حجم الخط 8.5خفيف</a:t>
            </a:r>
            <a:endParaRPr lang="en-US" dirty="0"/>
          </a:p>
        </p:txBody>
      </p:sp>
      <p:sp>
        <p:nvSpPr>
          <p:cNvPr id="2" name="Title 1"/>
          <p:cNvSpPr>
            <a:spLocks noGrp="1"/>
          </p:cNvSpPr>
          <p:nvPr>
            <p:ph type="title" hasCustomPrompt="1"/>
          </p:nvPr>
        </p:nvSpPr>
        <p:spPr>
          <a:xfrm>
            <a:off x="1901815" y="2190602"/>
            <a:ext cx="15683963" cy="2468879"/>
          </a:xfrm>
        </p:spPr>
        <p:txBody>
          <a:bodyPr anchor="t"/>
          <a:lstStyle>
            <a:lvl1pPr algn="r" rtl="1">
              <a:lnSpc>
                <a:spcPct val="120000"/>
              </a:lnSpc>
              <a:defRPr sz="6600">
                <a:solidFill>
                  <a:schemeClr val="bg1"/>
                </a:solidFill>
                <a:cs typeface="+mj-cs"/>
              </a:defRPr>
            </a:lvl1pPr>
          </a:lstStyle>
          <a:p>
            <a:r>
              <a:rPr lang="ar-SA" dirty="0"/>
              <a:t>عنوان رئيس لفاصل مرقم</a:t>
            </a:r>
            <a:br>
              <a:rPr lang="ar-SA" dirty="0"/>
            </a:br>
            <a:r>
              <a:rPr lang="ar-SA" dirty="0"/>
              <a:t>حجم الخط 44خفيف</a:t>
            </a:r>
            <a:endParaRPr lang="en-US" dirty="0"/>
          </a:p>
        </p:txBody>
      </p:sp>
    </p:spTree>
    <p:extLst>
      <p:ext uri="{BB962C8B-B14F-4D97-AF65-F5344CB8AC3E}">
        <p14:creationId xmlns:p14="http://schemas.microsoft.com/office/powerpoint/2010/main" val="2338822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gradFill flip="none" rotWithShape="1">
          <a:gsLst>
            <a:gs pos="10000">
              <a:srgbClr val="939598"/>
            </a:gs>
            <a:gs pos="9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5269" y="2190602"/>
            <a:ext cx="15654092" cy="2468880"/>
          </a:xfrm>
        </p:spPr>
        <p:txBody>
          <a:bodyPr anchor="t"/>
          <a:lstStyle>
            <a:lvl1pPr>
              <a:lnSpc>
                <a:spcPct val="120000"/>
              </a:lnSpc>
              <a:defRPr sz="6600">
                <a:solidFill>
                  <a:schemeClr val="bg1"/>
                </a:solidFill>
              </a:defRPr>
            </a:lvl1pPr>
          </a:lstStyle>
          <a:p>
            <a:r>
              <a:rPr lang="en-US" kern="0" dirty="0"/>
              <a:t>gray dividers for</a:t>
            </a:r>
            <a:br>
              <a:rPr lang="en-US" kern="0" dirty="0"/>
            </a:br>
            <a:r>
              <a:rPr lang="en-US" kern="0" dirty="0"/>
              <a:t>appendix only (44pt </a:t>
            </a:r>
            <a:r>
              <a:rPr lang="en-US" dirty="0"/>
              <a:t>light</a:t>
            </a:r>
            <a:r>
              <a:rPr lang="en-US" kern="0" dirty="0"/>
              <a:t>)</a:t>
            </a:r>
            <a:endParaRPr lang="en-US" dirty="0"/>
          </a:p>
        </p:txBody>
      </p:sp>
      <p:sp>
        <p:nvSpPr>
          <p:cNvPr id="11" name="Text Placeholder 17"/>
          <p:cNvSpPr>
            <a:spLocks noGrp="1"/>
          </p:cNvSpPr>
          <p:nvPr>
            <p:ph type="body" sz="quarter" idx="11" hasCustomPrompt="1"/>
          </p:nvPr>
        </p:nvSpPr>
        <p:spPr>
          <a:xfrm>
            <a:off x="735269" y="609602"/>
            <a:ext cx="14913983" cy="866775"/>
          </a:xfrm>
          <a:prstGeom prst="rect">
            <a:avLst/>
          </a:prstGeom>
        </p:spPr>
        <p:txBody>
          <a:bodyPr lIns="0" tIns="0" rIns="0" bIns="0" anchor="b">
            <a:noAutofit/>
          </a:bodyPr>
          <a:lstStyle>
            <a:lvl1pPr>
              <a:lnSpc>
                <a:spcPct val="100000"/>
              </a:lnSpc>
              <a:defRPr sz="3000" b="0" cap="all" baseline="0">
                <a:solidFill>
                  <a:schemeClr val="bg1"/>
                </a:solidFill>
                <a:latin typeface="+mj-lt"/>
              </a:defRPr>
            </a:lvl1pPr>
          </a:lstStyle>
          <a:p>
            <a:pPr>
              <a:buFontTx/>
            </a:pPr>
            <a:r>
              <a:rPr lang="en-US" dirty="0"/>
              <a:t>Appendix divider subtitle (20PT light)</a:t>
            </a:r>
            <a:endParaRPr lang="en-GB" kern="0" dirty="0"/>
          </a:p>
        </p:txBody>
      </p:sp>
      <p:sp>
        <p:nvSpPr>
          <p:cNvPr id="5" name="Rectangle 4"/>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6" name="Rectangle 5"/>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7"/>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0" name="Rectangle 9"/>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4" name="Rectangle 13"/>
          <p:cNvSpPr>
            <a:spLocks noChangeArrowheads="1"/>
          </p:cNvSpPr>
          <p:nvPr userDrawn="1"/>
        </p:nvSpPr>
        <p:spPr bwMode="invGray">
          <a:xfrm>
            <a:off x="16389362"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1350" smtClean="0">
                <a:solidFill>
                  <a:schemeClr val="bg1"/>
                </a:solidFill>
                <a:latin typeface="+mn-lt"/>
              </a:rPr>
              <a:pPr algn="r" eaLnBrk="0" hangingPunct="0">
                <a:buFontTx/>
                <a:buNone/>
              </a:pPr>
              <a:t>‹#›</a:t>
            </a:fld>
            <a:endParaRPr lang="en-GB" sz="1350" dirty="0">
              <a:solidFill>
                <a:schemeClr val="bg1"/>
              </a:solidFill>
              <a:latin typeface="+mn-lt"/>
            </a:endParaRPr>
          </a:p>
        </p:txBody>
      </p:sp>
      <p:sp>
        <p:nvSpPr>
          <p:cNvPr id="13" name="Text Placeholder 7"/>
          <p:cNvSpPr>
            <a:spLocks noGrp="1"/>
          </p:cNvSpPr>
          <p:nvPr>
            <p:ph type="body" sz="quarter" idx="10" hasCustomPrompt="1"/>
          </p:nvPr>
        </p:nvSpPr>
        <p:spPr>
          <a:xfrm>
            <a:off x="735269" y="9783503"/>
            <a:ext cx="15252231" cy="196208"/>
          </a:xfrm>
          <a:prstGeom prst="rect">
            <a:avLst/>
          </a:prstGeom>
        </p:spPr>
        <p:txBody>
          <a:bodyPr lIns="0" tIns="0" rIns="0" bIns="0">
            <a:noAutofit/>
          </a:bodyPr>
          <a:lstStyle>
            <a:lvl1pPr>
              <a:defRPr sz="1275" b="0" cap="all" baseline="0">
                <a:solidFill>
                  <a:schemeClr val="bg1"/>
                </a:solidFill>
              </a:defRPr>
            </a:lvl1pPr>
          </a:lstStyle>
          <a:p>
            <a:pPr lvl="0"/>
            <a:r>
              <a:rPr lang="en-US" dirty="0"/>
              <a:t>Footer: Change Information Classification in caps (8.5pt light)</a:t>
            </a:r>
          </a:p>
        </p:txBody>
      </p:sp>
    </p:spTree>
    <p:extLst>
      <p:ext uri="{BB962C8B-B14F-4D97-AF65-F5344CB8AC3E}">
        <p14:creationId xmlns:p14="http://schemas.microsoft.com/office/powerpoint/2010/main" val="1036788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endix Divider AR">
    <p:bg>
      <p:bgPr>
        <a:gradFill flip="none" rotWithShape="1">
          <a:gsLst>
            <a:gs pos="90000">
              <a:srgbClr val="939598"/>
            </a:gs>
            <a:gs pos="1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2569" y="2190602"/>
            <a:ext cx="15683207" cy="2468880"/>
          </a:xfrm>
        </p:spPr>
        <p:txBody>
          <a:bodyPr anchor="t"/>
          <a:lstStyle>
            <a:lvl1pPr algn="r" rtl="1">
              <a:lnSpc>
                <a:spcPct val="120000"/>
              </a:lnSpc>
              <a:defRPr sz="6600">
                <a:solidFill>
                  <a:schemeClr val="bg1"/>
                </a:solidFill>
                <a:cs typeface="+mj-cs"/>
              </a:defRPr>
            </a:lvl1pPr>
          </a:lstStyle>
          <a:p>
            <a:r>
              <a:rPr lang="ar-SA" kern="0" dirty="0"/>
              <a:t>فاصل رمادي للملحق فقط</a:t>
            </a:r>
            <a:br>
              <a:rPr lang="ar-SA" kern="0" dirty="0"/>
            </a:br>
            <a:r>
              <a:rPr lang="ar-SA" dirty="0"/>
              <a:t>حجم الخط 44خفيف</a:t>
            </a:r>
            <a:endParaRPr lang="en-US" dirty="0"/>
          </a:p>
        </p:txBody>
      </p:sp>
      <p:sp>
        <p:nvSpPr>
          <p:cNvPr id="11" name="Text Placeholder 17"/>
          <p:cNvSpPr>
            <a:spLocks noGrp="1"/>
          </p:cNvSpPr>
          <p:nvPr>
            <p:ph type="body" sz="quarter" idx="11" hasCustomPrompt="1"/>
          </p:nvPr>
        </p:nvSpPr>
        <p:spPr>
          <a:xfrm>
            <a:off x="2662937" y="609602"/>
            <a:ext cx="14909309" cy="866775"/>
          </a:xfrm>
          <a:prstGeom prst="rect">
            <a:avLst/>
          </a:prstGeom>
        </p:spPr>
        <p:txBody>
          <a:bodyPr lIns="0" tIns="0" rIns="0" bIns="0" anchor="b">
            <a:noAutofit/>
          </a:bodyPr>
          <a:lstStyle>
            <a:lvl1pPr marL="0" marR="0" indent="0" algn="r" defTabSz="1371600" rtl="1" eaLnBrk="1" fontAlgn="base" latinLnBrk="0" hangingPunct="1">
              <a:lnSpc>
                <a:spcPct val="100000"/>
              </a:lnSpc>
              <a:spcBef>
                <a:spcPts val="0"/>
              </a:spcBef>
              <a:spcAft>
                <a:spcPct val="0"/>
              </a:spcAft>
              <a:buClr>
                <a:schemeClr val="tx1"/>
              </a:buClr>
              <a:buSzTx/>
              <a:buFontTx/>
              <a:buNone/>
              <a:tabLst/>
              <a:defRPr sz="3000" b="0" cap="all" baseline="0">
                <a:solidFill>
                  <a:schemeClr val="bg1"/>
                </a:solidFill>
                <a:latin typeface="SABIC Typeface Headline Light" panose="020B0303060202020204" pitchFamily="34" charset="0"/>
                <a:cs typeface="+mj-cs"/>
              </a:defRPr>
            </a:lvl1pPr>
          </a:lstStyle>
          <a:p>
            <a:pPr marL="0" marR="0" lvl="0" indent="0" algn="r" defTabSz="1371600" rtl="1" eaLnBrk="1" fontAlgn="base" latinLnBrk="0" hangingPunct="1">
              <a:lnSpc>
                <a:spcPct val="100000"/>
              </a:lnSpc>
              <a:spcBef>
                <a:spcPts val="0"/>
              </a:spcBef>
              <a:spcAft>
                <a:spcPct val="0"/>
              </a:spcAft>
              <a:buClr>
                <a:schemeClr val="tx1"/>
              </a:buClr>
              <a:buSzTx/>
              <a:buFontTx/>
              <a:buNone/>
              <a:tabLst/>
              <a:defRPr/>
            </a:pPr>
            <a:r>
              <a:rPr lang="ar-SA" dirty="0"/>
              <a:t>عنوان فرعي لفاصل الملحق، حجم الخط 20خفيف</a:t>
            </a:r>
            <a:endParaRPr lang="en-US" kern="0" dirty="0"/>
          </a:p>
        </p:txBody>
      </p:sp>
      <p:sp>
        <p:nvSpPr>
          <p:cNvPr id="5" name="Rectangle 4"/>
          <p:cNvSpPr/>
          <p:nvPr/>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6" name="Rectangle 5"/>
          <p:cNvSpPr/>
          <p:nvPr/>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8" name="Rectangle 7"/>
          <p:cNvSpPr/>
          <p:nvPr userDrawn="1"/>
        </p:nvSpPr>
        <p:spPr>
          <a:xfrm flipV="1">
            <a:off x="728771" y="9657927"/>
            <a:ext cx="16857006" cy="41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0" name="Rectangle 9"/>
          <p:cNvSpPr/>
          <p:nvPr userDrawn="1"/>
        </p:nvSpPr>
        <p:spPr>
          <a:xfrm>
            <a:off x="728573" y="1684504"/>
            <a:ext cx="16848345" cy="46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14" name="Rectangle 13"/>
          <p:cNvSpPr>
            <a:spLocks noChangeArrowheads="1"/>
          </p:cNvSpPr>
          <p:nvPr userDrawn="1"/>
        </p:nvSpPr>
        <p:spPr bwMode="invGray">
          <a:xfrm>
            <a:off x="729525" y="9791120"/>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1350" smtClean="0">
                <a:solidFill>
                  <a:schemeClr val="bg1"/>
                </a:solidFill>
                <a:latin typeface="+mn-lt"/>
              </a:rPr>
              <a:pPr algn="l" eaLnBrk="0" hangingPunct="0">
                <a:buFontTx/>
                <a:buNone/>
              </a:pPr>
              <a:t>‹#›</a:t>
            </a:fld>
            <a:endParaRPr lang="en-GB" sz="1350" dirty="0">
              <a:solidFill>
                <a:schemeClr val="bg1"/>
              </a:solidFill>
              <a:latin typeface="+mn-lt"/>
            </a:endParaRPr>
          </a:p>
        </p:txBody>
      </p:sp>
      <p:sp>
        <p:nvSpPr>
          <p:cNvPr id="13" name="Text Placeholder 7"/>
          <p:cNvSpPr>
            <a:spLocks noGrp="1"/>
          </p:cNvSpPr>
          <p:nvPr>
            <p:ph type="body" sz="quarter" idx="10" hasCustomPrompt="1"/>
          </p:nvPr>
        </p:nvSpPr>
        <p:spPr>
          <a:xfrm>
            <a:off x="2333546" y="9783503"/>
            <a:ext cx="15252231" cy="196208"/>
          </a:xfrm>
          <a:prstGeom prst="rect">
            <a:avLst/>
          </a:prstGeom>
        </p:spPr>
        <p:txBody>
          <a:bodyPr lIns="0" tIns="0" rIns="0" bIns="0">
            <a:noAutofit/>
          </a:bodyPr>
          <a:lstStyle>
            <a:lvl1pPr algn="r" rtl="1">
              <a:defRPr sz="1275" b="0" cap="all" baseline="0">
                <a:solidFill>
                  <a:schemeClr val="bg1"/>
                </a:solidFill>
                <a:latin typeface="SABIC Typeface Text Light" panose="020B0303060202020204" pitchFamily="34" charset="0"/>
                <a:cs typeface="+mn-cs"/>
              </a:defRPr>
            </a:lvl1pPr>
          </a:lstStyle>
          <a:p>
            <a:pPr lvl="0"/>
            <a:r>
              <a:rPr lang="ar-SA" dirty="0"/>
              <a:t>هامش تبويب للفاصل، حجم الخط 8.5خفيف</a:t>
            </a:r>
            <a:endParaRPr lang="en-US" dirty="0"/>
          </a:p>
        </p:txBody>
      </p:sp>
    </p:spTree>
    <p:extLst>
      <p:ext uri="{BB962C8B-B14F-4D97-AF65-F5344CB8AC3E}">
        <p14:creationId xmlns:p14="http://schemas.microsoft.com/office/powerpoint/2010/main" val="1451642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a:t>Confidential marks all caps (8.5pt light)</a:t>
            </a:r>
          </a:p>
        </p:txBody>
      </p:sp>
      <p:sp>
        <p:nvSpPr>
          <p:cNvPr id="2" name="Title 1"/>
          <p:cNvSpPr>
            <a:spLocks noGrp="1"/>
          </p:cNvSpPr>
          <p:nvPr>
            <p:ph type="title" hasCustomPrompt="1"/>
          </p:nvPr>
        </p:nvSpPr>
        <p:spPr/>
        <p:txBody>
          <a:bodyPr/>
          <a:lstStyle/>
          <a:p>
            <a:r>
              <a:rPr lang="en-US" dirty="0">
                <a:solidFill>
                  <a:schemeClr val="tx2"/>
                </a:solidFill>
              </a:rPr>
              <a:t>Headline in caps (20pt light)</a:t>
            </a:r>
            <a:endParaRPr lang="en-US" dirty="0"/>
          </a:p>
        </p:txBody>
      </p:sp>
    </p:spTree>
    <p:extLst>
      <p:ext uri="{BB962C8B-B14F-4D97-AF65-F5344CB8AC3E}">
        <p14:creationId xmlns:p14="http://schemas.microsoft.com/office/powerpoint/2010/main" val="1217903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AR">
    <p:spTree>
      <p:nvGrpSpPr>
        <p:cNvPr id="1" name=""/>
        <p:cNvGrpSpPr/>
        <p:nvPr/>
      </p:nvGrpSpPr>
      <p:grpSpPr>
        <a:xfrm>
          <a:off x="0" y="0"/>
          <a:ext cx="0" cy="0"/>
          <a:chOff x="0" y="0"/>
          <a:chExt cx="0" cy="0"/>
        </a:xfrm>
      </p:grpSpPr>
      <p:sp>
        <p:nvSpPr>
          <p:cNvPr id="2" name="Rectangle 1"/>
          <p:cNvSpPr/>
          <p:nvPr userDrawn="1"/>
        </p:nvSpPr>
        <p:spPr bwMode="auto">
          <a:xfrm>
            <a:off x="16527647" y="9783503"/>
            <a:ext cx="1114514" cy="21536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20" tIns="137120" rIns="137120" bIns="137120" numCol="1" rtlCol="0" anchor="ctr" anchorCtr="0" compatLnSpc="1">
            <a:prstTxWarp prst="textNoShape">
              <a:avLst/>
            </a:prstTxWarp>
          </a:bodyPr>
          <a:lstStyle/>
          <a:p>
            <a:pPr marL="0" marR="0" indent="0" algn="ctr" defTabSz="1741383" rtl="0" eaLnBrk="1" fontAlgn="base" latinLnBrk="0" hangingPunct="1">
              <a:lnSpc>
                <a:spcPct val="100000"/>
              </a:lnSpc>
              <a:spcBef>
                <a:spcPct val="0"/>
              </a:spcBef>
              <a:spcAft>
                <a:spcPct val="0"/>
              </a:spcAft>
              <a:buClrTx/>
              <a:buSzTx/>
              <a:buFont typeface="Wingdings" pitchFamily="2" charset="2"/>
              <a:buNone/>
              <a:tabLst/>
            </a:pPr>
            <a:endParaRPr kumimoji="0" lang="en-US" sz="3047" b="0" i="0" u="none" strike="noStrike" cap="none" normalizeH="0" baseline="0" dirty="0">
              <a:ln>
                <a:noFill/>
              </a:ln>
              <a:solidFill>
                <a:schemeClr val="tx1"/>
              </a:solidFill>
              <a:effectLst/>
              <a:latin typeface="Arial" pitchFamily="34" charset="0"/>
            </a:endParaRPr>
          </a:p>
        </p:txBody>
      </p:sp>
      <p:sp>
        <p:nvSpPr>
          <p:cNvPr id="3" name="Content Placeholder 2"/>
          <p:cNvSpPr>
            <a:spLocks noGrp="1"/>
          </p:cNvSpPr>
          <p:nvPr>
            <p:ph idx="1" hasCustomPrompt="1"/>
          </p:nvPr>
        </p:nvSpPr>
        <p:spPr>
          <a:xfrm>
            <a:off x="728621" y="1921527"/>
            <a:ext cx="16792260" cy="7539678"/>
          </a:xfrm>
          <a:prstGeom prst="rect">
            <a:avLst/>
          </a:prstGeom>
        </p:spPr>
        <p:txBody>
          <a:bodyPr/>
          <a:lstStyle>
            <a:lvl1pPr marL="0" indent="0" algn="r" rtl="1">
              <a:lnSpc>
                <a:spcPct val="120000"/>
              </a:lnSpc>
              <a:spcBef>
                <a:spcPts val="0"/>
              </a:spcBef>
              <a:buFont typeface="Arial" panose="020B0604020202020204" pitchFamily="34" charset="0"/>
              <a:buNone/>
              <a:defRPr lang="en-US" dirty="0" smtClean="0">
                <a:latin typeface="SABIC Typeface Text Light" panose="020B0303060202020204" pitchFamily="34" charset="0"/>
                <a:cs typeface="+mn-cs"/>
              </a:defRPr>
            </a:lvl1pPr>
            <a:lvl2pPr marL="522416" indent="-522416" algn="r" rtl="1">
              <a:lnSpc>
                <a:spcPct val="120000"/>
              </a:lnSpc>
              <a:spcBef>
                <a:spcPts val="0"/>
              </a:spcBef>
              <a:buFont typeface="Arial" panose="020B0604020202020204" pitchFamily="34" charset="0"/>
              <a:buChar char="•"/>
              <a:defRPr lang="ar-SA" dirty="0" smtClean="0"/>
            </a:lvl2pPr>
            <a:lvl3pPr marL="686276" marR="0" indent="0" algn="r" defTabSz="1741383" rtl="1" eaLnBrk="1" fontAlgn="base" latinLnBrk="0" hangingPunct="1">
              <a:lnSpc>
                <a:spcPct val="120000"/>
              </a:lnSpc>
              <a:spcBef>
                <a:spcPts val="0"/>
              </a:spcBef>
              <a:spcAft>
                <a:spcPct val="0"/>
              </a:spcAft>
              <a:buClr>
                <a:schemeClr val="tx1"/>
              </a:buClr>
              <a:buSzTx/>
              <a:buFontTx/>
              <a:buNone/>
              <a:tabLst/>
              <a:defRPr lang="en-US" dirty="0" smtClean="0"/>
            </a:lvl3pPr>
            <a:lvl4pPr marL="1188131" marR="0" indent="0" algn="r" defTabSz="1741383" rtl="1" eaLnBrk="1" fontAlgn="base" latinLnBrk="0" hangingPunct="1">
              <a:lnSpc>
                <a:spcPct val="120000"/>
              </a:lnSpc>
              <a:spcBef>
                <a:spcPts val="0"/>
              </a:spcBef>
              <a:spcAft>
                <a:spcPct val="0"/>
              </a:spcAft>
              <a:buClr>
                <a:schemeClr val="tx1"/>
              </a:buClr>
              <a:buSzTx/>
              <a:buFontTx/>
              <a:buNone/>
              <a:tabLst/>
              <a:defRPr lang="en-US" dirty="0" smtClean="0"/>
            </a:lvl4pPr>
            <a:lvl5pPr marL="1729290" marR="0" indent="0" algn="r" defTabSz="1741383" rtl="1" eaLnBrk="1" fontAlgn="base" latinLnBrk="0" hangingPunct="1">
              <a:lnSpc>
                <a:spcPct val="120000"/>
              </a:lnSpc>
              <a:spcBef>
                <a:spcPts val="0"/>
              </a:spcBef>
              <a:spcAft>
                <a:spcPct val="0"/>
              </a:spcAft>
              <a:buClr>
                <a:schemeClr val="tx1"/>
              </a:buClr>
              <a:buSzTx/>
              <a:buFontTx/>
              <a:buNone/>
              <a:tabLst/>
              <a:defRPr lang="en-GB" dirty="0"/>
            </a:lvl5pPr>
          </a:lstStyle>
          <a:p>
            <a:pPr lvl="0"/>
            <a:r>
              <a:rPr lang="ar-SA" dirty="0"/>
              <a:t>أنقر لإضافة نص هنا</a:t>
            </a:r>
          </a:p>
        </p:txBody>
      </p:sp>
      <p:sp>
        <p:nvSpPr>
          <p:cNvPr id="5" name="Text Placeholder 7"/>
          <p:cNvSpPr>
            <a:spLocks noGrp="1"/>
          </p:cNvSpPr>
          <p:nvPr>
            <p:ph type="body" sz="quarter" idx="12" hasCustomPrompt="1"/>
          </p:nvPr>
        </p:nvSpPr>
        <p:spPr>
          <a:xfrm>
            <a:off x="6604494" y="9783503"/>
            <a:ext cx="10916385" cy="196208"/>
          </a:xfrm>
          <a:prstGeom prst="rect">
            <a:avLst/>
          </a:prstGeom>
        </p:spPr>
        <p:txBody>
          <a:bodyPr wrap="square">
            <a:noAutofit/>
          </a:bodyPr>
          <a:lstStyle>
            <a:lvl1pPr marL="0" marR="0" indent="0" algn="r" defTabSz="1371600" rtl="1" eaLnBrk="1" fontAlgn="base" latinLnBrk="0" hangingPunct="1">
              <a:lnSpc>
                <a:spcPct val="120000"/>
              </a:lnSpc>
              <a:spcBef>
                <a:spcPts val="0"/>
              </a:spcBef>
              <a:spcAft>
                <a:spcPct val="0"/>
              </a:spcAft>
              <a:buClr>
                <a:schemeClr val="tx1"/>
              </a:buClr>
              <a:buSzTx/>
              <a:buFont typeface="Arial" pitchFamily="34" charset="0"/>
              <a:buNone/>
              <a:tabLst/>
              <a:defRPr sz="1275" b="0" cap="none" baseline="0">
                <a:latin typeface="SABIC Typeface Text Light" panose="020B0303060202020204" pitchFamily="34" charset="0"/>
                <a:cs typeface="+mn-cs"/>
              </a:defRPr>
            </a:lvl1pPr>
          </a:lstStyle>
          <a:p>
            <a:pPr marL="0" marR="0" lvl="0" indent="0" algn="r" defTabSz="1371600" rtl="1" eaLnBrk="1" fontAlgn="base" latinLnBrk="0" hangingPunct="1">
              <a:lnSpc>
                <a:spcPct val="120000"/>
              </a:lnSpc>
              <a:spcBef>
                <a:spcPts val="0"/>
              </a:spcBef>
              <a:spcAft>
                <a:spcPct val="0"/>
              </a:spcAft>
              <a:buClr>
                <a:schemeClr val="tx1"/>
              </a:buClr>
              <a:buSzTx/>
              <a:buFont typeface="Arial" pitchFamily="34" charset="0"/>
              <a:buNone/>
              <a:tabLst/>
              <a:defRPr/>
            </a:pPr>
            <a:r>
              <a:rPr lang="ar-SA" dirty="0"/>
              <a:t>هامش: مصدر المعلومات، الملاحظات، توضيح حقوق العلامة التجارية، حجم الخط 8.5خفيف</a:t>
            </a:r>
            <a:endParaRPr lang="en-US" dirty="0"/>
          </a:p>
        </p:txBody>
      </p:sp>
      <p:sp>
        <p:nvSpPr>
          <p:cNvPr id="6" name="Rectangle 9"/>
          <p:cNvSpPr>
            <a:spLocks noChangeArrowheads="1"/>
          </p:cNvSpPr>
          <p:nvPr userDrawn="1"/>
        </p:nvSpPr>
        <p:spPr bwMode="invGray">
          <a:xfrm>
            <a:off x="728620" y="9796891"/>
            <a:ext cx="1173044" cy="196208"/>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eaLnBrk="0" hangingPunct="0">
              <a:buFontTx/>
              <a:buNone/>
            </a:pPr>
            <a:fld id="{A618EB91-68A2-413C-AF9E-E3F73DFE5122}" type="slidenum">
              <a:rPr lang="en-GB" sz="1275" smtClean="0">
                <a:solidFill>
                  <a:schemeClr val="tx1"/>
                </a:solidFill>
                <a:latin typeface="+mn-lt"/>
                <a:cs typeface="+mn-cs"/>
              </a:rPr>
              <a:pPr algn="l" eaLnBrk="0" hangingPunct="0">
                <a:buFontTx/>
                <a:buNone/>
              </a:pPr>
              <a:t>‹#›</a:t>
            </a:fld>
            <a:endParaRPr lang="en-GB" sz="1275" dirty="0">
              <a:solidFill>
                <a:schemeClr val="tx1"/>
              </a:solidFill>
              <a:latin typeface="+mn-lt"/>
              <a:cs typeface="+mn-cs"/>
            </a:endParaRPr>
          </a:p>
        </p:txBody>
      </p:sp>
      <p:sp>
        <p:nvSpPr>
          <p:cNvPr id="7" name="Text Placeholder 7"/>
          <p:cNvSpPr>
            <a:spLocks noGrp="1"/>
          </p:cNvSpPr>
          <p:nvPr>
            <p:ph type="body" sz="quarter" idx="13" hasCustomPrompt="1"/>
          </p:nvPr>
        </p:nvSpPr>
        <p:spPr>
          <a:xfrm>
            <a:off x="1542443" y="9783503"/>
            <a:ext cx="4914269" cy="196208"/>
          </a:xfrm>
          <a:prstGeom prst="rect">
            <a:avLst/>
          </a:prstGeom>
        </p:spPr>
        <p:txBody>
          <a:bodyPr wrap="square">
            <a:noAutofit/>
          </a:bodyPr>
          <a:lstStyle>
            <a:lvl1pPr marL="0" marR="0" indent="0" algn="l" defTabSz="1371600" rtl="1" eaLnBrk="1" fontAlgn="base" latinLnBrk="0" hangingPunct="1">
              <a:lnSpc>
                <a:spcPct val="120000"/>
              </a:lnSpc>
              <a:spcBef>
                <a:spcPts val="0"/>
              </a:spcBef>
              <a:spcAft>
                <a:spcPct val="0"/>
              </a:spcAft>
              <a:buClr>
                <a:schemeClr val="tx1"/>
              </a:buClr>
              <a:buSzTx/>
              <a:buFont typeface="Arial" pitchFamily="34" charset="0"/>
              <a:buNone/>
              <a:tabLst/>
              <a:defRPr sz="1275" b="0" cap="all" baseline="0">
                <a:solidFill>
                  <a:schemeClr val="accent4"/>
                </a:solidFill>
                <a:latin typeface="SABIC Typeface Text Light" panose="020B0303060202020204" pitchFamily="34" charset="0"/>
                <a:cs typeface="+mn-cs"/>
              </a:defRPr>
            </a:lvl1pPr>
          </a:lstStyle>
          <a:p>
            <a:pPr marL="0" marR="0" lvl="0" indent="0" algn="l" defTabSz="1371600" rtl="1" eaLnBrk="1" fontAlgn="base" latinLnBrk="0" hangingPunct="1">
              <a:lnSpc>
                <a:spcPct val="120000"/>
              </a:lnSpc>
              <a:spcBef>
                <a:spcPts val="0"/>
              </a:spcBef>
              <a:spcAft>
                <a:spcPct val="0"/>
              </a:spcAft>
              <a:buClr>
                <a:schemeClr val="tx1"/>
              </a:buClr>
              <a:buSzTx/>
              <a:buFont typeface="Arial" pitchFamily="34" charset="0"/>
              <a:buNone/>
              <a:tabLst/>
              <a:defRPr/>
            </a:pPr>
            <a:r>
              <a:rPr lang="ar-SA" dirty="0"/>
              <a:t>تعليمات السرّية، حجم الخط 8.5خفيف</a:t>
            </a:r>
            <a:endParaRPr lang="en-US" dirty="0"/>
          </a:p>
        </p:txBody>
      </p:sp>
      <p:sp>
        <p:nvSpPr>
          <p:cNvPr id="4" name="Title 3"/>
          <p:cNvSpPr>
            <a:spLocks noGrp="1"/>
          </p:cNvSpPr>
          <p:nvPr>
            <p:ph type="title" hasCustomPrompt="1"/>
          </p:nvPr>
        </p:nvSpPr>
        <p:spPr/>
        <p:txBody>
          <a:bodyPr/>
          <a:lstStyle>
            <a:lvl1pPr algn="r" rtl="1">
              <a:defRPr/>
            </a:lvl1pPr>
          </a:lstStyle>
          <a:p>
            <a:r>
              <a:rPr lang="ar-SA" dirty="0"/>
              <a:t>العنوان الرئيسي، حجم الخط 20خفيف</a:t>
            </a:r>
            <a:endParaRPr lang="en-US" dirty="0"/>
          </a:p>
        </p:txBody>
      </p:sp>
    </p:spTree>
    <p:extLst>
      <p:ext uri="{BB962C8B-B14F-4D97-AF65-F5344CB8AC3E}">
        <p14:creationId xmlns:p14="http://schemas.microsoft.com/office/powerpoint/2010/main" val="347956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8623" y="609600"/>
            <a:ext cx="14908679" cy="86677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728619" y="2814638"/>
            <a:ext cx="8278113" cy="5414964"/>
          </a:xfrm>
          <a:prstGeom prst="rect">
            <a:avLst/>
          </a:prstGeom>
        </p:spPr>
        <p:txBody>
          <a:bodyPr/>
          <a:lstStyle>
            <a:lvl1pPr>
              <a:defRPr sz="2400" b="0">
                <a:solidFill>
                  <a:schemeClr val="tx1"/>
                </a:solidFill>
                <a:latin typeface="+mn-lt"/>
              </a:defRPr>
            </a:lvl1pPr>
            <a:lvl2pPr>
              <a:defRPr sz="2400" b="0">
                <a:solidFill>
                  <a:schemeClr val="tx1"/>
                </a:solidFill>
                <a:latin typeface="+mn-lt"/>
              </a:defRPr>
            </a:lvl2pPr>
            <a:lvl3pPr>
              <a:defRPr sz="2400" b="0">
                <a:solidFill>
                  <a:schemeClr val="tx1"/>
                </a:solidFill>
                <a:latin typeface="+mn-lt"/>
              </a:defRPr>
            </a:lvl3pPr>
            <a:lvl4pPr>
              <a:defRPr sz="2400" b="0">
                <a:solidFill>
                  <a:schemeClr val="tx1"/>
                </a:solidFill>
                <a:latin typeface="+mn-lt"/>
              </a:defRPr>
            </a:lvl4pPr>
            <a:lvl5pPr>
              <a:defRPr sz="2400" b="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9275222" y="2814638"/>
            <a:ext cx="8278113" cy="5414964"/>
          </a:xfrm>
          <a:prstGeom prst="rect">
            <a:avLst/>
          </a:prstGeom>
        </p:spPr>
        <p:txBody>
          <a:bodyPr/>
          <a:lstStyle>
            <a:lvl1pPr>
              <a:defRPr sz="2400" b="0">
                <a:solidFill>
                  <a:schemeClr val="tx1"/>
                </a:solidFill>
                <a:latin typeface="+mn-lt"/>
              </a:defRPr>
            </a:lvl1pPr>
            <a:lvl2pPr>
              <a:defRPr sz="2400" b="0">
                <a:solidFill>
                  <a:schemeClr val="tx1"/>
                </a:solidFill>
                <a:latin typeface="+mn-lt"/>
              </a:defRPr>
            </a:lvl2pPr>
            <a:lvl3pPr>
              <a:defRPr sz="2400" b="0">
                <a:solidFill>
                  <a:schemeClr val="tx1"/>
                </a:solidFill>
                <a:latin typeface="+mn-lt"/>
              </a:defRPr>
            </a:lvl3pPr>
            <a:lvl4pPr>
              <a:defRPr sz="2400" b="0">
                <a:solidFill>
                  <a:schemeClr val="tx1"/>
                </a:solidFill>
                <a:latin typeface="+mn-lt"/>
              </a:defRPr>
            </a:lvl4pPr>
            <a:lvl5pPr>
              <a:defRPr sz="2400" b="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sz="half" idx="10"/>
          </p:nvPr>
        </p:nvSpPr>
        <p:spPr>
          <a:xfrm>
            <a:off x="728619" y="2171705"/>
            <a:ext cx="8278113" cy="369524"/>
          </a:xfrm>
          <a:prstGeom prst="rect">
            <a:avLst/>
          </a:prstGeom>
        </p:spPr>
        <p:txBody>
          <a:bodyPr wrap="square">
            <a:noAutofit/>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6" name="Content Placeholder 3"/>
          <p:cNvSpPr>
            <a:spLocks noGrp="1"/>
          </p:cNvSpPr>
          <p:nvPr>
            <p:ph sz="half" idx="11"/>
          </p:nvPr>
        </p:nvSpPr>
        <p:spPr>
          <a:xfrm>
            <a:off x="9275222" y="2171705"/>
            <a:ext cx="8278113" cy="369524"/>
          </a:xfrm>
          <a:prstGeom prst="rect">
            <a:avLst/>
          </a:prstGeom>
        </p:spPr>
        <p:txBody>
          <a:bodyPr wrap="square">
            <a:noAutofit/>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3"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149314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272" y="3058670"/>
            <a:ext cx="5388489" cy="6454425"/>
          </a:xfrm>
        </p:spPr>
        <p:txBody>
          <a:bodyPr/>
          <a:lstStyle>
            <a:lvl1pPr>
              <a:defRPr sz="2400" b="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59125" y="3058670"/>
            <a:ext cx="5388494" cy="6454425"/>
          </a:xfrm>
        </p:spPr>
        <p:txBody>
          <a:bodyPr/>
          <a:lstStyle>
            <a:lvl1pPr>
              <a:defRPr sz="2400" b="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3"/>
          <p:cNvSpPr>
            <a:spLocks noGrp="1"/>
          </p:cNvSpPr>
          <p:nvPr>
            <p:ph sz="half" idx="10"/>
          </p:nvPr>
        </p:nvSpPr>
        <p:spPr>
          <a:xfrm>
            <a:off x="12182985" y="3058670"/>
            <a:ext cx="5388492" cy="6454425"/>
          </a:xfrm>
        </p:spPr>
        <p:txBody>
          <a:bodyPr/>
          <a:lstStyle>
            <a:lvl1pPr>
              <a:defRPr sz="2400" b="0">
                <a:solidFill>
                  <a:schemeClr val="tx1"/>
                </a:solidFill>
                <a:latin typeface="+mn-lt"/>
              </a:defRPr>
            </a:lvl1pPr>
            <a:lvl2pPr>
              <a:defRPr sz="2400" b="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sz="half" idx="11"/>
          </p:nvPr>
        </p:nvSpPr>
        <p:spPr>
          <a:xfrm>
            <a:off x="735272" y="2180849"/>
            <a:ext cx="5388494" cy="739049"/>
          </a:xfrm>
        </p:spPr>
        <p:txBody>
          <a:bodyPr wrap="square">
            <a:noAutofit/>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7" name="Content Placeholder 2"/>
          <p:cNvSpPr>
            <a:spLocks noGrp="1"/>
          </p:cNvSpPr>
          <p:nvPr>
            <p:ph sz="half" idx="12"/>
          </p:nvPr>
        </p:nvSpPr>
        <p:spPr>
          <a:xfrm>
            <a:off x="6459125" y="2180849"/>
            <a:ext cx="5388494" cy="739049"/>
          </a:xfrm>
        </p:spPr>
        <p:txBody>
          <a:bodyPr wrap="square">
            <a:noAutofit/>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8" name="Content Placeholder 2"/>
          <p:cNvSpPr>
            <a:spLocks noGrp="1"/>
          </p:cNvSpPr>
          <p:nvPr>
            <p:ph sz="half" idx="13"/>
          </p:nvPr>
        </p:nvSpPr>
        <p:spPr>
          <a:xfrm>
            <a:off x="12182987" y="2180849"/>
            <a:ext cx="5388494" cy="739049"/>
          </a:xfrm>
        </p:spPr>
        <p:txBody>
          <a:bodyPr wrap="square">
            <a:noAutofit/>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9" name="Title 1"/>
          <p:cNvSpPr>
            <a:spLocks noGrp="1"/>
          </p:cNvSpPr>
          <p:nvPr>
            <p:ph type="title" hasCustomPrompt="1"/>
          </p:nvPr>
        </p:nvSpPr>
        <p:spPr>
          <a:xfrm>
            <a:off x="735271" y="609600"/>
            <a:ext cx="14963177" cy="866775"/>
          </a:xfrm>
        </p:spPr>
        <p:txBody>
          <a:bodyPr/>
          <a:lstStyle>
            <a:lvl1pPr>
              <a:defRPr>
                <a:solidFill>
                  <a:schemeClr val="tx1"/>
                </a:solidFill>
              </a:defRPr>
            </a:lvl1pPr>
          </a:lstStyle>
          <a:p>
            <a:r>
              <a:rPr lang="en-US" dirty="0"/>
              <a:t>CLICK TO EDIT MASTER TITLE STYLE</a:t>
            </a:r>
            <a:endParaRPr lang="en-GB" dirty="0"/>
          </a:p>
        </p:txBody>
      </p:sp>
      <p:sp>
        <p:nvSpPr>
          <p:cNvPr id="11" name="Text Placeholder 7"/>
          <p:cNvSpPr>
            <a:spLocks noGrp="1"/>
          </p:cNvSpPr>
          <p:nvPr>
            <p:ph type="body" sz="quarter" idx="14"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62389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272" y="2814638"/>
            <a:ext cx="4063643"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992446" y="2814638"/>
            <a:ext cx="4063644"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3"/>
          <p:cNvSpPr>
            <a:spLocks noGrp="1"/>
          </p:cNvSpPr>
          <p:nvPr>
            <p:ph sz="half" idx="10"/>
          </p:nvPr>
        </p:nvSpPr>
        <p:spPr>
          <a:xfrm>
            <a:off x="9249623" y="2814638"/>
            <a:ext cx="4063644"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1"/>
          </p:nvPr>
        </p:nvSpPr>
        <p:spPr>
          <a:xfrm>
            <a:off x="13507833" y="2814638"/>
            <a:ext cx="4063644"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sz="half" idx="12"/>
          </p:nvPr>
        </p:nvSpPr>
        <p:spPr>
          <a:xfrm>
            <a:off x="735272" y="2180844"/>
            <a:ext cx="4063643" cy="628650"/>
          </a:xfrm>
        </p:spPr>
        <p:txBody>
          <a:bodyPr/>
          <a:lstStyle>
            <a:lvl1pPr>
              <a:defRPr sz="24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8" name="Content Placeholder 3"/>
          <p:cNvSpPr>
            <a:spLocks noGrp="1"/>
          </p:cNvSpPr>
          <p:nvPr>
            <p:ph sz="half" idx="13"/>
          </p:nvPr>
        </p:nvSpPr>
        <p:spPr>
          <a:xfrm>
            <a:off x="4992446" y="2180844"/>
            <a:ext cx="4063644" cy="628650"/>
          </a:xfrm>
        </p:spPr>
        <p:txBody>
          <a:bodyPr/>
          <a:lstStyle>
            <a:lvl1pPr>
              <a:defRPr sz="24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9" name="Content Placeholder 3"/>
          <p:cNvSpPr>
            <a:spLocks noGrp="1"/>
          </p:cNvSpPr>
          <p:nvPr>
            <p:ph sz="half" idx="14"/>
          </p:nvPr>
        </p:nvSpPr>
        <p:spPr>
          <a:xfrm>
            <a:off x="9249623" y="2180844"/>
            <a:ext cx="4063644" cy="628650"/>
          </a:xfrm>
        </p:spPr>
        <p:txBody>
          <a:bodyPr/>
          <a:lstStyle>
            <a:lvl1pPr>
              <a:defRPr sz="24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0" name="Content Placeholder 3"/>
          <p:cNvSpPr>
            <a:spLocks noGrp="1"/>
          </p:cNvSpPr>
          <p:nvPr>
            <p:ph sz="half" idx="15"/>
          </p:nvPr>
        </p:nvSpPr>
        <p:spPr>
          <a:xfrm>
            <a:off x="13507833" y="2180844"/>
            <a:ext cx="4063644" cy="628650"/>
          </a:xfrm>
        </p:spPr>
        <p:txBody>
          <a:bodyPr/>
          <a:lstStyle>
            <a:lvl1pPr>
              <a:defRPr sz="24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1" name="Title 1"/>
          <p:cNvSpPr>
            <a:spLocks noGrp="1"/>
          </p:cNvSpPr>
          <p:nvPr>
            <p:ph type="title" hasCustomPrompt="1"/>
          </p:nvPr>
        </p:nvSpPr>
        <p:spPr>
          <a:xfrm>
            <a:off x="735271" y="609600"/>
            <a:ext cx="14963177" cy="866775"/>
          </a:xfrm>
        </p:spPr>
        <p:txBody>
          <a:bodyPr/>
          <a:lstStyle>
            <a:lvl1pPr>
              <a:defRPr>
                <a:solidFill>
                  <a:schemeClr val="tx1"/>
                </a:solidFill>
              </a:defRPr>
            </a:lvl1pPr>
          </a:lstStyle>
          <a:p>
            <a:r>
              <a:rPr lang="en-US" dirty="0"/>
              <a:t>CLICK TO EDIT MASTER TITLE STYLE</a:t>
            </a:r>
            <a:endParaRPr lang="en-GB" dirty="0"/>
          </a:p>
        </p:txBody>
      </p:sp>
      <p:sp>
        <p:nvSpPr>
          <p:cNvPr id="13" name="Text Placeholder 7"/>
          <p:cNvSpPr>
            <a:spLocks noGrp="1"/>
          </p:cNvSpPr>
          <p:nvPr>
            <p:ph type="body" sz="quarter" idx="16"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4053331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0387" y="2814638"/>
            <a:ext cx="3131244"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162952" y="2814638"/>
            <a:ext cx="3131246"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3"/>
          <p:cNvSpPr>
            <a:spLocks noGrp="1"/>
          </p:cNvSpPr>
          <p:nvPr>
            <p:ph sz="half" idx="10"/>
          </p:nvPr>
        </p:nvSpPr>
        <p:spPr>
          <a:xfrm>
            <a:off x="7593657" y="2814638"/>
            <a:ext cx="3131246"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1"/>
          </p:nvPr>
        </p:nvSpPr>
        <p:spPr>
          <a:xfrm>
            <a:off x="11027872" y="2814638"/>
            <a:ext cx="3131246"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sz="half" idx="12"/>
          </p:nvPr>
        </p:nvSpPr>
        <p:spPr>
          <a:xfrm>
            <a:off x="14433120" y="2814638"/>
            <a:ext cx="3131244" cy="64698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sz="half" idx="13"/>
          </p:nvPr>
        </p:nvSpPr>
        <p:spPr>
          <a:xfrm>
            <a:off x="735272" y="2180844"/>
            <a:ext cx="3131244" cy="628650"/>
          </a:xfrm>
        </p:spPr>
        <p:txBody>
          <a:bodyPr/>
          <a:lstStyle>
            <a:lvl1pPr>
              <a:defRPr sz="24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9" name="Content Placeholder 3"/>
          <p:cNvSpPr>
            <a:spLocks noGrp="1"/>
          </p:cNvSpPr>
          <p:nvPr>
            <p:ph sz="half" idx="14"/>
          </p:nvPr>
        </p:nvSpPr>
        <p:spPr>
          <a:xfrm>
            <a:off x="4147837" y="2180844"/>
            <a:ext cx="3131246" cy="628650"/>
          </a:xfrm>
        </p:spPr>
        <p:txBody>
          <a:bodyPr/>
          <a:lstStyle>
            <a:lvl1pPr>
              <a:defRPr sz="24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0" name="Content Placeholder 3"/>
          <p:cNvSpPr>
            <a:spLocks noGrp="1"/>
          </p:cNvSpPr>
          <p:nvPr>
            <p:ph sz="half" idx="15"/>
          </p:nvPr>
        </p:nvSpPr>
        <p:spPr>
          <a:xfrm>
            <a:off x="7593657" y="2180844"/>
            <a:ext cx="3131246" cy="628650"/>
          </a:xfrm>
        </p:spPr>
        <p:txBody>
          <a:bodyPr/>
          <a:lstStyle>
            <a:lvl1pPr>
              <a:defRPr sz="24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1" name="Content Placeholder 3"/>
          <p:cNvSpPr>
            <a:spLocks noGrp="1"/>
          </p:cNvSpPr>
          <p:nvPr>
            <p:ph sz="half" idx="16"/>
          </p:nvPr>
        </p:nvSpPr>
        <p:spPr>
          <a:xfrm>
            <a:off x="11027872" y="2180844"/>
            <a:ext cx="3131246" cy="628650"/>
          </a:xfrm>
        </p:spPr>
        <p:txBody>
          <a:bodyPr/>
          <a:lstStyle>
            <a:lvl1pPr>
              <a:defRPr sz="24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2" name="Content Placeholder 2"/>
          <p:cNvSpPr>
            <a:spLocks noGrp="1"/>
          </p:cNvSpPr>
          <p:nvPr>
            <p:ph sz="half" idx="17"/>
          </p:nvPr>
        </p:nvSpPr>
        <p:spPr>
          <a:xfrm>
            <a:off x="14433120" y="2180844"/>
            <a:ext cx="3131244" cy="628650"/>
          </a:xfrm>
        </p:spPr>
        <p:txBody>
          <a:bodyPr/>
          <a:lstStyle>
            <a:lvl1pPr>
              <a:defRPr sz="24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3" name="Title 1"/>
          <p:cNvSpPr>
            <a:spLocks noGrp="1"/>
          </p:cNvSpPr>
          <p:nvPr>
            <p:ph type="title" hasCustomPrompt="1"/>
          </p:nvPr>
        </p:nvSpPr>
        <p:spPr>
          <a:xfrm>
            <a:off x="735271" y="609600"/>
            <a:ext cx="14963177" cy="866775"/>
          </a:xfrm>
        </p:spPr>
        <p:txBody>
          <a:bodyPr/>
          <a:lstStyle>
            <a:lvl1pPr>
              <a:defRPr>
                <a:solidFill>
                  <a:schemeClr val="tx1"/>
                </a:solidFill>
              </a:defRPr>
            </a:lvl1pPr>
          </a:lstStyle>
          <a:p>
            <a:r>
              <a:rPr lang="en-US" dirty="0"/>
              <a:t>CLICK TO EDIT MASTER TITLE STYLE</a:t>
            </a:r>
            <a:endParaRPr lang="en-GB" dirty="0"/>
          </a:p>
        </p:txBody>
      </p:sp>
      <p:sp>
        <p:nvSpPr>
          <p:cNvPr id="14" name="Text Placeholder 7"/>
          <p:cNvSpPr>
            <a:spLocks noGrp="1"/>
          </p:cNvSpPr>
          <p:nvPr>
            <p:ph type="body" sz="quarter" idx="18"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1589144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35271" y="609600"/>
            <a:ext cx="14963177" cy="866775"/>
          </a:xfrm>
        </p:spPr>
        <p:txBody>
          <a:bodyPr/>
          <a:lstStyle>
            <a:lvl1pPr>
              <a:defRPr>
                <a:solidFill>
                  <a:schemeClr val="tx1"/>
                </a:solidFill>
              </a:defRPr>
            </a:lvl1pPr>
          </a:lstStyle>
          <a:p>
            <a:r>
              <a:rPr lang="en-US" dirty="0"/>
              <a:t>CLICK TO EDIT MASTER TITLE STYLE</a:t>
            </a:r>
            <a:endParaRPr lang="en-GB" dirty="0"/>
          </a:p>
        </p:txBody>
      </p:sp>
      <p:sp>
        <p:nvSpPr>
          <p:cNvPr id="14" name="Content Placeholder 2"/>
          <p:cNvSpPr>
            <a:spLocks noGrp="1"/>
          </p:cNvSpPr>
          <p:nvPr>
            <p:ph sz="half" idx="1"/>
          </p:nvPr>
        </p:nvSpPr>
        <p:spPr>
          <a:xfrm>
            <a:off x="735269" y="2814638"/>
            <a:ext cx="8105966" cy="22407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3"/>
          <p:cNvSpPr>
            <a:spLocks noGrp="1"/>
          </p:cNvSpPr>
          <p:nvPr>
            <p:ph sz="half" idx="2"/>
          </p:nvPr>
        </p:nvSpPr>
        <p:spPr>
          <a:xfrm>
            <a:off x="9447370" y="2814638"/>
            <a:ext cx="8105969" cy="22407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0"/>
          </p:nvPr>
        </p:nvSpPr>
        <p:spPr>
          <a:xfrm>
            <a:off x="735269" y="6000750"/>
            <a:ext cx="8105966" cy="22407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p:cNvSpPr>
            <a:spLocks noGrp="1"/>
          </p:cNvSpPr>
          <p:nvPr>
            <p:ph sz="half" idx="12"/>
          </p:nvPr>
        </p:nvSpPr>
        <p:spPr>
          <a:xfrm>
            <a:off x="735269" y="2180849"/>
            <a:ext cx="8105966" cy="628652"/>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8" name="Content Placeholder 3"/>
          <p:cNvSpPr>
            <a:spLocks noGrp="1"/>
          </p:cNvSpPr>
          <p:nvPr>
            <p:ph sz="half" idx="13"/>
          </p:nvPr>
        </p:nvSpPr>
        <p:spPr>
          <a:xfrm>
            <a:off x="9447370" y="2180849"/>
            <a:ext cx="8105969" cy="628652"/>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9" name="Content Placeholder 2"/>
          <p:cNvSpPr>
            <a:spLocks noGrp="1"/>
          </p:cNvSpPr>
          <p:nvPr>
            <p:ph sz="half" idx="14"/>
          </p:nvPr>
        </p:nvSpPr>
        <p:spPr>
          <a:xfrm>
            <a:off x="735269" y="5372105"/>
            <a:ext cx="8105966" cy="628652"/>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22" name="Content Placeholder 2"/>
          <p:cNvSpPr>
            <a:spLocks noGrp="1"/>
          </p:cNvSpPr>
          <p:nvPr>
            <p:ph sz="half" idx="19"/>
          </p:nvPr>
        </p:nvSpPr>
        <p:spPr>
          <a:xfrm>
            <a:off x="9447368" y="6000750"/>
            <a:ext cx="8105966" cy="2240757"/>
          </a:xfrm>
        </p:spPr>
        <p:txBody>
          <a:bodyPr/>
          <a:lstStyle>
            <a:lvl1pPr>
              <a:defRPr sz="240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23" name="Content Placeholder 2"/>
          <p:cNvSpPr>
            <a:spLocks noGrp="1"/>
          </p:cNvSpPr>
          <p:nvPr>
            <p:ph sz="half" idx="20"/>
          </p:nvPr>
        </p:nvSpPr>
        <p:spPr>
          <a:xfrm>
            <a:off x="9447368" y="5372105"/>
            <a:ext cx="8105966" cy="628652"/>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3" name="Text Placeholder 7"/>
          <p:cNvSpPr>
            <a:spLocks noGrp="1"/>
          </p:cNvSpPr>
          <p:nvPr>
            <p:ph type="body" sz="quarter" idx="21"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395592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272" y="2814638"/>
            <a:ext cx="5296836" cy="2240760"/>
          </a:xfrm>
        </p:spPr>
        <p:txBody>
          <a:bodyPr/>
          <a:lstStyle>
            <a:lvl1pPr>
              <a:defRPr sz="2400" b="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504953" y="2814638"/>
            <a:ext cx="5296838" cy="2240760"/>
          </a:xfrm>
        </p:spPr>
        <p:txBody>
          <a:bodyPr/>
          <a:lstStyle>
            <a:lvl1pPr>
              <a:defRPr sz="2400" b="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3"/>
          <p:cNvSpPr>
            <a:spLocks noGrp="1"/>
          </p:cNvSpPr>
          <p:nvPr>
            <p:ph sz="half" idx="10"/>
          </p:nvPr>
        </p:nvSpPr>
        <p:spPr>
          <a:xfrm>
            <a:off x="12274640" y="2814638"/>
            <a:ext cx="5296838" cy="2240760"/>
          </a:xfrm>
        </p:spPr>
        <p:txBody>
          <a:bodyPr/>
          <a:lstStyle>
            <a:lvl1pPr>
              <a:defRPr sz="2400" b="0">
                <a:solidFill>
                  <a:schemeClr val="tx1"/>
                </a:solidFill>
                <a:latin typeface="+mn-lt"/>
              </a:defRPr>
            </a:lvl1pPr>
            <a:lvl2pPr>
              <a:defRPr sz="2400" b="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sz="half" idx="11"/>
          </p:nvPr>
        </p:nvSpPr>
        <p:spPr>
          <a:xfrm>
            <a:off x="735272" y="6000749"/>
            <a:ext cx="5296836" cy="2240760"/>
          </a:xfrm>
        </p:spPr>
        <p:txBody>
          <a:bodyPr/>
          <a:lstStyle>
            <a:lvl1pPr>
              <a:defRPr sz="2400" b="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2"/>
          </p:nvPr>
        </p:nvSpPr>
        <p:spPr>
          <a:xfrm>
            <a:off x="6504953" y="6000749"/>
            <a:ext cx="5296838" cy="2240760"/>
          </a:xfrm>
        </p:spPr>
        <p:txBody>
          <a:bodyPr/>
          <a:lstStyle>
            <a:lvl1pPr>
              <a:defRPr sz="2400" b="0">
                <a:solidFill>
                  <a:schemeClr val="tx1"/>
                </a:solidFill>
                <a:latin typeface="+mn-lt"/>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3"/>
          <p:cNvSpPr>
            <a:spLocks noGrp="1"/>
          </p:cNvSpPr>
          <p:nvPr>
            <p:ph sz="half" idx="13"/>
          </p:nvPr>
        </p:nvSpPr>
        <p:spPr>
          <a:xfrm>
            <a:off x="12274640" y="6000749"/>
            <a:ext cx="5296838" cy="2240760"/>
          </a:xfrm>
        </p:spPr>
        <p:txBody>
          <a:bodyPr/>
          <a:lstStyle>
            <a:lvl1pPr>
              <a:defRPr sz="2400" b="0">
                <a:solidFill>
                  <a:schemeClr val="tx1"/>
                </a:solidFill>
                <a:latin typeface="+mn-lt"/>
              </a:defRPr>
            </a:lvl1pPr>
            <a:lvl2pPr>
              <a:defRPr sz="2400" b="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735272" y="2180844"/>
            <a:ext cx="5296836" cy="628650"/>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0" name="Content Placeholder 3"/>
          <p:cNvSpPr>
            <a:spLocks noGrp="1"/>
          </p:cNvSpPr>
          <p:nvPr>
            <p:ph sz="half" idx="15"/>
          </p:nvPr>
        </p:nvSpPr>
        <p:spPr>
          <a:xfrm>
            <a:off x="6504953" y="2180844"/>
            <a:ext cx="5296838" cy="628650"/>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1" name="Content Placeholder 3"/>
          <p:cNvSpPr>
            <a:spLocks noGrp="1"/>
          </p:cNvSpPr>
          <p:nvPr>
            <p:ph sz="half" idx="16"/>
          </p:nvPr>
        </p:nvSpPr>
        <p:spPr>
          <a:xfrm>
            <a:off x="12274640" y="2180844"/>
            <a:ext cx="5296838" cy="628650"/>
          </a:xfrm>
        </p:spPr>
        <p:txBody>
          <a:bodyPr/>
          <a:lstStyle>
            <a:lvl1pPr>
              <a:defRPr sz="2400" b="0">
                <a:solidFill>
                  <a:schemeClr val="tx1"/>
                </a:solidFill>
                <a:latin typeface="+mn-lt"/>
                <a:cs typeface="SABIC Typeface Text" panose="020B0603060202020204" pitchFamily="34" charset="0"/>
              </a:defRPr>
            </a:lvl1pPr>
            <a:lvl2pPr>
              <a:defRPr sz="3050" b="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2" name="Content Placeholder 2"/>
          <p:cNvSpPr>
            <a:spLocks noGrp="1"/>
          </p:cNvSpPr>
          <p:nvPr>
            <p:ph sz="half" idx="17"/>
          </p:nvPr>
        </p:nvSpPr>
        <p:spPr>
          <a:xfrm>
            <a:off x="735272" y="5372100"/>
            <a:ext cx="5296836" cy="628650"/>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3" name="Content Placeholder 3"/>
          <p:cNvSpPr>
            <a:spLocks noGrp="1"/>
          </p:cNvSpPr>
          <p:nvPr>
            <p:ph sz="half" idx="18"/>
          </p:nvPr>
        </p:nvSpPr>
        <p:spPr>
          <a:xfrm>
            <a:off x="6504953" y="5372100"/>
            <a:ext cx="5296838" cy="628650"/>
          </a:xfrm>
        </p:spPr>
        <p:txBody>
          <a:bodyPr/>
          <a:lstStyle>
            <a:lvl1pPr>
              <a:defRPr sz="2400" b="0">
                <a:solidFill>
                  <a:schemeClr val="tx1"/>
                </a:solidFill>
                <a:latin typeface="+mn-lt"/>
                <a:cs typeface="SABIC Typeface Text" panose="020B0603060202020204" pitchFamily="34" charset="0"/>
              </a:defRPr>
            </a:lvl1pPr>
            <a:lvl2pPr>
              <a:defRPr sz="305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4" name="Content Placeholder 3"/>
          <p:cNvSpPr>
            <a:spLocks noGrp="1"/>
          </p:cNvSpPr>
          <p:nvPr>
            <p:ph sz="half" idx="19"/>
          </p:nvPr>
        </p:nvSpPr>
        <p:spPr>
          <a:xfrm>
            <a:off x="12274640" y="5372100"/>
            <a:ext cx="5296838" cy="628650"/>
          </a:xfrm>
        </p:spPr>
        <p:txBody>
          <a:bodyPr/>
          <a:lstStyle>
            <a:lvl1pPr>
              <a:defRPr sz="2400" b="0">
                <a:solidFill>
                  <a:schemeClr val="tx1"/>
                </a:solidFill>
                <a:latin typeface="+mn-lt"/>
                <a:cs typeface="SABIC Typeface Text" panose="020B0603060202020204" pitchFamily="34" charset="0"/>
              </a:defRPr>
            </a:lvl1pPr>
            <a:lvl2pPr>
              <a:defRPr sz="3050" b="0">
                <a:solidFill>
                  <a:schemeClr val="tx1"/>
                </a:solidFill>
              </a:defRPr>
            </a:lvl2pPr>
            <a:lvl3pPr>
              <a:defRPr sz="3050">
                <a:solidFill>
                  <a:schemeClr val="tx1"/>
                </a:solidFill>
              </a:defRPr>
            </a:lvl3pPr>
            <a:lvl4pPr>
              <a:defRPr sz="3050">
                <a:solidFill>
                  <a:schemeClr val="tx1"/>
                </a:solidFill>
              </a:defRPr>
            </a:lvl4pPr>
            <a:lvl5pPr>
              <a:defRPr sz="3050">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5" name="Title 1"/>
          <p:cNvSpPr>
            <a:spLocks noGrp="1"/>
          </p:cNvSpPr>
          <p:nvPr>
            <p:ph type="title" hasCustomPrompt="1"/>
          </p:nvPr>
        </p:nvSpPr>
        <p:spPr>
          <a:xfrm>
            <a:off x="735271" y="609600"/>
            <a:ext cx="14963177" cy="866775"/>
          </a:xfrm>
        </p:spPr>
        <p:txBody>
          <a:bodyPr/>
          <a:lstStyle>
            <a:lvl1pPr>
              <a:defRPr>
                <a:solidFill>
                  <a:schemeClr val="tx1"/>
                </a:solidFill>
              </a:defRPr>
            </a:lvl1pPr>
          </a:lstStyle>
          <a:p>
            <a:r>
              <a:rPr lang="en-US" dirty="0"/>
              <a:t>CLICK TO EDIT MASTER TITLE STYLE</a:t>
            </a:r>
            <a:endParaRPr lang="en-GB" dirty="0"/>
          </a:p>
        </p:txBody>
      </p:sp>
      <p:sp>
        <p:nvSpPr>
          <p:cNvPr id="17" name="Text Placeholder 7"/>
          <p:cNvSpPr>
            <a:spLocks noGrp="1"/>
          </p:cNvSpPr>
          <p:nvPr>
            <p:ph type="body" sz="quarter" idx="20"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100417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272" y="2814638"/>
            <a:ext cx="4020998"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03903" y="2814638"/>
            <a:ext cx="4020999"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3"/>
          <p:cNvSpPr>
            <a:spLocks noGrp="1"/>
          </p:cNvSpPr>
          <p:nvPr>
            <p:ph sz="half" idx="10"/>
          </p:nvPr>
        </p:nvSpPr>
        <p:spPr>
          <a:xfrm>
            <a:off x="9272537" y="2814638"/>
            <a:ext cx="4020999"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13530746" y="2814638"/>
            <a:ext cx="4020999"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p:nvPr>
        </p:nvSpPr>
        <p:spPr>
          <a:xfrm>
            <a:off x="735272" y="6000749"/>
            <a:ext cx="4020998"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3"/>
          <p:cNvSpPr>
            <a:spLocks noGrp="1"/>
          </p:cNvSpPr>
          <p:nvPr>
            <p:ph sz="half" idx="13"/>
          </p:nvPr>
        </p:nvSpPr>
        <p:spPr>
          <a:xfrm>
            <a:off x="5003903" y="6000749"/>
            <a:ext cx="4020999"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3"/>
          <p:cNvSpPr>
            <a:spLocks noGrp="1"/>
          </p:cNvSpPr>
          <p:nvPr>
            <p:ph sz="half" idx="14"/>
          </p:nvPr>
        </p:nvSpPr>
        <p:spPr>
          <a:xfrm>
            <a:off x="9272537" y="6000749"/>
            <a:ext cx="4020999"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15"/>
          </p:nvPr>
        </p:nvSpPr>
        <p:spPr>
          <a:xfrm>
            <a:off x="13530746" y="6000749"/>
            <a:ext cx="4020999"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6"/>
          </p:nvPr>
        </p:nvSpPr>
        <p:spPr>
          <a:xfrm>
            <a:off x="735272" y="2180844"/>
            <a:ext cx="4020998"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2" name="Content Placeholder 3"/>
          <p:cNvSpPr>
            <a:spLocks noGrp="1"/>
          </p:cNvSpPr>
          <p:nvPr>
            <p:ph sz="half" idx="17"/>
          </p:nvPr>
        </p:nvSpPr>
        <p:spPr>
          <a:xfrm>
            <a:off x="5003903" y="2180844"/>
            <a:ext cx="4020999"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3" name="Content Placeholder 3"/>
          <p:cNvSpPr>
            <a:spLocks noGrp="1"/>
          </p:cNvSpPr>
          <p:nvPr>
            <p:ph sz="half" idx="18"/>
          </p:nvPr>
        </p:nvSpPr>
        <p:spPr>
          <a:xfrm>
            <a:off x="9272537" y="2180844"/>
            <a:ext cx="4020999"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4" name="Content Placeholder 3"/>
          <p:cNvSpPr>
            <a:spLocks noGrp="1"/>
          </p:cNvSpPr>
          <p:nvPr>
            <p:ph sz="half" idx="19"/>
          </p:nvPr>
        </p:nvSpPr>
        <p:spPr>
          <a:xfrm>
            <a:off x="13530746" y="2180844"/>
            <a:ext cx="4020999"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5" name="Content Placeholder 2"/>
          <p:cNvSpPr>
            <a:spLocks noGrp="1"/>
          </p:cNvSpPr>
          <p:nvPr>
            <p:ph sz="half" idx="20"/>
          </p:nvPr>
        </p:nvSpPr>
        <p:spPr>
          <a:xfrm>
            <a:off x="735272" y="5372100"/>
            <a:ext cx="4020998"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6" name="Content Placeholder 3"/>
          <p:cNvSpPr>
            <a:spLocks noGrp="1"/>
          </p:cNvSpPr>
          <p:nvPr>
            <p:ph sz="half" idx="21"/>
          </p:nvPr>
        </p:nvSpPr>
        <p:spPr>
          <a:xfrm>
            <a:off x="5003903" y="5372100"/>
            <a:ext cx="4020999"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7" name="Content Placeholder 3"/>
          <p:cNvSpPr>
            <a:spLocks noGrp="1"/>
          </p:cNvSpPr>
          <p:nvPr>
            <p:ph sz="half" idx="22"/>
          </p:nvPr>
        </p:nvSpPr>
        <p:spPr>
          <a:xfrm>
            <a:off x="9272537" y="5372100"/>
            <a:ext cx="4020999"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8" name="Content Placeholder 3"/>
          <p:cNvSpPr>
            <a:spLocks noGrp="1"/>
          </p:cNvSpPr>
          <p:nvPr>
            <p:ph sz="half" idx="23"/>
          </p:nvPr>
        </p:nvSpPr>
        <p:spPr>
          <a:xfrm>
            <a:off x="13530746" y="5372100"/>
            <a:ext cx="4020999" cy="638175"/>
          </a:xfrm>
        </p:spPr>
        <p:txBody>
          <a:bodyPr/>
          <a:lstStyle>
            <a:lvl1pPr>
              <a:defRPr sz="2100" b="0">
                <a:solidFill>
                  <a:schemeClr val="tx1"/>
                </a:solidFill>
                <a:latin typeface="+mn-lt"/>
                <a:cs typeface="SABIC Typeface Text" panose="020B0603060202020204" pitchFamily="34" charset="0"/>
              </a:defRPr>
            </a:lvl1pPr>
            <a:lvl2pPr>
              <a:defRPr sz="2666">
                <a:solidFill>
                  <a:schemeClr val="tx1"/>
                </a:solidFill>
              </a:defRPr>
            </a:lvl2pPr>
            <a:lvl3pPr>
              <a:defRPr sz="2666">
                <a:solidFill>
                  <a:schemeClr val="tx1"/>
                </a:solidFill>
              </a:defRPr>
            </a:lvl3pPr>
            <a:lvl4pPr>
              <a:defRPr sz="2666">
                <a:solidFill>
                  <a:schemeClr val="tx1"/>
                </a:solidFill>
              </a:defRPr>
            </a:lvl4pPr>
            <a:lvl5pPr>
              <a:defRPr sz="266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9" name="Title 1"/>
          <p:cNvSpPr>
            <a:spLocks noGrp="1"/>
          </p:cNvSpPr>
          <p:nvPr>
            <p:ph type="title" hasCustomPrompt="1"/>
          </p:nvPr>
        </p:nvSpPr>
        <p:spPr>
          <a:xfrm>
            <a:off x="735270" y="609600"/>
            <a:ext cx="14886837" cy="866775"/>
          </a:xfrm>
        </p:spPr>
        <p:txBody>
          <a:bodyPr/>
          <a:lstStyle>
            <a:lvl1pPr>
              <a:defRPr>
                <a:solidFill>
                  <a:schemeClr val="tx1"/>
                </a:solidFill>
              </a:defRPr>
            </a:lvl1pPr>
          </a:lstStyle>
          <a:p>
            <a:r>
              <a:rPr lang="en-US" dirty="0"/>
              <a:t>CLICK TO EDIT MASTER TITLE STYLE</a:t>
            </a:r>
            <a:endParaRPr lang="en-GB" dirty="0"/>
          </a:p>
        </p:txBody>
      </p:sp>
      <p:sp>
        <p:nvSpPr>
          <p:cNvPr id="21" name="Text Placeholder 7"/>
          <p:cNvSpPr>
            <a:spLocks noGrp="1"/>
          </p:cNvSpPr>
          <p:nvPr>
            <p:ph type="body" sz="quarter" idx="24"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1446754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272" y="2814638"/>
            <a:ext cx="3070302"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170500" y="2814638"/>
            <a:ext cx="3070304"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3"/>
          <p:cNvSpPr>
            <a:spLocks noGrp="1"/>
          </p:cNvSpPr>
          <p:nvPr>
            <p:ph sz="half" idx="10"/>
          </p:nvPr>
        </p:nvSpPr>
        <p:spPr>
          <a:xfrm>
            <a:off x="7618220" y="2814638"/>
            <a:ext cx="3070304"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11043028" y="2814636"/>
            <a:ext cx="3070304"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p:nvPr>
        </p:nvSpPr>
        <p:spPr>
          <a:xfrm>
            <a:off x="14501175" y="2814638"/>
            <a:ext cx="3070302"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735272" y="6000749"/>
            <a:ext cx="3070302"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3"/>
          <p:cNvSpPr>
            <a:spLocks noGrp="1"/>
          </p:cNvSpPr>
          <p:nvPr>
            <p:ph sz="half" idx="14"/>
          </p:nvPr>
        </p:nvSpPr>
        <p:spPr>
          <a:xfrm>
            <a:off x="4170500" y="6000749"/>
            <a:ext cx="3070304"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15"/>
          </p:nvPr>
        </p:nvSpPr>
        <p:spPr>
          <a:xfrm>
            <a:off x="7618220" y="6000749"/>
            <a:ext cx="3070304"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3"/>
          <p:cNvSpPr>
            <a:spLocks noGrp="1"/>
          </p:cNvSpPr>
          <p:nvPr>
            <p:ph sz="half" idx="16"/>
          </p:nvPr>
        </p:nvSpPr>
        <p:spPr>
          <a:xfrm>
            <a:off x="11043028" y="6000747"/>
            <a:ext cx="3070304"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7"/>
          </p:nvPr>
        </p:nvSpPr>
        <p:spPr>
          <a:xfrm>
            <a:off x="14501175" y="6000749"/>
            <a:ext cx="3070302" cy="2240760"/>
          </a:xfrm>
        </p:spPr>
        <p:txBody>
          <a:bodyPr/>
          <a:lstStyle>
            <a:lvl1pPr>
              <a:defRPr sz="2100">
                <a:solidFill>
                  <a:schemeClr val="tx1"/>
                </a:solidFill>
                <a:latin typeface="+mn-lt"/>
              </a:defRPr>
            </a:lvl1pPr>
            <a:lvl2pPr>
              <a:defRPr sz="2100">
                <a:solidFill>
                  <a:schemeClr val="tx1"/>
                </a:solidFill>
                <a:latin typeface="+mn-lt"/>
              </a:defRPr>
            </a:lvl2pPr>
            <a:lvl3pPr>
              <a:defRPr sz="2100">
                <a:solidFill>
                  <a:schemeClr val="tx1"/>
                </a:solidFill>
                <a:latin typeface="+mn-lt"/>
              </a:defRPr>
            </a:lvl3pPr>
            <a:lvl4pPr>
              <a:defRPr sz="2100">
                <a:solidFill>
                  <a:schemeClr val="tx1"/>
                </a:solidFill>
                <a:latin typeface="+mn-lt"/>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sz="half" idx="18"/>
          </p:nvPr>
        </p:nvSpPr>
        <p:spPr>
          <a:xfrm>
            <a:off x="735272" y="2180846"/>
            <a:ext cx="3070302"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4" name="Content Placeholder 3"/>
          <p:cNvSpPr>
            <a:spLocks noGrp="1"/>
          </p:cNvSpPr>
          <p:nvPr>
            <p:ph sz="half" idx="19"/>
          </p:nvPr>
        </p:nvSpPr>
        <p:spPr>
          <a:xfrm>
            <a:off x="4170500" y="2180846"/>
            <a:ext cx="3070304"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5" name="Content Placeholder 3"/>
          <p:cNvSpPr>
            <a:spLocks noGrp="1"/>
          </p:cNvSpPr>
          <p:nvPr>
            <p:ph sz="half" idx="20"/>
          </p:nvPr>
        </p:nvSpPr>
        <p:spPr>
          <a:xfrm>
            <a:off x="7618220" y="2180846"/>
            <a:ext cx="3070304"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6" name="Content Placeholder 3"/>
          <p:cNvSpPr>
            <a:spLocks noGrp="1"/>
          </p:cNvSpPr>
          <p:nvPr>
            <p:ph sz="half" idx="21"/>
          </p:nvPr>
        </p:nvSpPr>
        <p:spPr>
          <a:xfrm>
            <a:off x="11043028" y="2180844"/>
            <a:ext cx="3070304"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7" name="Content Placeholder 2"/>
          <p:cNvSpPr>
            <a:spLocks noGrp="1"/>
          </p:cNvSpPr>
          <p:nvPr>
            <p:ph sz="half" idx="22"/>
          </p:nvPr>
        </p:nvSpPr>
        <p:spPr>
          <a:xfrm>
            <a:off x="14501175" y="2180846"/>
            <a:ext cx="3070302"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8" name="Content Placeholder 2"/>
          <p:cNvSpPr>
            <a:spLocks noGrp="1"/>
          </p:cNvSpPr>
          <p:nvPr>
            <p:ph sz="half" idx="23"/>
          </p:nvPr>
        </p:nvSpPr>
        <p:spPr>
          <a:xfrm>
            <a:off x="735272" y="5372100"/>
            <a:ext cx="3070302"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19" name="Content Placeholder 3"/>
          <p:cNvSpPr>
            <a:spLocks noGrp="1"/>
          </p:cNvSpPr>
          <p:nvPr>
            <p:ph sz="half" idx="24"/>
          </p:nvPr>
        </p:nvSpPr>
        <p:spPr>
          <a:xfrm>
            <a:off x="4170500" y="5372100"/>
            <a:ext cx="3070304"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20" name="Content Placeholder 3"/>
          <p:cNvSpPr>
            <a:spLocks noGrp="1"/>
          </p:cNvSpPr>
          <p:nvPr>
            <p:ph sz="half" idx="25"/>
          </p:nvPr>
        </p:nvSpPr>
        <p:spPr>
          <a:xfrm>
            <a:off x="7618220" y="5372100"/>
            <a:ext cx="3070304"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21" name="Content Placeholder 3"/>
          <p:cNvSpPr>
            <a:spLocks noGrp="1"/>
          </p:cNvSpPr>
          <p:nvPr>
            <p:ph sz="half" idx="26"/>
          </p:nvPr>
        </p:nvSpPr>
        <p:spPr>
          <a:xfrm>
            <a:off x="11043028" y="5372099"/>
            <a:ext cx="3070304"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22" name="Content Placeholder 2"/>
          <p:cNvSpPr>
            <a:spLocks noGrp="1"/>
          </p:cNvSpPr>
          <p:nvPr>
            <p:ph sz="half" idx="27"/>
          </p:nvPr>
        </p:nvSpPr>
        <p:spPr>
          <a:xfrm>
            <a:off x="14501175" y="5372100"/>
            <a:ext cx="3070302" cy="628650"/>
          </a:xfrm>
        </p:spPr>
        <p:txBody>
          <a:bodyPr/>
          <a:lstStyle>
            <a:lvl1pPr>
              <a:defRPr sz="2100" b="0">
                <a:solidFill>
                  <a:schemeClr val="tx1"/>
                </a:solidFill>
                <a:latin typeface="+mn-lt"/>
                <a:cs typeface="SABIC Typeface Text" panose="020B0603060202020204" pitchFamily="34" charset="0"/>
              </a:defRPr>
            </a:lvl1pPr>
            <a:lvl2pPr>
              <a:defRPr sz="2286">
                <a:solidFill>
                  <a:schemeClr val="tx1"/>
                </a:solidFill>
              </a:defRPr>
            </a:lvl2pPr>
            <a:lvl3pPr>
              <a:defRPr sz="2286">
                <a:solidFill>
                  <a:schemeClr val="tx1"/>
                </a:solidFill>
              </a:defRPr>
            </a:lvl3pPr>
            <a:lvl4pPr>
              <a:defRPr sz="2286">
                <a:solidFill>
                  <a:schemeClr val="tx1"/>
                </a:solidFill>
              </a:defRPr>
            </a:lvl4pPr>
            <a:lvl5pPr>
              <a:defRPr sz="2286">
                <a:solidFill>
                  <a:schemeClr val="tx1"/>
                </a:solidFill>
              </a:defRPr>
            </a:lvl5pPr>
            <a:lvl6pPr>
              <a:defRPr sz="3428"/>
            </a:lvl6pPr>
            <a:lvl7pPr>
              <a:defRPr sz="3428"/>
            </a:lvl7pPr>
            <a:lvl8pPr>
              <a:defRPr sz="3428"/>
            </a:lvl8pPr>
            <a:lvl9pPr>
              <a:defRPr sz="3428"/>
            </a:lvl9pPr>
          </a:lstStyle>
          <a:p>
            <a:pPr lvl="0"/>
            <a:r>
              <a:rPr lang="en-US"/>
              <a:t>Edit Master text styles</a:t>
            </a:r>
          </a:p>
        </p:txBody>
      </p:sp>
      <p:sp>
        <p:nvSpPr>
          <p:cNvPr id="23" name="Title 1"/>
          <p:cNvSpPr>
            <a:spLocks noGrp="1"/>
          </p:cNvSpPr>
          <p:nvPr>
            <p:ph type="title" hasCustomPrompt="1"/>
          </p:nvPr>
        </p:nvSpPr>
        <p:spPr>
          <a:xfrm>
            <a:off x="735270" y="609600"/>
            <a:ext cx="14886837" cy="866775"/>
          </a:xfrm>
        </p:spPr>
        <p:txBody>
          <a:bodyPr/>
          <a:lstStyle>
            <a:lvl1pPr>
              <a:defRPr>
                <a:solidFill>
                  <a:schemeClr val="tx1"/>
                </a:solidFill>
              </a:defRPr>
            </a:lvl1pPr>
          </a:lstStyle>
          <a:p>
            <a:r>
              <a:rPr lang="en-US" dirty="0"/>
              <a:t>CLICK TO EDIT MASTER TITLE STYLE</a:t>
            </a:r>
            <a:endParaRPr lang="en-GB" dirty="0"/>
          </a:p>
        </p:txBody>
      </p:sp>
      <p:sp>
        <p:nvSpPr>
          <p:cNvPr id="25" name="Text Placeholder 7"/>
          <p:cNvSpPr>
            <a:spLocks noGrp="1"/>
          </p:cNvSpPr>
          <p:nvPr>
            <p:ph type="body" sz="quarter" idx="28"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180566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endParaRPr lang="en-GB" dirty="0"/>
          </a:p>
        </p:txBody>
      </p:sp>
      <p:sp>
        <p:nvSpPr>
          <p:cNvPr id="4" name="Chart Placeholder 3"/>
          <p:cNvSpPr>
            <a:spLocks noGrp="1"/>
          </p:cNvSpPr>
          <p:nvPr>
            <p:ph type="chart" sz="quarter" idx="10"/>
          </p:nvPr>
        </p:nvSpPr>
        <p:spPr>
          <a:xfrm>
            <a:off x="1441550" y="3776663"/>
            <a:ext cx="16087280" cy="5038725"/>
          </a:xfrm>
        </p:spPr>
        <p:txBody>
          <a:bodyPr/>
          <a:lstStyle>
            <a:lvl1pPr>
              <a:defRPr>
                <a:solidFill>
                  <a:schemeClr val="tx1"/>
                </a:solidFill>
              </a:defRPr>
            </a:lvl1pPr>
          </a:lstStyle>
          <a:p>
            <a:r>
              <a:rPr lang="en-US"/>
              <a:t>Click icon to add chart</a:t>
            </a:r>
            <a:endParaRPr lang="en-GB" dirty="0"/>
          </a:p>
        </p:txBody>
      </p:sp>
      <p:sp>
        <p:nvSpPr>
          <p:cNvPr id="6" name="Vertical Text Placeholder 5"/>
          <p:cNvSpPr>
            <a:spLocks noGrp="1"/>
          </p:cNvSpPr>
          <p:nvPr>
            <p:ph type="body" orient="vert" sz="quarter" idx="11"/>
          </p:nvPr>
        </p:nvSpPr>
        <p:spPr>
          <a:xfrm>
            <a:off x="743165" y="3776663"/>
            <a:ext cx="698384" cy="5038725"/>
          </a:xfrm>
        </p:spPr>
        <p:txBody>
          <a:bodyPr vert="vert270" anchor="b"/>
          <a:lstStyle>
            <a:lvl1pPr marL="0" indent="0" algn="ctr">
              <a:buFontTx/>
              <a:buNone/>
              <a:defRPr sz="2400">
                <a:solidFill>
                  <a:schemeClr val="tx1"/>
                </a:solidFill>
              </a:defRPr>
            </a:lvl1pPr>
          </a:lstStyle>
          <a:p>
            <a:pPr lvl="0"/>
            <a:r>
              <a:rPr lang="en-US"/>
              <a:t>Edit Master text styles</a:t>
            </a:r>
          </a:p>
        </p:txBody>
      </p:sp>
      <p:sp>
        <p:nvSpPr>
          <p:cNvPr id="8" name="Text Placeholder 7"/>
          <p:cNvSpPr>
            <a:spLocks noGrp="1"/>
          </p:cNvSpPr>
          <p:nvPr>
            <p:ph type="body" sz="quarter" idx="12"/>
          </p:nvPr>
        </p:nvSpPr>
        <p:spPr>
          <a:xfrm>
            <a:off x="735272" y="8904296"/>
            <a:ext cx="16793558" cy="569120"/>
          </a:xfrm>
        </p:spPr>
        <p:txBody>
          <a:bodyPr/>
          <a:lstStyle>
            <a:lvl1pPr marL="0" indent="0" algn="ctr">
              <a:buFontTx/>
              <a:buNone/>
              <a:defRPr sz="2400">
                <a:solidFill>
                  <a:schemeClr val="tx1"/>
                </a:solidFill>
              </a:defRPr>
            </a:lvl1pPr>
          </a:lstStyle>
          <a:p>
            <a:pPr lvl="0"/>
            <a:r>
              <a:rPr lang="en-US"/>
              <a:t>Edit Master text styles</a:t>
            </a:r>
          </a:p>
        </p:txBody>
      </p:sp>
      <p:sp>
        <p:nvSpPr>
          <p:cNvPr id="10" name="Text Placeholder 9"/>
          <p:cNvSpPr>
            <a:spLocks noGrp="1"/>
          </p:cNvSpPr>
          <p:nvPr>
            <p:ph type="body" sz="quarter" idx="13"/>
          </p:nvPr>
        </p:nvSpPr>
        <p:spPr>
          <a:xfrm>
            <a:off x="735272" y="2183612"/>
            <a:ext cx="16793559" cy="1316831"/>
          </a:xfrm>
        </p:spPr>
        <p:txBody>
          <a:bodyPr/>
          <a:lstStyle>
            <a:lvl1pPr>
              <a:defRPr>
                <a:solidFill>
                  <a:schemeClr val="tx1"/>
                </a:solidFill>
              </a:defRPr>
            </a:lvl1pPr>
            <a:lvl2pPr>
              <a:defRPr>
                <a:solidFill>
                  <a:schemeClr val="tx1"/>
                </a:solidFill>
              </a:defRPr>
            </a:lvl2pPr>
          </a:lstStyle>
          <a:p>
            <a:pPr lvl="0"/>
            <a:r>
              <a:rPr lang="en-US"/>
              <a:t>Edit Master text styles</a:t>
            </a:r>
          </a:p>
          <a:p>
            <a:pPr lvl="1"/>
            <a:r>
              <a:rPr lang="en-US"/>
              <a:t>Second level</a:t>
            </a:r>
          </a:p>
        </p:txBody>
      </p:sp>
      <p:sp>
        <p:nvSpPr>
          <p:cNvPr id="12" name="Text Placeholder 11"/>
          <p:cNvSpPr>
            <a:spLocks noGrp="1"/>
          </p:cNvSpPr>
          <p:nvPr>
            <p:ph type="body" sz="quarter" idx="14"/>
          </p:nvPr>
        </p:nvSpPr>
        <p:spPr>
          <a:xfrm>
            <a:off x="12510135" y="6519862"/>
            <a:ext cx="5018694" cy="1593057"/>
          </a:xfrm>
        </p:spPr>
        <p:txBody>
          <a:bodyPr/>
          <a:lstStyle>
            <a:lvl1pPr marL="0" indent="0">
              <a:buFontTx/>
              <a:buNone/>
              <a:defRPr sz="1800" b="0">
                <a:solidFill>
                  <a:schemeClr val="tx1"/>
                </a:solidFill>
              </a:defRPr>
            </a:lvl1pPr>
            <a:lvl2pPr marL="241859" indent="0">
              <a:buFontTx/>
              <a:buNone/>
              <a:defRPr sz="1800">
                <a:solidFill>
                  <a:schemeClr val="tx1"/>
                </a:solidFill>
              </a:defRPr>
            </a:lvl2pPr>
            <a:lvl3pPr marL="686277" indent="0">
              <a:buFontTx/>
              <a:buNone/>
              <a:defRPr sz="1905"/>
            </a:lvl3pPr>
            <a:lvl4pPr marL="1188131" indent="0">
              <a:buFontTx/>
              <a:buNone/>
              <a:defRPr sz="1905"/>
            </a:lvl4pPr>
            <a:lvl5pPr marL="1729290" indent="0">
              <a:buFontTx/>
              <a:buNone/>
              <a:defRPr sz="1905"/>
            </a:lvl5pPr>
          </a:lstStyle>
          <a:p>
            <a:pPr lvl="0"/>
            <a:r>
              <a:rPr lang="en-US"/>
              <a:t>Edit Master text styles</a:t>
            </a:r>
          </a:p>
          <a:p>
            <a:pPr lvl="1"/>
            <a:r>
              <a:rPr lang="en-US"/>
              <a:t>Second level</a:t>
            </a:r>
          </a:p>
        </p:txBody>
      </p:sp>
      <p:sp>
        <p:nvSpPr>
          <p:cNvPr id="11" name="Text Placeholder 7"/>
          <p:cNvSpPr>
            <a:spLocks noGrp="1"/>
          </p:cNvSpPr>
          <p:nvPr>
            <p:ph type="body" sz="quarter" idx="15"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3588039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tud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744536" y="1908140"/>
            <a:ext cx="16794117" cy="7578621"/>
          </a:xfrm>
          <a:prstGeom prst="rect">
            <a:avLst/>
          </a:prstGeom>
        </p:spPr>
        <p:txBody>
          <a:bodyPr/>
          <a:lstStyle>
            <a:lvl1pPr>
              <a:defRPr>
                <a:solidFill>
                  <a:schemeClr val="tx1"/>
                </a:solidFill>
              </a:defRPr>
            </a:lvl1pPr>
          </a:lstStyle>
          <a:p>
            <a:r>
              <a:rPr lang="en-US"/>
              <a:t>Click icon to add picture</a:t>
            </a:r>
            <a:endParaRPr lang="en-GB" dirty="0"/>
          </a:p>
        </p:txBody>
      </p:sp>
      <p:sp>
        <p:nvSpPr>
          <p:cNvPr id="6"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a:t>Footer: Information Source, Trademark attribution, Confidentiality Marks (8.5pts) </a:t>
            </a:r>
          </a:p>
        </p:txBody>
      </p:sp>
    </p:spTree>
    <p:extLst>
      <p:ext uri="{BB962C8B-B14F-4D97-AF65-F5344CB8AC3E}">
        <p14:creationId xmlns:p14="http://schemas.microsoft.com/office/powerpoint/2010/main" val="622061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nk Pag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6608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Purpos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8006" y="4786938"/>
            <a:ext cx="9751989" cy="713124"/>
          </a:xfrm>
          <a:prstGeom prst="rect">
            <a:avLst/>
          </a:prstGeom>
        </p:spPr>
      </p:pic>
    </p:spTree>
    <p:extLst>
      <p:ext uri="{BB962C8B-B14F-4D97-AF65-F5344CB8AC3E}">
        <p14:creationId xmlns:p14="http://schemas.microsoft.com/office/powerpoint/2010/main" val="384997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urpose 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833" y="4385042"/>
            <a:ext cx="7244334" cy="1459290"/>
          </a:xfrm>
          <a:prstGeom prst="rect">
            <a:avLst/>
          </a:prstGeom>
        </p:spPr>
      </p:pic>
    </p:spTree>
    <p:extLst>
      <p:ext uri="{BB962C8B-B14F-4D97-AF65-F5344CB8AC3E}">
        <p14:creationId xmlns:p14="http://schemas.microsoft.com/office/powerpoint/2010/main" val="4241905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hank You Blue">
    <p:bg>
      <p:bgPr>
        <a:gradFill>
          <a:gsLst>
            <a:gs pos="10000">
              <a:srgbClr val="0047BB"/>
            </a:gs>
            <a:gs pos="90000">
              <a:schemeClr val="accent1"/>
            </a:gs>
          </a:gsLst>
          <a:lin ang="0" scaled="1"/>
        </a:gra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0" hasCustomPrompt="1"/>
          </p:nvPr>
        </p:nvSpPr>
        <p:spPr>
          <a:xfrm>
            <a:off x="735266" y="2743201"/>
            <a:ext cx="16839389" cy="2492990"/>
          </a:xfrm>
          <a:prstGeom prst="rect">
            <a:avLst/>
          </a:prstGeom>
        </p:spPr>
        <p:txBody>
          <a:bodyPr lIns="0" tIns="0" rIns="0" bIns="0" anchor="ctr">
            <a:noAutofit/>
          </a:bodyPr>
          <a:lstStyle>
            <a:lvl1pPr algn="ctr">
              <a:defRPr sz="8100" b="0" cap="all" baseline="0">
                <a:solidFill>
                  <a:schemeClr val="bg1"/>
                </a:solidFill>
                <a:latin typeface="+mj-lt"/>
              </a:defRPr>
            </a:lvl1pPr>
          </a:lstStyle>
          <a:p>
            <a:pPr lvl="0"/>
            <a:r>
              <a:rPr lang="en-US" dirty="0"/>
              <a:t>Insert Thank You</a:t>
            </a:r>
            <a:br>
              <a:rPr lang="en-US" dirty="0"/>
            </a:br>
            <a:r>
              <a:rPr lang="en-US" dirty="0"/>
              <a:t>Message Here</a:t>
            </a:r>
          </a:p>
        </p:txBody>
      </p:sp>
    </p:spTree>
    <p:extLst>
      <p:ext uri="{BB962C8B-B14F-4D97-AF65-F5344CB8AC3E}">
        <p14:creationId xmlns:p14="http://schemas.microsoft.com/office/powerpoint/2010/main" val="483918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Orange">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735266" y="2743201"/>
            <a:ext cx="16839389" cy="2492990"/>
          </a:xfrm>
          <a:prstGeom prst="rect">
            <a:avLst/>
          </a:prstGeom>
        </p:spPr>
        <p:txBody>
          <a:bodyPr lIns="0" tIns="0" rIns="0" bIns="0" anchor="ctr">
            <a:noAutofit/>
          </a:bodyPr>
          <a:lstStyle>
            <a:lvl1pPr algn="ctr">
              <a:defRPr sz="8100" b="0" cap="all" baseline="0">
                <a:solidFill>
                  <a:schemeClr val="bg1"/>
                </a:solidFill>
                <a:latin typeface="+mj-lt"/>
              </a:defRPr>
            </a:lvl1pPr>
          </a:lstStyle>
          <a:p>
            <a:pPr lvl="0"/>
            <a:r>
              <a:rPr lang="en-US" dirty="0"/>
              <a:t>Insert Thank You</a:t>
            </a:r>
            <a:br>
              <a:rPr lang="en-US" dirty="0"/>
            </a:br>
            <a:r>
              <a:rPr lang="en-US" dirty="0"/>
              <a:t>Message Here</a:t>
            </a:r>
          </a:p>
        </p:txBody>
      </p:sp>
    </p:spTree>
    <p:extLst>
      <p:ext uri="{BB962C8B-B14F-4D97-AF65-F5344CB8AC3E}">
        <p14:creationId xmlns:p14="http://schemas.microsoft.com/office/powerpoint/2010/main" val="102122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Coll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04"/>
            <a:ext cx="18289787" cy="10285995"/>
          </a:xfrm>
          <a:prstGeom prst="rect">
            <a:avLst/>
          </a:prstGeom>
        </p:spPr>
      </p:pic>
      <p:sp>
        <p:nvSpPr>
          <p:cNvPr id="2" name="Rectangle 1"/>
          <p:cNvSpPr/>
          <p:nvPr/>
        </p:nvSpPr>
        <p:spPr bwMode="auto">
          <a:xfrm>
            <a:off x="4558981" y="4289408"/>
            <a:ext cx="9153332" cy="1506701"/>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137120" tIns="137120" rIns="137120" bIns="137120" numCol="1" rtlCol="0" anchor="ctr" anchorCtr="0" compatLnSpc="1">
            <a:prstTxWarp prst="textNoShape">
              <a:avLst/>
            </a:prstTxWarp>
          </a:bodyPr>
          <a:lstStyle/>
          <a:p>
            <a:pPr marL="0" marR="0" indent="0" algn="ctr" defTabSz="1741386" rtl="0" eaLnBrk="1" fontAlgn="base" latinLnBrk="0" hangingPunct="1">
              <a:lnSpc>
                <a:spcPct val="100000"/>
              </a:lnSpc>
              <a:spcBef>
                <a:spcPct val="0"/>
              </a:spcBef>
              <a:spcAft>
                <a:spcPct val="0"/>
              </a:spcAft>
              <a:buClrTx/>
              <a:buSzTx/>
              <a:buFont typeface="Wingdings" pitchFamily="2" charset="2"/>
              <a:buNone/>
              <a:tabLst/>
            </a:pPr>
            <a:endParaRPr kumimoji="0" lang="en-US" sz="3050" b="0" i="0" u="none" strike="noStrike" cap="none" normalizeH="0" baseline="0" dirty="0">
              <a:ln>
                <a:noFill/>
              </a:ln>
              <a:solidFill>
                <a:schemeClr val="tx1"/>
              </a:solidFill>
              <a:effectLst/>
              <a:latin typeface="Arial" pitchFamily="34" charset="0"/>
            </a:endParaRPr>
          </a:p>
        </p:txBody>
      </p:sp>
      <p:sp>
        <p:nvSpPr>
          <p:cNvPr id="6" name="Text Placeholder 8"/>
          <p:cNvSpPr>
            <a:spLocks noGrp="1"/>
          </p:cNvSpPr>
          <p:nvPr>
            <p:ph type="body" sz="quarter" idx="11" hasCustomPrompt="1"/>
          </p:nvPr>
        </p:nvSpPr>
        <p:spPr>
          <a:xfrm>
            <a:off x="4567287" y="4390781"/>
            <a:ext cx="9158319" cy="1246496"/>
          </a:xfrm>
          <a:prstGeom prst="rect">
            <a:avLst/>
          </a:prstGeom>
        </p:spPr>
        <p:txBody>
          <a:bodyPr wrap="square" lIns="0" tIns="0" rIns="0" bIns="0" anchor="ctr">
            <a:noAutofit/>
          </a:bodyPr>
          <a:lstStyle>
            <a:lvl1pPr algn="ctr">
              <a:defRPr sz="8100" b="0" cap="all" baseline="0">
                <a:solidFill>
                  <a:schemeClr val="accent1"/>
                </a:solidFill>
                <a:latin typeface="+mj-lt"/>
              </a:defRPr>
            </a:lvl1pPr>
          </a:lstStyle>
          <a:p>
            <a:pPr lvl="0"/>
            <a:r>
              <a:rPr lang="en-US" dirty="0"/>
              <a:t>Thank you</a:t>
            </a:r>
          </a:p>
        </p:txBody>
      </p:sp>
    </p:spTree>
    <p:extLst>
      <p:ext uri="{BB962C8B-B14F-4D97-AF65-F5344CB8AC3E}">
        <p14:creationId xmlns:p14="http://schemas.microsoft.com/office/powerpoint/2010/main" val="350099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Cover Style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440" b="23084"/>
          <a:stretch/>
        </p:blipFill>
        <p:spPr>
          <a:xfrm>
            <a:off x="7223760" y="4856886"/>
            <a:ext cx="11064240" cy="5430114"/>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2222" r="5621"/>
          <a:stretch/>
        </p:blipFill>
        <p:spPr>
          <a:xfrm>
            <a:off x="0" y="3278125"/>
            <a:ext cx="18288000" cy="5768966"/>
          </a:xfrm>
          <a:prstGeom prst="rect">
            <a:avLst/>
          </a:prstGeom>
        </p:spPr>
      </p:pic>
      <p:sp>
        <p:nvSpPr>
          <p:cNvPr id="6147" name="Rectangle 3"/>
          <p:cNvSpPr>
            <a:spLocks noGrp="1" noChangeArrowheads="1"/>
          </p:cNvSpPr>
          <p:nvPr>
            <p:ph type="subTitle" idx="1" hasCustomPrompt="1"/>
          </p:nvPr>
        </p:nvSpPr>
        <p:spPr>
          <a:xfrm>
            <a:off x="1097282" y="4282738"/>
            <a:ext cx="8882603" cy="271865"/>
          </a:xfrm>
        </p:spPr>
        <p:txBody>
          <a:bodyPr/>
          <a:lstStyle>
            <a:lvl1pPr marL="0" indent="0">
              <a:lnSpc>
                <a:spcPct val="100000"/>
              </a:lnSpc>
              <a:buFont typeface="Arial" pitchFamily="34" charset="0"/>
              <a:buNone/>
              <a:defRPr sz="1800" cap="all" baseline="0">
                <a:solidFill>
                  <a:schemeClr val="tx1"/>
                </a:solidFill>
                <a:latin typeface="SABIC Typeface Headline" panose="020B0603060202020204" pitchFamily="34" charset="0"/>
                <a:cs typeface="SABIC Typeface Headline" panose="020B0603060202020204" pitchFamily="34" charset="0"/>
              </a:defRPr>
            </a:lvl1pPr>
          </a:lstStyle>
          <a:p>
            <a:pPr lvl="0"/>
            <a:r>
              <a:rPr lang="en-US" dirty="0"/>
              <a:t>Short Subhead all caps (12pt regular) optional</a:t>
            </a:r>
            <a:endParaRPr lang="ar-SA"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20674" y="771427"/>
            <a:ext cx="2703690" cy="1389021"/>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0285" y="1104054"/>
            <a:ext cx="4501343" cy="329166"/>
          </a:xfrm>
          <a:prstGeom prst="rect">
            <a:avLst/>
          </a:prstGeom>
        </p:spPr>
      </p:pic>
      <p:sp>
        <p:nvSpPr>
          <p:cNvPr id="6146" name="Rectangle 2"/>
          <p:cNvSpPr>
            <a:spLocks noGrp="1" noChangeArrowheads="1"/>
          </p:cNvSpPr>
          <p:nvPr>
            <p:ph type="ctrTitle" hasCustomPrompt="1"/>
          </p:nvPr>
        </p:nvSpPr>
        <p:spPr>
          <a:xfrm>
            <a:off x="1097282" y="2510028"/>
            <a:ext cx="13441679" cy="1645920"/>
          </a:xfrm>
        </p:spPr>
        <p:txBody>
          <a:bodyPr anchor="b"/>
          <a:lstStyle>
            <a:lvl1pPr>
              <a:defRPr sz="5400">
                <a:solidFill>
                  <a:schemeClr val="accent5"/>
                </a:solidFill>
              </a:defRPr>
            </a:lvl1pPr>
          </a:lstStyle>
          <a:p>
            <a:pPr lvl="0"/>
            <a:r>
              <a:rPr lang="en-US" dirty="0"/>
              <a:t>headline all caps (36pt light) </a:t>
            </a:r>
            <a:br>
              <a:rPr lang="en-US" dirty="0"/>
            </a:br>
            <a:r>
              <a:rPr lang="en-US" dirty="0"/>
              <a:t>two lines maximum</a:t>
            </a:r>
            <a:endParaRPr lang="en-GB" noProof="0" dirty="0"/>
          </a:p>
        </p:txBody>
      </p:sp>
    </p:spTree>
    <p:extLst>
      <p:ext uri="{BB962C8B-B14F-4D97-AF65-F5344CB8AC3E}">
        <p14:creationId xmlns:p14="http://schemas.microsoft.com/office/powerpoint/2010/main" val="1443681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Blue Divider Slide">
    <p:bg>
      <p:bgPr>
        <a:gradFill flip="none" rotWithShape="1">
          <a:gsLst>
            <a:gs pos="10000">
              <a:srgbClr val="0047BB"/>
            </a:gs>
            <a:gs pos="90000">
              <a:schemeClr val="accent1"/>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5271" y="2190601"/>
            <a:ext cx="15654089" cy="2553308"/>
          </a:xfrm>
        </p:spPr>
        <p:txBody>
          <a:bodyPr anchor="t"/>
          <a:lstStyle>
            <a:lvl1pPr algn="l">
              <a:defRPr sz="6600" b="0" cap="all" baseline="0">
                <a:solidFill>
                  <a:schemeClr val="bg1"/>
                </a:solidFill>
              </a:defRPr>
            </a:lvl1pPr>
          </a:lstStyle>
          <a:p>
            <a:r>
              <a:rPr lang="en-US" dirty="0"/>
              <a:t>Click to edit SLIDE DIVIDER TEXT</a:t>
            </a:r>
            <a:endParaRPr lang="en-GB" dirty="0"/>
          </a:p>
        </p:txBody>
      </p:sp>
      <p:sp>
        <p:nvSpPr>
          <p:cNvPr id="3" name="Text Placeholder 2"/>
          <p:cNvSpPr>
            <a:spLocks noGrp="1"/>
          </p:cNvSpPr>
          <p:nvPr>
            <p:ph type="body" idx="1" hasCustomPrompt="1"/>
          </p:nvPr>
        </p:nvSpPr>
        <p:spPr>
          <a:xfrm>
            <a:off x="735272" y="609602"/>
            <a:ext cx="14913981" cy="866774"/>
          </a:xfrm>
        </p:spPr>
        <p:txBody>
          <a:bodyPr anchor="b"/>
          <a:lstStyle>
            <a:lvl1pPr marL="0" indent="0">
              <a:buNone/>
              <a:defRPr sz="3000" cap="all" baseline="0">
                <a:solidFill>
                  <a:schemeClr val="bg1"/>
                </a:solidFill>
                <a:latin typeface="+mj-lt"/>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dirty="0"/>
              <a:t>CLICK TO EDIT PRESENTATION RUNNING HEAD</a:t>
            </a:r>
          </a:p>
        </p:txBody>
      </p:sp>
      <p:sp>
        <p:nvSpPr>
          <p:cNvPr id="4" name="Rectangle 3"/>
          <p:cNvSpPr/>
          <p:nvPr userDrawn="1"/>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5" name="Rectangle 4"/>
          <p:cNvSpPr/>
          <p:nvPr userDrawn="1"/>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3492568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Orange Divider Slide">
    <p:bg>
      <p:bgPr>
        <a:gradFill flip="none" rotWithShape="1">
          <a:gsLst>
            <a:gs pos="10000">
              <a:srgbClr val="FFA300"/>
            </a:gs>
            <a:gs pos="90000">
              <a:schemeClr val="accent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5270" y="2190602"/>
            <a:ext cx="15654090" cy="2553309"/>
          </a:xfrm>
        </p:spPr>
        <p:txBody>
          <a:bodyPr anchor="t"/>
          <a:lstStyle>
            <a:lvl1pPr algn="l">
              <a:defRPr sz="6600" b="0" cap="all" baseline="0">
                <a:solidFill>
                  <a:schemeClr val="bg1"/>
                </a:solidFill>
              </a:defRPr>
            </a:lvl1pPr>
          </a:lstStyle>
          <a:p>
            <a:r>
              <a:rPr lang="en-US" dirty="0"/>
              <a:t>Click to edit SLIDE DIVIDER TEXT</a:t>
            </a:r>
            <a:endParaRPr lang="en-GB" dirty="0"/>
          </a:p>
        </p:txBody>
      </p:sp>
      <p:sp>
        <p:nvSpPr>
          <p:cNvPr id="3" name="Text Placeholder 2"/>
          <p:cNvSpPr>
            <a:spLocks noGrp="1"/>
          </p:cNvSpPr>
          <p:nvPr>
            <p:ph type="body" idx="1" hasCustomPrompt="1"/>
          </p:nvPr>
        </p:nvSpPr>
        <p:spPr>
          <a:xfrm>
            <a:off x="735272" y="609602"/>
            <a:ext cx="14913981" cy="866774"/>
          </a:xfrm>
        </p:spPr>
        <p:txBody>
          <a:bodyPr anchor="b"/>
          <a:lstStyle>
            <a:lvl1pPr marL="0" indent="0">
              <a:buNone/>
              <a:defRPr sz="3000" cap="all" baseline="0">
                <a:solidFill>
                  <a:schemeClr val="bg1"/>
                </a:solidFill>
                <a:latin typeface="+mj-lt"/>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dirty="0"/>
              <a:t>CLICK TO EDIT PRESENTATION RUNNING HEAD</a:t>
            </a:r>
          </a:p>
        </p:txBody>
      </p:sp>
      <p:sp>
        <p:nvSpPr>
          <p:cNvPr id="4" name="Rectangle 3"/>
          <p:cNvSpPr/>
          <p:nvPr userDrawn="1"/>
        </p:nvSpPr>
        <p:spPr>
          <a:xfrm flipV="1">
            <a:off x="728771" y="9657927"/>
            <a:ext cx="16857006" cy="411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5" name="Rectangle 4"/>
          <p:cNvSpPr/>
          <p:nvPr userDrawn="1"/>
        </p:nvSpPr>
        <p:spPr>
          <a:xfrm>
            <a:off x="728573" y="1684504"/>
            <a:ext cx="16848345" cy="463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363578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B709C9A7-F4BE-67BD-6271-D15E0E1EB9DC}"/>
              </a:ext>
            </a:extLst>
          </p:cNvPr>
          <p:cNvSpPr txBox="1"/>
          <p:nvPr userDrawn="1">
            <p:extLst>
              <p:ext uri="{1162E1C5-73C7-4A58-AE30-91384D911F3F}">
                <p184:classification xmlns:p184="http://schemas.microsoft.com/office/powerpoint/2018/4/main" val="hdr"/>
              </p:ext>
            </p:extLst>
          </p:nvPr>
        </p:nvSpPr>
        <p:spPr>
          <a:xfrm>
            <a:off x="63500" y="63500"/>
            <a:ext cx="1547876" cy="152400"/>
          </a:xfrm>
          <a:prstGeom prst="rect">
            <a:avLst/>
          </a:prstGeom>
        </p:spPr>
        <p:txBody>
          <a:bodyPr horzOverflow="overflow" lIns="0" tIns="0" rIns="0" bIns="0">
            <a:spAutoFit/>
          </a:bodyPr>
          <a:lstStyle/>
          <a:p>
            <a:pPr algn="l"/>
            <a:r>
              <a:rPr lang="en-US" sz="1000">
                <a:solidFill>
                  <a:srgbClr val="E35205"/>
                </a:solidFill>
                <a:latin typeface="SABIC Typeface Headline Light" panose="020B0303060202020204" pitchFamily="34" charset="0"/>
                <a:cs typeface="SABIC Typeface Headline Light" panose="020B0303060202020204" pitchFamily="34" charset="0"/>
              </a:rPr>
              <a:t>Classification: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8573" y="1921526"/>
            <a:ext cx="16810031" cy="75396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2"/>
          <p:cNvSpPr>
            <a:spLocks noGrp="1" noChangeArrowheads="1"/>
          </p:cNvSpPr>
          <p:nvPr>
            <p:ph type="title"/>
          </p:nvPr>
        </p:nvSpPr>
        <p:spPr bwMode="auto">
          <a:xfrm>
            <a:off x="735270" y="609600"/>
            <a:ext cx="14913981"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solidFill>
                  <a:schemeClr val="tx2"/>
                </a:solidFill>
              </a:rPr>
              <a:t>Headline in caps (20pt light)</a:t>
            </a:r>
            <a:endParaRPr lang="en-GB" dirty="0"/>
          </a:p>
        </p:txBody>
      </p:sp>
      <p:sp>
        <p:nvSpPr>
          <p:cNvPr id="1033" name="Rectangle 9"/>
          <p:cNvSpPr>
            <a:spLocks noChangeArrowheads="1"/>
          </p:cNvSpPr>
          <p:nvPr/>
        </p:nvSpPr>
        <p:spPr bwMode="invGray">
          <a:xfrm>
            <a:off x="16389362" y="9791123"/>
            <a:ext cx="1173044" cy="207749"/>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eaLnBrk="0" hangingPunct="0">
              <a:buFontTx/>
              <a:buNone/>
            </a:pPr>
            <a:fld id="{A618EB91-68A2-413C-AF9E-E3F73DFE5122}" type="slidenum">
              <a:rPr lang="en-GB" sz="1350" smtClean="0">
                <a:solidFill>
                  <a:schemeClr val="tx1"/>
                </a:solidFill>
                <a:latin typeface="+mn-lt"/>
              </a:rPr>
              <a:pPr algn="r" eaLnBrk="0" hangingPunct="0">
                <a:buFontTx/>
                <a:buNone/>
              </a:pPr>
              <a:t>‹#›</a:t>
            </a:fld>
            <a:endParaRPr lang="en-GB" sz="1350" dirty="0">
              <a:solidFill>
                <a:schemeClr val="tx1"/>
              </a:solidFill>
              <a:latin typeface="+mn-lt"/>
            </a:endParaRPr>
          </a:p>
        </p:txBody>
      </p:sp>
      <p:sp>
        <p:nvSpPr>
          <p:cNvPr id="15" name="Rectangle 14"/>
          <p:cNvSpPr/>
          <p:nvPr/>
        </p:nvSpPr>
        <p:spPr>
          <a:xfrm flipV="1">
            <a:off x="728771" y="9657927"/>
            <a:ext cx="16857006" cy="41148"/>
          </a:xfrm>
          <a:prstGeom prst="rect">
            <a:avLst/>
          </a:prstGeom>
          <a:gradFill flip="none" rotWithShape="1">
            <a:gsLst>
              <a:gs pos="90000">
                <a:schemeClr val="accent2"/>
              </a:gs>
              <a:gs pos="10000">
                <a:srgbClr val="FFA300"/>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1715" dirty="0">
              <a:solidFill>
                <a:srgbClr val="FFFFFF"/>
              </a:solidFill>
              <a:latin typeface="Arial" pitchFamily="34" charset="0"/>
              <a:ea typeface="MS PGothic" pitchFamily="34" charset="-128"/>
            </a:endParaRPr>
          </a:p>
        </p:txBody>
      </p:sp>
      <p:sp>
        <p:nvSpPr>
          <p:cNvPr id="14" name="Rectangle 13"/>
          <p:cNvSpPr/>
          <p:nvPr/>
        </p:nvSpPr>
        <p:spPr>
          <a:xfrm>
            <a:off x="728573" y="1684504"/>
            <a:ext cx="16848345" cy="46370"/>
          </a:xfrm>
          <a:prstGeom prst="rect">
            <a:avLst/>
          </a:prstGeom>
          <a:gradFill flip="none" rotWithShape="1">
            <a:gsLst>
              <a:gs pos="10000">
                <a:schemeClr val="accent1"/>
              </a:gs>
              <a:gs pos="90000">
                <a:srgbClr val="0047BB"/>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buFontTx/>
              <a:buNone/>
            </a:pPr>
            <a:endParaRPr lang="en-GB" sz="2286">
              <a:solidFill>
                <a:srgbClr val="FFFFFF"/>
              </a:solidFill>
              <a:latin typeface="Arial" pitchFamily="34" charset="0"/>
              <a:ea typeface="MS PGothic" pitchFamily="34" charset="-128"/>
            </a:endParaRPr>
          </a:p>
        </p:txBody>
      </p:sp>
      <p:sp>
        <p:nvSpPr>
          <p:cNvPr id="5" name="Rectangle 4"/>
          <p:cNvSpPr/>
          <p:nvPr userDrawn="1"/>
        </p:nvSpPr>
        <p:spPr bwMode="auto">
          <a:xfrm>
            <a:off x="-190041" y="1777695"/>
            <a:ext cx="8358" cy="41148"/>
          </a:xfrm>
          <a:prstGeom prst="rect">
            <a:avLst/>
          </a:prstGeom>
          <a:solidFill>
            <a:schemeClr val="accent1"/>
          </a:solidFill>
          <a:ln w="9525" cap="flat" cmpd="sng" algn="ctr">
            <a:noFill/>
            <a:prstDash val="solid"/>
            <a:round/>
            <a:headEnd type="none" w="med" len="med"/>
            <a:tailEnd type="none" w="med" len="med"/>
          </a:ln>
          <a:effectLst/>
        </p:spPr>
        <p:txBody>
          <a:bodyPr vert="horz" wrap="square" lIns="137120" tIns="137120" rIns="137120" bIns="137120" numCol="1" rtlCol="0" anchor="ctr" anchorCtr="0" compatLnSpc="1">
            <a:prstTxWarp prst="textNoShape">
              <a:avLst/>
            </a:prstTxWarp>
          </a:bodyPr>
          <a:lstStyle/>
          <a:p>
            <a:pPr marL="0" marR="0" indent="0" algn="ctr" defTabSz="1741383" rtl="0" eaLnBrk="1" fontAlgn="base" latinLnBrk="0" hangingPunct="1">
              <a:lnSpc>
                <a:spcPct val="100000"/>
              </a:lnSpc>
              <a:spcBef>
                <a:spcPct val="0"/>
              </a:spcBef>
              <a:spcAft>
                <a:spcPct val="0"/>
              </a:spcAft>
              <a:buClrTx/>
              <a:buSzTx/>
              <a:buFont typeface="Wingdings" pitchFamily="2" charset="2"/>
              <a:buNone/>
              <a:tabLst/>
            </a:pPr>
            <a:endParaRPr kumimoji="0" lang="en-US" sz="3047" b="0" i="0" u="none" strike="noStrike" cap="none" normalizeH="0" baseline="0" dirty="0">
              <a:ln>
                <a:noFill/>
              </a:ln>
              <a:solidFill>
                <a:schemeClr val="tx1"/>
              </a:solidFill>
              <a:effectLst/>
              <a:latin typeface="Arial" pitchFamily="34" charset="0"/>
            </a:endParaRPr>
          </a:p>
        </p:txBody>
      </p:sp>
      <p:pic>
        <p:nvPicPr>
          <p:cNvPr id="9" name="Picture 8"/>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16226069" y="503609"/>
            <a:ext cx="1338533" cy="687671"/>
          </a:xfrm>
          <a:prstGeom prst="rect">
            <a:avLst/>
          </a:prstGeom>
        </p:spPr>
      </p:pic>
      <p:sp>
        <p:nvSpPr>
          <p:cNvPr id="3" name="MSIPCMContentMarking" descr="{&quot;HashCode&quot;:180671666,&quot;Placement&quot;:&quot;Header&quot;,&quot;Top&quot;:0.0,&quot;Left&quot;:0.0,&quot;SlideWidth&quot;:960,&quot;SlideHeight&quot;:540}"/>
          <p:cNvSpPr txBox="1"/>
          <p:nvPr userDrawn="1"/>
        </p:nvSpPr>
        <p:spPr bwMode="auto">
          <a:xfrm>
            <a:off x="0" y="60321"/>
            <a:ext cx="274135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spAutoFit/>
          </a:bodyPr>
          <a:lstStyle/>
          <a:p>
            <a:pPr algn="l">
              <a:spcBef>
                <a:spcPts val="0"/>
              </a:spcBef>
              <a:spcAft>
                <a:spcPts val="0"/>
              </a:spcAft>
            </a:pPr>
            <a:r>
              <a:rPr lang="en-US" sz="1500" kern="0">
                <a:solidFill>
                  <a:srgbClr val="E35205"/>
                </a:solidFill>
                <a:latin typeface="SABIC Typeface Headline Light" panose="020B0303060202020204" pitchFamily="34" charset="0"/>
              </a:rPr>
              <a:t>Classification: Confidential</a:t>
            </a:r>
            <a:endParaRPr lang="en-US" sz="1500" kern="0" dirty="0">
              <a:solidFill>
                <a:srgbClr val="E35205"/>
              </a:solidFill>
              <a:latin typeface="SABIC Typeface Headline Light" panose="020B0303060202020204" pitchFamily="34" charset="0"/>
            </a:endParaRPr>
          </a:p>
        </p:txBody>
      </p:sp>
    </p:spTree>
    <p:extLst>
      <p:ext uri="{BB962C8B-B14F-4D97-AF65-F5344CB8AC3E}">
        <p14:creationId xmlns:p14="http://schemas.microsoft.com/office/powerpoint/2010/main" val="1321434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rtl="0" eaLnBrk="1" fontAlgn="base" hangingPunct="1">
        <a:lnSpc>
          <a:spcPct val="100000"/>
        </a:lnSpc>
        <a:spcBef>
          <a:spcPct val="0"/>
        </a:spcBef>
        <a:spcAft>
          <a:spcPct val="0"/>
        </a:spcAft>
        <a:defRPr sz="3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3809">
          <a:solidFill>
            <a:srgbClr val="808080"/>
          </a:solidFill>
          <a:latin typeface="Arial" pitchFamily="34" charset="0"/>
        </a:defRPr>
      </a:lvl2pPr>
      <a:lvl3pPr algn="l" rtl="0" eaLnBrk="1" fontAlgn="base" hangingPunct="1">
        <a:lnSpc>
          <a:spcPct val="95000"/>
        </a:lnSpc>
        <a:spcBef>
          <a:spcPct val="0"/>
        </a:spcBef>
        <a:spcAft>
          <a:spcPct val="0"/>
        </a:spcAft>
        <a:defRPr sz="3809">
          <a:solidFill>
            <a:srgbClr val="808080"/>
          </a:solidFill>
          <a:latin typeface="Arial" pitchFamily="34" charset="0"/>
        </a:defRPr>
      </a:lvl3pPr>
      <a:lvl4pPr algn="l" rtl="0" eaLnBrk="1" fontAlgn="base" hangingPunct="1">
        <a:lnSpc>
          <a:spcPct val="95000"/>
        </a:lnSpc>
        <a:spcBef>
          <a:spcPct val="0"/>
        </a:spcBef>
        <a:spcAft>
          <a:spcPct val="0"/>
        </a:spcAft>
        <a:defRPr sz="3809">
          <a:solidFill>
            <a:srgbClr val="808080"/>
          </a:solidFill>
          <a:latin typeface="Arial" pitchFamily="34" charset="0"/>
        </a:defRPr>
      </a:lvl4pPr>
      <a:lvl5pPr algn="l" rtl="0" eaLnBrk="1" fontAlgn="base" hangingPunct="1">
        <a:lnSpc>
          <a:spcPct val="95000"/>
        </a:lnSpc>
        <a:spcBef>
          <a:spcPct val="0"/>
        </a:spcBef>
        <a:spcAft>
          <a:spcPct val="0"/>
        </a:spcAft>
        <a:defRPr sz="3809">
          <a:solidFill>
            <a:srgbClr val="808080"/>
          </a:solidFill>
          <a:latin typeface="Arial" pitchFamily="34" charset="0"/>
        </a:defRPr>
      </a:lvl5pPr>
      <a:lvl6pPr marL="870692" algn="l" rtl="0" eaLnBrk="1" fontAlgn="base" hangingPunct="1">
        <a:lnSpc>
          <a:spcPct val="95000"/>
        </a:lnSpc>
        <a:spcBef>
          <a:spcPct val="0"/>
        </a:spcBef>
        <a:spcAft>
          <a:spcPct val="0"/>
        </a:spcAft>
        <a:defRPr sz="3809">
          <a:solidFill>
            <a:srgbClr val="808080"/>
          </a:solidFill>
          <a:latin typeface="Arial" pitchFamily="34" charset="0"/>
        </a:defRPr>
      </a:lvl6pPr>
      <a:lvl7pPr marL="1741386" algn="l" rtl="0" eaLnBrk="1" fontAlgn="base" hangingPunct="1">
        <a:lnSpc>
          <a:spcPct val="95000"/>
        </a:lnSpc>
        <a:spcBef>
          <a:spcPct val="0"/>
        </a:spcBef>
        <a:spcAft>
          <a:spcPct val="0"/>
        </a:spcAft>
        <a:defRPr sz="3809">
          <a:solidFill>
            <a:srgbClr val="808080"/>
          </a:solidFill>
          <a:latin typeface="Arial" pitchFamily="34" charset="0"/>
        </a:defRPr>
      </a:lvl7pPr>
      <a:lvl8pPr marL="2612078" algn="l" rtl="0" eaLnBrk="1" fontAlgn="base" hangingPunct="1">
        <a:lnSpc>
          <a:spcPct val="95000"/>
        </a:lnSpc>
        <a:spcBef>
          <a:spcPct val="0"/>
        </a:spcBef>
        <a:spcAft>
          <a:spcPct val="0"/>
        </a:spcAft>
        <a:defRPr sz="3809">
          <a:solidFill>
            <a:srgbClr val="808080"/>
          </a:solidFill>
          <a:latin typeface="Arial" pitchFamily="34" charset="0"/>
        </a:defRPr>
      </a:lvl8pPr>
      <a:lvl9pPr marL="3482766" algn="l" rtl="0" eaLnBrk="1" fontAlgn="base" hangingPunct="1">
        <a:lnSpc>
          <a:spcPct val="95000"/>
        </a:lnSpc>
        <a:spcBef>
          <a:spcPct val="0"/>
        </a:spcBef>
        <a:spcAft>
          <a:spcPct val="0"/>
        </a:spcAft>
        <a:defRPr sz="3809">
          <a:solidFill>
            <a:srgbClr val="808080"/>
          </a:solidFill>
          <a:latin typeface="Arial" pitchFamily="34" charset="0"/>
        </a:defRPr>
      </a:lvl9pPr>
    </p:titleStyle>
    <p:body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p:bodyStyle>
    <p:otherStyle>
      <a:defPPr>
        <a:defRPr lang="en-US"/>
      </a:defPPr>
      <a:lvl1pPr marL="0" algn="l" defTabSz="1741386" rtl="0" eaLnBrk="1" latinLnBrk="0" hangingPunct="1">
        <a:defRPr sz="3428" kern="1200">
          <a:solidFill>
            <a:schemeClr val="tx1"/>
          </a:solidFill>
          <a:latin typeface="+mn-lt"/>
          <a:ea typeface="+mn-ea"/>
          <a:cs typeface="+mn-cs"/>
        </a:defRPr>
      </a:lvl1pPr>
      <a:lvl2pPr marL="870692" algn="l" defTabSz="1741386" rtl="0" eaLnBrk="1" latinLnBrk="0" hangingPunct="1">
        <a:defRPr sz="3428" kern="1200">
          <a:solidFill>
            <a:schemeClr val="tx1"/>
          </a:solidFill>
          <a:latin typeface="+mn-lt"/>
          <a:ea typeface="+mn-ea"/>
          <a:cs typeface="+mn-cs"/>
        </a:defRPr>
      </a:lvl2pPr>
      <a:lvl3pPr marL="1741386" algn="l" defTabSz="1741386" rtl="0" eaLnBrk="1" latinLnBrk="0" hangingPunct="1">
        <a:defRPr sz="3428" kern="1200">
          <a:solidFill>
            <a:schemeClr val="tx1"/>
          </a:solidFill>
          <a:latin typeface="+mn-lt"/>
          <a:ea typeface="+mn-ea"/>
          <a:cs typeface="+mn-cs"/>
        </a:defRPr>
      </a:lvl3pPr>
      <a:lvl4pPr marL="2612078" algn="l" defTabSz="1741386" rtl="0" eaLnBrk="1" latinLnBrk="0" hangingPunct="1">
        <a:defRPr sz="3428" kern="1200">
          <a:solidFill>
            <a:schemeClr val="tx1"/>
          </a:solidFill>
          <a:latin typeface="+mn-lt"/>
          <a:ea typeface="+mn-ea"/>
          <a:cs typeface="+mn-cs"/>
        </a:defRPr>
      </a:lvl4pPr>
      <a:lvl5pPr marL="3482766" algn="l" defTabSz="1741386" rtl="0" eaLnBrk="1" latinLnBrk="0" hangingPunct="1">
        <a:defRPr sz="3428" kern="1200">
          <a:solidFill>
            <a:schemeClr val="tx1"/>
          </a:solidFill>
          <a:latin typeface="+mn-lt"/>
          <a:ea typeface="+mn-ea"/>
          <a:cs typeface="+mn-cs"/>
        </a:defRPr>
      </a:lvl5pPr>
      <a:lvl6pPr marL="4353461" algn="l" defTabSz="1741386" rtl="0" eaLnBrk="1" latinLnBrk="0" hangingPunct="1">
        <a:defRPr sz="3428" kern="1200">
          <a:solidFill>
            <a:schemeClr val="tx1"/>
          </a:solidFill>
          <a:latin typeface="+mn-lt"/>
          <a:ea typeface="+mn-ea"/>
          <a:cs typeface="+mn-cs"/>
        </a:defRPr>
      </a:lvl6pPr>
      <a:lvl7pPr marL="5224152" algn="l" defTabSz="1741386" rtl="0" eaLnBrk="1" latinLnBrk="0" hangingPunct="1">
        <a:defRPr sz="3428" kern="1200">
          <a:solidFill>
            <a:schemeClr val="tx1"/>
          </a:solidFill>
          <a:latin typeface="+mn-lt"/>
          <a:ea typeface="+mn-ea"/>
          <a:cs typeface="+mn-cs"/>
        </a:defRPr>
      </a:lvl7pPr>
      <a:lvl8pPr marL="6094845" algn="l" defTabSz="1741386" rtl="0" eaLnBrk="1" latinLnBrk="0" hangingPunct="1">
        <a:defRPr sz="3428" kern="1200">
          <a:solidFill>
            <a:schemeClr val="tx1"/>
          </a:solidFill>
          <a:latin typeface="+mn-lt"/>
          <a:ea typeface="+mn-ea"/>
          <a:cs typeface="+mn-cs"/>
        </a:defRPr>
      </a:lvl8pPr>
      <a:lvl9pPr marL="6965537" algn="l" defTabSz="1741386" rtl="0" eaLnBrk="1" latinLnBrk="0" hangingPunct="1">
        <a:defRPr sz="3428"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768">
          <p15:clr>
            <a:srgbClr val="F26B43"/>
          </p15:clr>
        </p15:guide>
        <p15:guide id="1" pos="305">
          <p15:clr>
            <a:srgbClr val="F26B43"/>
          </p15:clr>
        </p15:guide>
        <p15:guide id="2" pos="7375">
          <p15:clr>
            <a:srgbClr val="F26B43"/>
          </p15:clr>
        </p15:guide>
        <p15:guide id="3" orient="horz" pos="4008">
          <p15:clr>
            <a:srgbClr val="F26B43"/>
          </p15:clr>
        </p15:guide>
        <p15:guide id="4" orient="horz" pos="912">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7.svg"/><Relationship Id="rId7" Type="http://schemas.openxmlformats.org/officeDocument/2006/relationships/image" Target="../media/image46.jpeg"/><Relationship Id="rId12"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37.png"/><Relationship Id="rId5" Type="http://schemas.openxmlformats.org/officeDocument/2006/relationships/image" Target="../media/image29.sv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7.svg"/><Relationship Id="rId7"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7.jpeg"/><Relationship Id="rId3" Type="http://schemas.openxmlformats.org/officeDocument/2006/relationships/image" Target="../media/image27.svg"/><Relationship Id="rId7" Type="http://schemas.openxmlformats.org/officeDocument/2006/relationships/image" Target="../media/image52.png"/><Relationship Id="rId12" Type="http://schemas.openxmlformats.org/officeDocument/2006/relationships/image" Target="../media/image56.jpeg"/><Relationship Id="rId2" Type="http://schemas.openxmlformats.org/officeDocument/2006/relationships/image" Target="../media/image26.pn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5.jpeg"/><Relationship Id="rId5" Type="http://schemas.openxmlformats.org/officeDocument/2006/relationships/image" Target="../media/image29.svg"/><Relationship Id="rId15" Type="http://schemas.openxmlformats.org/officeDocument/2006/relationships/image" Target="../media/image37.png"/><Relationship Id="rId10" Type="http://schemas.openxmlformats.org/officeDocument/2006/relationships/image" Target="../media/image54.jpeg"/><Relationship Id="rId4" Type="http://schemas.openxmlformats.org/officeDocument/2006/relationships/image" Target="../media/image28.png"/><Relationship Id="rId9" Type="http://schemas.openxmlformats.org/officeDocument/2006/relationships/image" Target="../media/image53.jpeg"/><Relationship Id="rId14" Type="http://schemas.openxmlformats.org/officeDocument/2006/relationships/image" Target="../media/image58.jpeg"/></Relationships>
</file>

<file path=ppt/slides/_rels/slide15.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25.jpeg"/><Relationship Id="rId3" Type="http://schemas.openxmlformats.org/officeDocument/2006/relationships/image" Target="../media/image27.svg"/><Relationship Id="rId7" Type="http://schemas.openxmlformats.org/officeDocument/2006/relationships/image" Target="../media/image60.jpeg"/><Relationship Id="rId12" Type="http://schemas.openxmlformats.org/officeDocument/2006/relationships/image" Target="../media/image6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37.png"/><Relationship Id="rId5" Type="http://schemas.openxmlformats.org/officeDocument/2006/relationships/image" Target="../media/image29.svg"/><Relationship Id="rId10" Type="http://schemas.openxmlformats.org/officeDocument/2006/relationships/image" Target="../media/image63.png"/><Relationship Id="rId4" Type="http://schemas.openxmlformats.org/officeDocument/2006/relationships/image" Target="../media/image28.png"/><Relationship Id="rId9"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7.svg"/><Relationship Id="rId7" Type="http://schemas.openxmlformats.org/officeDocument/2006/relationships/image" Target="../media/image66.png"/><Relationship Id="rId12"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69.jpeg"/><Relationship Id="rId5" Type="http://schemas.openxmlformats.org/officeDocument/2006/relationships/image" Target="../media/image29.svg"/><Relationship Id="rId10" Type="http://schemas.openxmlformats.org/officeDocument/2006/relationships/image" Target="../media/image68.jpeg"/><Relationship Id="rId4" Type="http://schemas.openxmlformats.org/officeDocument/2006/relationships/image" Target="../media/image28.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25.jpeg"/><Relationship Id="rId4" Type="http://schemas.openxmlformats.org/officeDocument/2006/relationships/image" Target="../media/image28.png"/><Relationship Id="rId9" Type="http://schemas.openxmlformats.org/officeDocument/2006/relationships/image" Target="../media/image33.png"/></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7.svg"/><Relationship Id="rId7"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7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18.svg"/><Relationship Id="rId5" Type="http://schemas.openxmlformats.org/officeDocument/2006/relationships/image" Target="../media/image72.svg"/><Relationship Id="rId10" Type="http://schemas.openxmlformats.org/officeDocument/2006/relationships/image" Target="../media/image1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9.svg"/><Relationship Id="rId10" Type="http://schemas.openxmlformats.org/officeDocument/2006/relationships/image" Target="../media/image25.jpeg"/><Relationship Id="rId4" Type="http://schemas.openxmlformats.org/officeDocument/2006/relationships/image" Target="../media/image28.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7.svg"/><Relationship Id="rId7" Type="http://schemas.openxmlformats.org/officeDocument/2006/relationships/image" Target="../media/image39.png"/><Relationship Id="rId12"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6.png"/><Relationship Id="rId5" Type="http://schemas.openxmlformats.org/officeDocument/2006/relationships/image" Target="../media/image29.sv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27.svg"/><Relationship Id="rId7" Type="http://schemas.openxmlformats.org/officeDocument/2006/relationships/image" Target="../media/image43.em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329582" y="1028700"/>
            <a:ext cx="1264709" cy="1264709"/>
          </a:xfrm>
          <a:custGeom>
            <a:avLst/>
            <a:gdLst/>
            <a:ahLst/>
            <a:cxnLst/>
            <a:rect l="l" t="t" r="r" b="b"/>
            <a:pathLst>
              <a:path w="1264709" h="1264709">
                <a:moveTo>
                  <a:pt x="0" y="0"/>
                </a:moveTo>
                <a:lnTo>
                  <a:pt x="1264709" y="0"/>
                </a:lnTo>
                <a:lnTo>
                  <a:pt x="1264709" y="1264709"/>
                </a:lnTo>
                <a:lnTo>
                  <a:pt x="0" y="12647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1722956" y="7797895"/>
            <a:ext cx="6900386" cy="698405"/>
            <a:chOff x="0" y="0"/>
            <a:chExt cx="1342999" cy="135928"/>
          </a:xfrm>
        </p:grpSpPr>
        <p:sp>
          <p:nvSpPr>
            <p:cNvPr id="8" name="Freeform 8"/>
            <p:cNvSpPr/>
            <p:nvPr/>
          </p:nvSpPr>
          <p:spPr>
            <a:xfrm>
              <a:off x="0" y="0"/>
              <a:ext cx="1342999"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0" y="-19050"/>
              <a:ext cx="1342999" cy="154978"/>
            </a:xfrm>
            <a:prstGeom prst="rect">
              <a:avLst/>
            </a:prstGeom>
          </p:spPr>
          <p:txBody>
            <a:bodyPr lIns="68744" tIns="68744" rIns="68744" bIns="68744" rtlCol="0" anchor="ctr"/>
            <a:lstStyle/>
            <a:p>
              <a:pPr algn="r">
                <a:lnSpc>
                  <a:spcPts val="2730"/>
                </a:lnSpc>
              </a:pPr>
              <a:r>
                <a:rPr lang="en-US" sz="2100" b="1" spc="119" dirty="0">
                  <a:solidFill>
                    <a:srgbClr val="E28126"/>
                  </a:solidFill>
                  <a:latin typeface="Canva Sans"/>
                </a:rPr>
                <a:t>Saudi Basic Corporation (SABIC)</a:t>
              </a:r>
            </a:p>
          </p:txBody>
        </p:sp>
      </p:grpSp>
      <p:sp>
        <p:nvSpPr>
          <p:cNvPr id="10" name="Freeform 10"/>
          <p:cNvSpPr/>
          <p:nvPr/>
        </p:nvSpPr>
        <p:spPr>
          <a:xfrm>
            <a:off x="1857742" y="7918323"/>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12777643" y="6226555"/>
            <a:ext cx="4481657" cy="1340239"/>
          </a:xfrm>
          <a:prstGeom prst="rect">
            <a:avLst/>
          </a:prstGeom>
        </p:spPr>
        <p:txBody>
          <a:bodyPr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r>
              <a:rPr lang="en-US" sz="3200" spc="195" dirty="0">
                <a:solidFill>
                  <a:srgbClr val="0C3E5B"/>
                </a:solidFill>
                <a:latin typeface="Canva Sans Bold"/>
              </a:rPr>
              <a:t>Manabendra Maity</a:t>
            </a:r>
            <a:endParaRPr lang="en-US" sz="3908" spc="195" dirty="0">
              <a:solidFill>
                <a:srgbClr val="0C3E5B"/>
              </a:solidFill>
              <a:latin typeface="Canva Sans Bold"/>
            </a:endParaRPr>
          </a:p>
        </p:txBody>
      </p:sp>
      <p:sp>
        <p:nvSpPr>
          <p:cNvPr id="12" name="TextBox 12"/>
          <p:cNvSpPr txBox="1"/>
          <p:nvPr/>
        </p:nvSpPr>
        <p:spPr>
          <a:xfrm>
            <a:off x="14485962" y="2370453"/>
            <a:ext cx="2951949" cy="505969"/>
          </a:xfrm>
          <a:prstGeom prst="rect">
            <a:avLst/>
          </a:prstGeom>
        </p:spPr>
        <p:txBody>
          <a:bodyPr lIns="0" tIns="0" rIns="0" bIns="0" rtlCol="0" anchor="t">
            <a:spAutoFit/>
          </a:bodyPr>
          <a:lstStyle/>
          <a:p>
            <a:pPr algn="ctr">
              <a:lnSpc>
                <a:spcPts val="4136"/>
              </a:lnSpc>
              <a:spcBef>
                <a:spcPct val="0"/>
              </a:spcBef>
            </a:pPr>
            <a:r>
              <a:rPr lang="en-US" sz="2954">
                <a:solidFill>
                  <a:srgbClr val="0C3E5B"/>
                </a:solidFill>
                <a:latin typeface="Canva Sans"/>
              </a:rPr>
              <a:t>YOUR LOGO</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dirty="0">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dirty="0">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dirty="0">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dirty="0">
                  <a:solidFill>
                    <a:srgbClr val="0C3E5B"/>
                  </a:solidFill>
                  <a:latin typeface="Glacial Indifference Bold"/>
                </a:rPr>
                <a:t>INNOVATIVE SOLUTIONS FOR CORROSION CHALLENGES</a:t>
              </a:r>
            </a:p>
          </p:txBody>
        </p:sp>
      </p:grpSp>
      <p:sp>
        <p:nvSpPr>
          <p:cNvPr id="22" name="TextBox 6">
            <a:extLst>
              <a:ext uri="{FF2B5EF4-FFF2-40B4-BE49-F238E27FC236}">
                <a16:creationId xmlns:a16="http://schemas.microsoft.com/office/drawing/2014/main" id="{09AB679B-63A5-CEFA-2372-0D62C1E578A5}"/>
              </a:ext>
            </a:extLst>
          </p:cNvPr>
          <p:cNvSpPr txBox="1"/>
          <p:nvPr/>
        </p:nvSpPr>
        <p:spPr>
          <a:xfrm>
            <a:off x="1750107" y="5961576"/>
            <a:ext cx="7873986" cy="1292662"/>
          </a:xfrm>
          <a:prstGeom prst="rect">
            <a:avLst/>
          </a:prstGeom>
          <a:solidFill>
            <a:srgbClr val="E28126"/>
          </a:solidFill>
        </p:spPr>
        <p:txBody>
          <a:bodyPr wrap="square" lIns="0" tIns="0" rIns="0" bIns="0" rtlCol="0" anchor="t">
            <a:spAutoFit/>
          </a:bodyPr>
          <a:lstStyle/>
          <a:p>
            <a:pPr algn="l"/>
            <a:r>
              <a:rPr lang="en-US" sz="2800" spc="195" dirty="0">
                <a:solidFill>
                  <a:schemeClr val="bg1"/>
                </a:solidFill>
                <a:latin typeface="Canva Sans Bold"/>
              </a:rPr>
              <a:t>Reliable refractory lining design to prevent acid dew point corrosion in process fired heaters and furnaces</a:t>
            </a:r>
          </a:p>
        </p:txBody>
      </p:sp>
      <p:pic>
        <p:nvPicPr>
          <p:cNvPr id="6" name="Picture 1" descr="http://intranet.sabic.com/PublishingImages/sabic_logo.jpg">
            <a:extLst>
              <a:ext uri="{FF2B5EF4-FFF2-40B4-BE49-F238E27FC236}">
                <a16:creationId xmlns:a16="http://schemas.microsoft.com/office/drawing/2014/main" id="{F52B302E-4BDF-F9FF-BEFD-E02C81AB81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5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4039" y="736664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Content Placeholder 2">
            <a:extLst>
              <a:ext uri="{FF2B5EF4-FFF2-40B4-BE49-F238E27FC236}">
                <a16:creationId xmlns:a16="http://schemas.microsoft.com/office/drawing/2014/main" id="{EBED10F4-FB58-C56C-1829-8C4FBDA8B557}"/>
              </a:ext>
            </a:extLst>
          </p:cNvPr>
          <p:cNvSpPr txBox="1">
            <a:spLocks/>
          </p:cNvSpPr>
          <p:nvPr/>
        </p:nvSpPr>
        <p:spPr bwMode="auto">
          <a:xfrm>
            <a:off x="855318" y="501509"/>
            <a:ext cx="6536082" cy="70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514350" indent="-514350" defTabSz="1371600">
              <a:buNone/>
              <a:defRPr/>
            </a:pPr>
            <a:endParaRPr lang="en-US" sz="2700" b="1" kern="0" dirty="0">
              <a:solidFill>
                <a:schemeClr val="tx1">
                  <a:lumMod val="95000"/>
                  <a:lumOff val="5000"/>
                </a:schemeClr>
              </a:solidFill>
              <a:ea typeface="ヒラギノ角ゴ Pro W3"/>
              <a:cs typeface="SABIC Typeface Text Light"/>
            </a:endParaRPr>
          </a:p>
          <a:p>
            <a:pPr marL="514350" indent="-514350" defTabSz="1371600">
              <a:buNone/>
              <a:defRPr/>
            </a:pPr>
            <a:endParaRPr lang="en-US" sz="2700" b="1" kern="0" dirty="0">
              <a:solidFill>
                <a:schemeClr val="tx1">
                  <a:lumMod val="95000"/>
                  <a:lumOff val="5000"/>
                </a:schemeClr>
              </a:solidFill>
              <a:ea typeface="ヒラギノ角ゴ Pro W3"/>
              <a:cs typeface="SABIC Typeface Text Light"/>
            </a:endParaRPr>
          </a:p>
          <a:p>
            <a:pPr marL="514350" indent="-514350" defTabSz="1371600">
              <a:buNone/>
              <a:defRPr/>
            </a:pPr>
            <a:r>
              <a:rPr lang="en-US" sz="2000" b="1" kern="0" dirty="0">
                <a:solidFill>
                  <a:schemeClr val="tx1">
                    <a:lumMod val="95000"/>
                    <a:lumOff val="5000"/>
                  </a:schemeClr>
                </a:solidFill>
                <a:ea typeface="ヒラギノ角ゴ Pro W3"/>
                <a:cs typeface="SABIC Typeface Text Light"/>
              </a:rPr>
              <a:t>S + O</a:t>
            </a:r>
            <a:r>
              <a:rPr lang="en-US" sz="2000" b="1" kern="0" baseline="-25000" dirty="0">
                <a:solidFill>
                  <a:schemeClr val="tx1">
                    <a:lumMod val="95000"/>
                    <a:lumOff val="5000"/>
                  </a:schemeClr>
                </a:solidFill>
                <a:ea typeface="ヒラギノ角ゴ Pro W3"/>
                <a:cs typeface="SABIC Typeface Text Light"/>
                <a:sym typeface="Wingdings" pitchFamily="2" charset="2"/>
              </a:rPr>
              <a:t>2                      </a:t>
            </a:r>
            <a:r>
              <a:rPr lang="en-US" sz="2000" b="1" kern="0" dirty="0">
                <a:solidFill>
                  <a:schemeClr val="tx1">
                    <a:lumMod val="95000"/>
                    <a:lumOff val="5000"/>
                  </a:schemeClr>
                </a:solidFill>
                <a:ea typeface="ヒラギノ角ゴ Pro W3"/>
                <a:cs typeface="SABIC Typeface Text Light"/>
              </a:rPr>
              <a:t>           </a:t>
            </a:r>
            <a:r>
              <a:rPr lang="en-US" sz="2000" b="1" kern="0" dirty="0">
                <a:solidFill>
                  <a:schemeClr val="tx1">
                    <a:lumMod val="95000"/>
                    <a:lumOff val="5000"/>
                  </a:schemeClr>
                </a:solidFill>
                <a:ea typeface="ヒラギノ角ゴ Pro W3"/>
                <a:cs typeface="SABIC Typeface Text Light"/>
                <a:sym typeface="Wingdings" pitchFamily="2" charset="2"/>
              </a:rPr>
              <a:t>SO</a:t>
            </a:r>
            <a:r>
              <a:rPr lang="en-US" sz="2000" b="1" kern="0" baseline="-25000" dirty="0">
                <a:solidFill>
                  <a:schemeClr val="tx1">
                    <a:lumMod val="95000"/>
                    <a:lumOff val="5000"/>
                  </a:schemeClr>
                </a:solidFill>
                <a:ea typeface="ヒラギノ角ゴ Pro W3"/>
                <a:cs typeface="SABIC Typeface Text Light"/>
                <a:sym typeface="Wingdings" pitchFamily="2" charset="2"/>
              </a:rPr>
              <a:t>2   </a:t>
            </a:r>
            <a:r>
              <a:rPr lang="en-US" sz="2000" b="1" kern="0" dirty="0">
                <a:solidFill>
                  <a:schemeClr val="tx1">
                    <a:lumMod val="95000"/>
                    <a:lumOff val="5000"/>
                  </a:schemeClr>
                </a:solidFill>
                <a:ea typeface="ヒラギノ角ゴ Pro W3"/>
                <a:cs typeface="SABIC Typeface Text Light"/>
              </a:rPr>
              <a:t>(Gas)  </a:t>
            </a:r>
          </a:p>
          <a:p>
            <a:pPr marL="514350" indent="-514350" defTabSz="1371600">
              <a:buNone/>
              <a:defRPr/>
            </a:pPr>
            <a:endParaRPr lang="en-US" sz="2400" b="1" kern="0" dirty="0">
              <a:solidFill>
                <a:schemeClr val="tx1">
                  <a:lumMod val="95000"/>
                  <a:lumOff val="5000"/>
                </a:schemeClr>
              </a:solidFill>
              <a:ea typeface="ヒラギノ角ゴ Pro W3"/>
              <a:cs typeface="SABIC Typeface Text Light"/>
            </a:endParaRPr>
          </a:p>
          <a:p>
            <a:pPr marL="514350" indent="-514350" defTabSz="1371600">
              <a:buNone/>
              <a:defRPr/>
            </a:pPr>
            <a:r>
              <a:rPr lang="en-US" sz="2400" b="1" kern="0" dirty="0">
                <a:solidFill>
                  <a:schemeClr val="tx1">
                    <a:lumMod val="95000"/>
                    <a:lumOff val="5000"/>
                  </a:schemeClr>
                </a:solidFill>
                <a:ea typeface="ヒラギノ角ゴ Pro W3"/>
                <a:cs typeface="SABIC Typeface Text Light"/>
              </a:rPr>
              <a:t> 			      </a:t>
            </a:r>
            <a:r>
              <a:rPr lang="en-US" sz="2000" b="1" kern="0" dirty="0">
                <a:solidFill>
                  <a:schemeClr val="tx1">
                    <a:lumMod val="95000"/>
                    <a:lumOff val="5000"/>
                  </a:schemeClr>
                </a:solidFill>
                <a:ea typeface="ヒラギノ角ゴ Pro W3"/>
                <a:cs typeface="SABIC Typeface Text Light"/>
              </a:rPr>
              <a:t>(Conversion ~ 1-5 %)</a:t>
            </a:r>
            <a:endParaRPr lang="en-US" sz="2400" b="1" kern="0" dirty="0">
              <a:solidFill>
                <a:schemeClr val="tx1">
                  <a:lumMod val="95000"/>
                  <a:lumOff val="5000"/>
                </a:schemeClr>
              </a:solidFill>
              <a:ea typeface="ヒラギノ角ゴ Pro W3"/>
              <a:cs typeface="SABIC Typeface Text Light"/>
            </a:endParaRPr>
          </a:p>
          <a:p>
            <a:pPr marL="514350" indent="-514350" defTabSz="1371600">
              <a:buNone/>
              <a:defRPr/>
            </a:pPr>
            <a:r>
              <a:rPr lang="en-US" sz="2400" b="1" kern="0" dirty="0">
                <a:solidFill>
                  <a:schemeClr val="tx1">
                    <a:lumMod val="95000"/>
                    <a:lumOff val="5000"/>
                  </a:schemeClr>
                </a:solidFill>
                <a:ea typeface="ヒラギノ角ゴ Pro W3"/>
                <a:cs typeface="SABIC Typeface Text Light"/>
              </a:rPr>
              <a:t>                                    </a:t>
            </a:r>
            <a:endParaRPr lang="en-US" sz="2400" b="1" kern="0" baseline="-25000" dirty="0">
              <a:solidFill>
                <a:schemeClr val="tx1">
                  <a:lumMod val="95000"/>
                  <a:lumOff val="5000"/>
                </a:schemeClr>
              </a:solidFill>
              <a:ea typeface="ヒラギノ角ゴ Pro W3"/>
              <a:cs typeface="SABIC Typeface Text Light"/>
              <a:sym typeface="Wingdings" pitchFamily="2" charset="2"/>
            </a:endParaRPr>
          </a:p>
          <a:p>
            <a:pPr marL="514350" indent="-514350" defTabSz="1371600">
              <a:buNone/>
              <a:defRPr/>
            </a:pPr>
            <a:r>
              <a:rPr lang="en-US" sz="2400" b="1" kern="0" dirty="0">
                <a:solidFill>
                  <a:schemeClr val="tx1">
                    <a:lumMod val="95000"/>
                    <a:lumOff val="5000"/>
                  </a:schemeClr>
                </a:solidFill>
                <a:ea typeface="ヒラギノ角ゴ Pro W3"/>
                <a:cs typeface="SABIC Typeface Text Light"/>
                <a:sym typeface="Wingdings" pitchFamily="2" charset="2"/>
              </a:rPr>
              <a:t>                                 </a:t>
            </a:r>
            <a:r>
              <a:rPr lang="en-US" sz="2000" b="1" kern="0" dirty="0">
                <a:solidFill>
                  <a:schemeClr val="tx1">
                    <a:lumMod val="95000"/>
                    <a:lumOff val="5000"/>
                  </a:schemeClr>
                </a:solidFill>
                <a:ea typeface="ヒラギノ角ゴ Pro W3"/>
                <a:cs typeface="SABIC Typeface Text Light"/>
                <a:sym typeface="Wingdings" pitchFamily="2" charset="2"/>
              </a:rPr>
              <a:t>SO</a:t>
            </a:r>
            <a:r>
              <a:rPr lang="en-US" sz="2000" b="1" kern="0" baseline="-25000" dirty="0">
                <a:solidFill>
                  <a:schemeClr val="tx1">
                    <a:lumMod val="95000"/>
                    <a:lumOff val="5000"/>
                  </a:schemeClr>
                </a:solidFill>
                <a:ea typeface="ヒラギノ角ゴ Pro W3"/>
                <a:cs typeface="SABIC Typeface Text Light"/>
                <a:sym typeface="Wingdings" pitchFamily="2" charset="2"/>
              </a:rPr>
              <a:t>2 </a:t>
            </a:r>
            <a:r>
              <a:rPr lang="en-US" sz="2000" b="1" kern="0" dirty="0">
                <a:solidFill>
                  <a:schemeClr val="tx1">
                    <a:lumMod val="95000"/>
                    <a:lumOff val="5000"/>
                  </a:schemeClr>
                </a:solidFill>
                <a:ea typeface="ヒラギノ角ゴ Pro W3"/>
                <a:cs typeface="SABIC Typeface Text Light"/>
              </a:rPr>
              <a:t>+ O</a:t>
            </a:r>
            <a:r>
              <a:rPr lang="en-US" sz="2000" b="1" kern="0" baseline="-25000" dirty="0">
                <a:solidFill>
                  <a:schemeClr val="tx1">
                    <a:lumMod val="95000"/>
                    <a:lumOff val="5000"/>
                  </a:schemeClr>
                </a:solidFill>
                <a:ea typeface="ヒラギノ角ゴ Pro W3"/>
                <a:cs typeface="SABIC Typeface Text Light"/>
                <a:sym typeface="Wingdings" pitchFamily="2" charset="2"/>
              </a:rPr>
              <a:t>2</a:t>
            </a:r>
            <a:r>
              <a:rPr lang="en-US" sz="2000" b="1" kern="0" dirty="0">
                <a:solidFill>
                  <a:schemeClr val="tx1">
                    <a:lumMod val="95000"/>
                    <a:lumOff val="5000"/>
                  </a:schemeClr>
                </a:solidFill>
                <a:ea typeface="ヒラギノ角ゴ Pro W3"/>
                <a:cs typeface="SABIC Typeface Text Light"/>
              </a:rPr>
              <a:t>                    SO</a:t>
            </a:r>
            <a:r>
              <a:rPr lang="en-US" sz="2000" b="1" kern="0" baseline="-25000" dirty="0">
                <a:solidFill>
                  <a:schemeClr val="tx1">
                    <a:lumMod val="95000"/>
                    <a:lumOff val="5000"/>
                  </a:schemeClr>
                </a:solidFill>
                <a:ea typeface="ヒラギノ角ゴ Pro W3"/>
                <a:cs typeface="SABIC Typeface Text Light"/>
                <a:sym typeface="Wingdings" pitchFamily="2" charset="2"/>
              </a:rPr>
              <a:t>3</a:t>
            </a:r>
            <a:r>
              <a:rPr lang="en-US" sz="2000" b="1" kern="0" dirty="0">
                <a:solidFill>
                  <a:schemeClr val="tx1">
                    <a:lumMod val="95000"/>
                    <a:lumOff val="5000"/>
                  </a:schemeClr>
                </a:solidFill>
                <a:ea typeface="ヒラギノ角ゴ Pro W3"/>
                <a:cs typeface="SABIC Typeface Text Light"/>
              </a:rPr>
              <a:t> (Gas) </a:t>
            </a:r>
          </a:p>
          <a:p>
            <a:pPr marL="514350" indent="-514350" algn="ctr" defTabSz="1371600">
              <a:buNone/>
              <a:defRPr/>
            </a:pPr>
            <a:endParaRPr lang="en-US" sz="2400" b="1" kern="0" dirty="0">
              <a:solidFill>
                <a:schemeClr val="tx1">
                  <a:lumMod val="95000"/>
                  <a:lumOff val="5000"/>
                </a:schemeClr>
              </a:solidFill>
              <a:ea typeface="ヒラギノ角ゴ Pro W3"/>
              <a:cs typeface="SABIC Typeface Text Light"/>
            </a:endParaRPr>
          </a:p>
          <a:p>
            <a:pPr marL="514350" indent="-514350" defTabSz="1371600">
              <a:buNone/>
              <a:defRPr/>
            </a:pPr>
            <a:endParaRPr lang="en-US" sz="2400" b="1" kern="0" dirty="0">
              <a:solidFill>
                <a:schemeClr val="tx1">
                  <a:lumMod val="95000"/>
                  <a:lumOff val="5000"/>
                </a:schemeClr>
              </a:solidFill>
              <a:ea typeface="ヒラギノ角ゴ Pro W3"/>
              <a:cs typeface="SABIC Typeface Text Light"/>
            </a:endParaRPr>
          </a:p>
          <a:p>
            <a:pPr marL="514350" indent="-514350" defTabSz="1371600">
              <a:buNone/>
              <a:defRPr/>
            </a:pPr>
            <a:r>
              <a:rPr lang="en-US" sz="2000" b="1" kern="0" dirty="0">
                <a:solidFill>
                  <a:schemeClr val="tx1">
                    <a:lumMod val="95000"/>
                    <a:lumOff val="5000"/>
                  </a:schemeClr>
                </a:solidFill>
                <a:ea typeface="ヒラギノ角ゴ Pro W3"/>
                <a:cs typeface="SABIC Typeface Text Light"/>
              </a:rPr>
              <a:t>                                                                      </a:t>
            </a:r>
            <a:r>
              <a:rPr lang="en-US" sz="2000" b="1" kern="0" dirty="0">
                <a:solidFill>
                  <a:srgbClr val="FF0000"/>
                </a:solidFill>
                <a:ea typeface="ヒラギノ角ゴ Pro W3"/>
                <a:cs typeface="SABIC Typeface Text Light"/>
                <a:sym typeface="Wingdings" pitchFamily="2" charset="2"/>
              </a:rPr>
              <a:t>H</a:t>
            </a:r>
            <a:r>
              <a:rPr lang="en-US" sz="2000" b="1" kern="0" baseline="-25000" dirty="0">
                <a:solidFill>
                  <a:srgbClr val="FF0000"/>
                </a:solidFill>
                <a:ea typeface="ヒラギノ角ゴ Pro W3"/>
                <a:cs typeface="SABIC Typeface Text Light"/>
                <a:sym typeface="Wingdings" pitchFamily="2" charset="2"/>
              </a:rPr>
              <a:t>2 </a:t>
            </a:r>
            <a:r>
              <a:rPr lang="en-US" sz="2000" b="1" kern="0" dirty="0">
                <a:solidFill>
                  <a:srgbClr val="FF0000"/>
                </a:solidFill>
                <a:ea typeface="ヒラギノ角ゴ Pro W3"/>
                <a:cs typeface="SABIC Typeface Text Light"/>
              </a:rPr>
              <a:t>SO</a:t>
            </a:r>
            <a:r>
              <a:rPr lang="en-US" sz="2000" b="1" kern="0" baseline="-25000" dirty="0">
                <a:solidFill>
                  <a:srgbClr val="FF0000"/>
                </a:solidFill>
                <a:ea typeface="ヒラギノ角ゴ Pro W3"/>
                <a:cs typeface="SABIC Typeface Text Light"/>
                <a:sym typeface="Wingdings" pitchFamily="2" charset="2"/>
              </a:rPr>
              <a:t>4</a:t>
            </a:r>
            <a:r>
              <a:rPr lang="en-US" sz="2000" b="1" kern="0" dirty="0">
                <a:solidFill>
                  <a:srgbClr val="FF0000"/>
                </a:solidFill>
                <a:ea typeface="ヒラギノ角ゴ Pro W3"/>
                <a:cs typeface="SABIC Typeface Text Light"/>
              </a:rPr>
              <a:t> (Gas)</a:t>
            </a:r>
          </a:p>
          <a:p>
            <a:pPr marL="514350" indent="-514350" defTabSz="1371600">
              <a:buNone/>
              <a:defRPr/>
            </a:pPr>
            <a:endParaRPr lang="en-US" sz="2400" b="1" kern="0" dirty="0">
              <a:solidFill>
                <a:schemeClr val="tx1">
                  <a:lumMod val="95000"/>
                  <a:lumOff val="5000"/>
                </a:schemeClr>
              </a:solidFill>
              <a:ea typeface="ヒラギノ角ゴ Pro W3"/>
              <a:cs typeface="SABIC Typeface Text Light"/>
            </a:endParaRPr>
          </a:p>
          <a:p>
            <a:pPr marL="514350" indent="-514350" defTabSz="1371600">
              <a:buNone/>
              <a:defRPr/>
            </a:pPr>
            <a:r>
              <a:rPr lang="en-US" sz="2400" b="1" kern="0" dirty="0">
                <a:solidFill>
                  <a:schemeClr val="tx1">
                    <a:lumMod val="95000"/>
                    <a:lumOff val="5000"/>
                  </a:schemeClr>
                </a:solidFill>
                <a:ea typeface="ヒラギノ角ゴ Pro W3"/>
                <a:cs typeface="SABIC Typeface Text Light"/>
              </a:rPr>
              <a:t>                                                                      </a:t>
            </a:r>
          </a:p>
          <a:p>
            <a:pPr marL="514350" indent="-514350" defTabSz="1371600">
              <a:buNone/>
              <a:defRPr/>
            </a:pPr>
            <a:r>
              <a:rPr lang="en-US" sz="2400" b="1" kern="0" dirty="0">
                <a:solidFill>
                  <a:schemeClr val="tx1">
                    <a:lumMod val="95000"/>
                    <a:lumOff val="5000"/>
                  </a:schemeClr>
                </a:solidFill>
                <a:ea typeface="ヒラギノ角ゴ Pro W3"/>
                <a:cs typeface="SABIC Typeface Text Light"/>
              </a:rPr>
              <a:t>				       </a:t>
            </a:r>
          </a:p>
          <a:p>
            <a:pPr marL="514350" indent="-514350" defTabSz="1371600">
              <a:buNone/>
              <a:defRPr/>
            </a:pPr>
            <a:endParaRPr lang="en-US" sz="2400" b="1" kern="0" dirty="0">
              <a:solidFill>
                <a:schemeClr val="tx1">
                  <a:lumMod val="95000"/>
                  <a:lumOff val="5000"/>
                </a:schemeClr>
              </a:solidFill>
              <a:ea typeface="ヒラギノ角ゴ Pro W3"/>
              <a:cs typeface="SABIC Typeface Text Light"/>
            </a:endParaRPr>
          </a:p>
          <a:p>
            <a:pPr marL="514350" indent="-514350" defTabSz="1371600">
              <a:buNone/>
              <a:defRPr/>
            </a:pPr>
            <a:r>
              <a:rPr lang="en-US" sz="2400" b="1" kern="0" dirty="0">
                <a:solidFill>
                  <a:schemeClr val="tx1">
                    <a:lumMod val="95000"/>
                    <a:lumOff val="5000"/>
                  </a:schemeClr>
                </a:solidFill>
                <a:ea typeface="ヒラギノ角ゴ Pro W3"/>
                <a:cs typeface="SABIC Typeface Text Light"/>
              </a:rPr>
              <a:t>                                                          </a:t>
            </a:r>
            <a:r>
              <a:rPr lang="en-US" sz="2000" b="1" kern="0" dirty="0">
                <a:solidFill>
                  <a:schemeClr val="tx1">
                    <a:lumMod val="95000"/>
                    <a:lumOff val="5000"/>
                  </a:schemeClr>
                </a:solidFill>
                <a:ea typeface="ヒラギノ角ゴ Pro W3"/>
                <a:cs typeface="SABIC Typeface Text Light"/>
                <a:sym typeface="Wingdings" pitchFamily="2" charset="2"/>
              </a:rPr>
              <a:t>                                                             		                </a:t>
            </a:r>
            <a:r>
              <a:rPr lang="en-US" sz="2000" b="1" kern="0" dirty="0">
                <a:solidFill>
                  <a:srgbClr val="FF0000"/>
                </a:solidFill>
                <a:ea typeface="ヒラギノ角ゴ Pro W3"/>
                <a:cs typeface="SABIC Typeface Text Light"/>
                <a:sym typeface="Wingdings" pitchFamily="2" charset="2"/>
              </a:rPr>
              <a:t>H</a:t>
            </a:r>
            <a:r>
              <a:rPr lang="en-US" sz="2000" b="1" kern="0" baseline="-25000" dirty="0">
                <a:solidFill>
                  <a:srgbClr val="FF0000"/>
                </a:solidFill>
                <a:ea typeface="ヒラギノ角ゴ Pro W3"/>
                <a:cs typeface="SABIC Typeface Text Light"/>
                <a:sym typeface="Wingdings" pitchFamily="2" charset="2"/>
              </a:rPr>
              <a:t>2 </a:t>
            </a:r>
            <a:r>
              <a:rPr lang="en-US" sz="2000" b="1" kern="0" dirty="0">
                <a:solidFill>
                  <a:srgbClr val="FF0000"/>
                </a:solidFill>
                <a:ea typeface="ヒラギノ角ゴ Pro W3"/>
                <a:cs typeface="SABIC Typeface Text Light"/>
              </a:rPr>
              <a:t>SO</a:t>
            </a:r>
            <a:r>
              <a:rPr lang="en-US" sz="2000" b="1" kern="0" baseline="-25000" dirty="0">
                <a:solidFill>
                  <a:srgbClr val="FF0000"/>
                </a:solidFill>
                <a:ea typeface="ヒラギノ角ゴ Pro W3"/>
                <a:cs typeface="SABIC Typeface Text Light"/>
                <a:sym typeface="Wingdings" pitchFamily="2" charset="2"/>
              </a:rPr>
              <a:t>4</a:t>
            </a:r>
            <a:r>
              <a:rPr lang="en-US" sz="2000" b="1" kern="0" dirty="0">
                <a:solidFill>
                  <a:srgbClr val="FF0000"/>
                </a:solidFill>
                <a:ea typeface="ヒラギノ角ゴ Pro W3"/>
                <a:cs typeface="SABIC Typeface Text Light"/>
              </a:rPr>
              <a:t> (Liquid)</a:t>
            </a:r>
            <a:endParaRPr lang="en-US" sz="2000" b="1" u="sng" kern="0" dirty="0">
              <a:solidFill>
                <a:srgbClr val="FF0000"/>
              </a:solidFill>
              <a:ea typeface="ヒラギノ角ゴ Pro W3"/>
              <a:cs typeface="SABIC Typeface Text Light"/>
            </a:endParaRPr>
          </a:p>
        </p:txBody>
      </p:sp>
      <p:sp>
        <p:nvSpPr>
          <p:cNvPr id="7" name="Down Arrow 4">
            <a:extLst>
              <a:ext uri="{FF2B5EF4-FFF2-40B4-BE49-F238E27FC236}">
                <a16:creationId xmlns:a16="http://schemas.microsoft.com/office/drawing/2014/main" id="{FBEB9EF6-3096-963B-D6A2-251BD0C36184}"/>
              </a:ext>
            </a:extLst>
          </p:cNvPr>
          <p:cNvSpPr>
            <a:spLocks noChangeArrowheads="1"/>
          </p:cNvSpPr>
          <p:nvPr/>
        </p:nvSpPr>
        <p:spPr bwMode="auto">
          <a:xfrm>
            <a:off x="3925974" y="1984570"/>
            <a:ext cx="197643" cy="1252538"/>
          </a:xfrm>
          <a:prstGeom prst="downArrow">
            <a:avLst>
              <a:gd name="adj1" fmla="val 50000"/>
              <a:gd name="adj2" fmla="val 49965"/>
            </a:avLst>
          </a:prstGeom>
          <a:solidFill>
            <a:srgbClr val="33CC33"/>
          </a:solidFill>
          <a:ln w="9525" algn="ctr">
            <a:solidFill>
              <a:srgbClr val="003366"/>
            </a:solidFill>
            <a:round/>
            <a:headEnd/>
            <a:tailEnd/>
          </a:ln>
        </p:spPr>
        <p:txBody>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defTabSz="1371600" fontAlgn="base">
              <a:spcBef>
                <a:spcPct val="0"/>
              </a:spcBef>
              <a:spcAft>
                <a:spcPct val="0"/>
              </a:spcAft>
              <a:defRPr/>
            </a:pPr>
            <a:endParaRPr lang="en-US" altLang="en-US" sz="3600" kern="0">
              <a:solidFill>
                <a:srgbClr val="003366"/>
              </a:solidFill>
              <a:latin typeface="+mn-lt"/>
              <a:cs typeface="SABIC Typeface Text Light"/>
            </a:endParaRPr>
          </a:p>
        </p:txBody>
      </p:sp>
      <p:sp>
        <p:nvSpPr>
          <p:cNvPr id="8" name="Right Arrow 6">
            <a:extLst>
              <a:ext uri="{FF2B5EF4-FFF2-40B4-BE49-F238E27FC236}">
                <a16:creationId xmlns:a16="http://schemas.microsoft.com/office/drawing/2014/main" id="{5202FC52-BF5C-1841-89F7-76D9E9F7FD27}"/>
              </a:ext>
            </a:extLst>
          </p:cNvPr>
          <p:cNvSpPr>
            <a:spLocks noChangeArrowheads="1"/>
          </p:cNvSpPr>
          <p:nvPr/>
        </p:nvSpPr>
        <p:spPr bwMode="auto">
          <a:xfrm>
            <a:off x="1968474" y="1620805"/>
            <a:ext cx="888207" cy="214313"/>
          </a:xfrm>
          <a:prstGeom prst="rightArrow">
            <a:avLst>
              <a:gd name="adj1" fmla="val 50000"/>
              <a:gd name="adj2" fmla="val 49944"/>
            </a:avLst>
          </a:prstGeom>
          <a:solidFill>
            <a:srgbClr val="33CC33"/>
          </a:solidFill>
          <a:ln w="9525" algn="ctr">
            <a:solidFill>
              <a:srgbClr val="003366"/>
            </a:solidFill>
            <a:round/>
            <a:headEnd/>
            <a:tailEnd/>
          </a:ln>
        </p:spPr>
        <p:txBody>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defTabSz="1371600" fontAlgn="base">
              <a:spcBef>
                <a:spcPct val="0"/>
              </a:spcBef>
              <a:spcAft>
                <a:spcPct val="0"/>
              </a:spcAft>
              <a:defRPr/>
            </a:pPr>
            <a:endParaRPr lang="en-US" altLang="en-US" sz="3600" kern="0">
              <a:solidFill>
                <a:srgbClr val="003366"/>
              </a:solidFill>
              <a:latin typeface="+mn-lt"/>
              <a:cs typeface="SABIC Typeface Text Light"/>
            </a:endParaRPr>
          </a:p>
        </p:txBody>
      </p:sp>
      <p:sp>
        <p:nvSpPr>
          <p:cNvPr id="9" name="Right Arrow 7">
            <a:extLst>
              <a:ext uri="{FF2B5EF4-FFF2-40B4-BE49-F238E27FC236}">
                <a16:creationId xmlns:a16="http://schemas.microsoft.com/office/drawing/2014/main" id="{375E8D6A-546A-0F68-1B0C-FEBAE4C81A5B}"/>
              </a:ext>
            </a:extLst>
          </p:cNvPr>
          <p:cNvSpPr>
            <a:spLocks noChangeArrowheads="1"/>
          </p:cNvSpPr>
          <p:nvPr/>
        </p:nvSpPr>
        <p:spPr bwMode="auto">
          <a:xfrm>
            <a:off x="4214220" y="3360111"/>
            <a:ext cx="888206" cy="214313"/>
          </a:xfrm>
          <a:prstGeom prst="rightArrow">
            <a:avLst>
              <a:gd name="adj1" fmla="val 50000"/>
              <a:gd name="adj2" fmla="val 49944"/>
            </a:avLst>
          </a:prstGeom>
          <a:solidFill>
            <a:srgbClr val="33CC33"/>
          </a:solidFill>
          <a:ln w="9525" algn="ctr">
            <a:solidFill>
              <a:srgbClr val="003366"/>
            </a:solidFill>
            <a:round/>
            <a:headEnd/>
            <a:tailEnd/>
          </a:ln>
        </p:spPr>
        <p:txBody>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defTabSz="1371600" fontAlgn="base">
              <a:spcBef>
                <a:spcPct val="0"/>
              </a:spcBef>
              <a:spcAft>
                <a:spcPct val="0"/>
              </a:spcAft>
              <a:defRPr/>
            </a:pPr>
            <a:r>
              <a:rPr lang="en-US" altLang="en-US" sz="3600" kern="0">
                <a:solidFill>
                  <a:srgbClr val="003366"/>
                </a:solidFill>
                <a:latin typeface="+mn-lt"/>
                <a:cs typeface="SABIC Typeface Text Light"/>
              </a:rPr>
              <a:t>  </a:t>
            </a:r>
          </a:p>
        </p:txBody>
      </p:sp>
      <p:sp>
        <p:nvSpPr>
          <p:cNvPr id="11" name="Down Arrow 10">
            <a:extLst>
              <a:ext uri="{FF2B5EF4-FFF2-40B4-BE49-F238E27FC236}">
                <a16:creationId xmlns:a16="http://schemas.microsoft.com/office/drawing/2014/main" id="{B1183A32-2A82-64C9-60FD-E332566A79D1}"/>
              </a:ext>
            </a:extLst>
          </p:cNvPr>
          <p:cNvSpPr>
            <a:spLocks noChangeArrowheads="1"/>
          </p:cNvSpPr>
          <p:nvPr/>
        </p:nvSpPr>
        <p:spPr bwMode="auto">
          <a:xfrm>
            <a:off x="5368502" y="4962961"/>
            <a:ext cx="214313" cy="1928813"/>
          </a:xfrm>
          <a:prstGeom prst="downArrow">
            <a:avLst>
              <a:gd name="adj1" fmla="val 50000"/>
              <a:gd name="adj2" fmla="val 49958"/>
            </a:avLst>
          </a:prstGeom>
          <a:solidFill>
            <a:srgbClr val="33CC33"/>
          </a:solidFill>
          <a:ln w="9525" algn="ctr">
            <a:solidFill>
              <a:srgbClr val="003366"/>
            </a:solidFill>
            <a:round/>
            <a:headEnd/>
            <a:tailEnd/>
          </a:ln>
        </p:spPr>
        <p:txBody>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defTabSz="1371600" fontAlgn="base">
              <a:spcBef>
                <a:spcPct val="0"/>
              </a:spcBef>
              <a:spcAft>
                <a:spcPct val="0"/>
              </a:spcAft>
              <a:defRPr/>
            </a:pPr>
            <a:endParaRPr lang="en-US" altLang="en-US" sz="3600" kern="0">
              <a:solidFill>
                <a:srgbClr val="003366"/>
              </a:solidFill>
              <a:latin typeface="+mn-lt"/>
              <a:cs typeface="SABIC Typeface Text Light"/>
            </a:endParaRPr>
          </a:p>
        </p:txBody>
      </p:sp>
      <p:sp>
        <p:nvSpPr>
          <p:cNvPr id="13" name="Rectangle 12">
            <a:extLst>
              <a:ext uri="{FF2B5EF4-FFF2-40B4-BE49-F238E27FC236}">
                <a16:creationId xmlns:a16="http://schemas.microsoft.com/office/drawing/2014/main" id="{BE056F18-0117-D6E8-2AB1-70D1DBFEB7EA}"/>
              </a:ext>
            </a:extLst>
          </p:cNvPr>
          <p:cNvSpPr>
            <a:spLocks noChangeArrowheads="1"/>
          </p:cNvSpPr>
          <p:nvPr/>
        </p:nvSpPr>
        <p:spPr bwMode="auto">
          <a:xfrm>
            <a:off x="3992219" y="5520438"/>
            <a:ext cx="1583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defTabSz="1371600"/>
            <a:r>
              <a:rPr lang="en-US" altLang="en-US" sz="2000" dirty="0">
                <a:solidFill>
                  <a:srgbClr val="FF0000"/>
                </a:solidFill>
                <a:latin typeface="+mn-lt"/>
                <a:cs typeface="SABIC Typeface Text Light"/>
              </a:rPr>
              <a:t>Gas  Phase</a:t>
            </a:r>
          </a:p>
        </p:txBody>
      </p:sp>
      <p:sp>
        <p:nvSpPr>
          <p:cNvPr id="14" name="Rectangle 13">
            <a:extLst>
              <a:ext uri="{FF2B5EF4-FFF2-40B4-BE49-F238E27FC236}">
                <a16:creationId xmlns:a16="http://schemas.microsoft.com/office/drawing/2014/main" id="{1A4C3FE9-15B2-EC49-E5E1-5648EBF8FFD0}"/>
              </a:ext>
            </a:extLst>
          </p:cNvPr>
          <p:cNvSpPr/>
          <p:nvPr/>
        </p:nvSpPr>
        <p:spPr>
          <a:xfrm>
            <a:off x="2554493" y="7452482"/>
            <a:ext cx="5377759" cy="1569660"/>
          </a:xfrm>
          <a:prstGeom prst="rect">
            <a:avLst/>
          </a:prstGeom>
          <a:solidFill>
            <a:schemeClr val="accent6">
              <a:lumMod val="20000"/>
              <a:lumOff val="80000"/>
            </a:schemeClr>
          </a:solidFill>
          <a:ln>
            <a:solidFill>
              <a:schemeClr val="bg2"/>
            </a:solidFill>
          </a:ln>
        </p:spPr>
        <p:txBody>
          <a:bodyPr wrap="square">
            <a:spAutoFit/>
          </a:bodyPr>
          <a:lstStyle/>
          <a:p>
            <a:pPr algn="just" defTabSz="1371600" eaLnBrk="0" fontAlgn="base" hangingPunct="0">
              <a:defRPr/>
            </a:pPr>
            <a:r>
              <a:rPr lang="en-US" sz="2400" b="1" dirty="0">
                <a:ea typeface="Times-Roman"/>
                <a:cs typeface="Times-Roman"/>
                <a:sym typeface="Arial" panose="020B0604020202020204" pitchFamily="34" charset="0"/>
              </a:rPr>
              <a:t>Typical dew point temperature:</a:t>
            </a:r>
            <a:endParaRPr lang="en-US" sz="2400" b="1" dirty="0">
              <a:ea typeface="Times New Roman" panose="02020603050405020304" pitchFamily="18" charset="0"/>
              <a:cs typeface="SABIC Typeface Text Light"/>
              <a:sym typeface="Arial" panose="020B0604020202020204" pitchFamily="34" charset="0"/>
            </a:endParaRPr>
          </a:p>
          <a:p>
            <a:pPr marL="342900" indent="-342900" algn="just" defTabSz="1371600" eaLnBrk="0" fontAlgn="base" hangingPunct="0">
              <a:buFont typeface="Arial" panose="020B0604020202020204" pitchFamily="34" charset="0"/>
              <a:buChar char="•"/>
              <a:defRPr/>
            </a:pPr>
            <a:r>
              <a:rPr lang="en-US" sz="2400" b="1" kern="0" dirty="0">
                <a:solidFill>
                  <a:srgbClr val="FF0000"/>
                </a:solidFill>
                <a:ea typeface="ヒラギノ角ゴ Pro W3"/>
                <a:cs typeface="SABIC Typeface Text Light"/>
                <a:sym typeface="Wingdings" pitchFamily="2" charset="2"/>
              </a:rPr>
              <a:t>H</a:t>
            </a:r>
            <a:r>
              <a:rPr lang="en-US" sz="2400" b="1" kern="0" baseline="-25000" dirty="0">
                <a:solidFill>
                  <a:srgbClr val="FF0000"/>
                </a:solidFill>
                <a:ea typeface="ヒラギノ角ゴ Pro W3"/>
                <a:cs typeface="SABIC Typeface Text Light"/>
                <a:sym typeface="Wingdings" pitchFamily="2" charset="2"/>
              </a:rPr>
              <a:t>2</a:t>
            </a:r>
            <a:r>
              <a:rPr lang="en-US" sz="2400" b="1" kern="0" dirty="0">
                <a:solidFill>
                  <a:srgbClr val="FF0000"/>
                </a:solidFill>
                <a:ea typeface="ヒラギノ角ゴ Pro W3"/>
                <a:cs typeface="SABIC Typeface Text Light"/>
              </a:rPr>
              <a:t>SO</a:t>
            </a:r>
            <a:r>
              <a:rPr lang="en-US" sz="2400" b="1" kern="0" baseline="-25000" dirty="0">
                <a:solidFill>
                  <a:srgbClr val="FF0000"/>
                </a:solidFill>
                <a:ea typeface="ヒラギノ角ゴ Pro W3"/>
                <a:cs typeface="SABIC Typeface Text Light"/>
                <a:sym typeface="Wingdings" pitchFamily="2" charset="2"/>
              </a:rPr>
              <a:t>4</a:t>
            </a:r>
            <a:r>
              <a:rPr lang="en-US" sz="2400" kern="0" dirty="0">
                <a:solidFill>
                  <a:srgbClr val="FF0000"/>
                </a:solidFill>
                <a:ea typeface="ヒラギノ角ゴ Pro W3"/>
                <a:cs typeface="SABIC Typeface Text Light"/>
              </a:rPr>
              <a:t> </a:t>
            </a:r>
            <a:r>
              <a:rPr lang="en-US" sz="2400" dirty="0">
                <a:ea typeface="Times-Roman"/>
                <a:cs typeface="Times-Roman"/>
                <a:sym typeface="Arial" panose="020B0604020202020204" pitchFamily="34" charset="0"/>
              </a:rPr>
              <a:t>Sulphuric acid: 150°C to 175°C. </a:t>
            </a:r>
          </a:p>
          <a:p>
            <a:pPr marL="342900" indent="-342900" algn="just" defTabSz="1371600" eaLnBrk="0" fontAlgn="base" hangingPunct="0">
              <a:buFont typeface="Arial" panose="020B0604020202020204" pitchFamily="34" charset="0"/>
              <a:buChar char="•"/>
              <a:defRPr/>
            </a:pPr>
            <a:r>
              <a:rPr lang="en-US" sz="2400" b="1" kern="0" dirty="0">
                <a:solidFill>
                  <a:srgbClr val="FF0000"/>
                </a:solidFill>
                <a:ea typeface="ヒラギノ角ゴ Pro W3"/>
                <a:cs typeface="SABIC Typeface Text Light"/>
                <a:sym typeface="Wingdings" pitchFamily="2" charset="2"/>
              </a:rPr>
              <a:t>HN</a:t>
            </a:r>
            <a:r>
              <a:rPr lang="en-US" sz="2400" b="1" kern="0" dirty="0">
                <a:solidFill>
                  <a:srgbClr val="FF0000"/>
                </a:solidFill>
                <a:ea typeface="ヒラギノ角ゴ Pro W3"/>
                <a:cs typeface="SABIC Typeface Text Light"/>
              </a:rPr>
              <a:t>O</a:t>
            </a:r>
            <a:r>
              <a:rPr lang="en-US" sz="2400" b="1" kern="0" baseline="-25000" dirty="0">
                <a:solidFill>
                  <a:srgbClr val="FF0000"/>
                </a:solidFill>
                <a:ea typeface="ヒラギノ角ゴ Pro W3"/>
                <a:cs typeface="SABIC Typeface Text Light"/>
                <a:sym typeface="Wingdings" pitchFamily="2" charset="2"/>
              </a:rPr>
              <a:t>3</a:t>
            </a:r>
            <a:r>
              <a:rPr lang="en-US" sz="2400" kern="0" dirty="0">
                <a:solidFill>
                  <a:srgbClr val="FF0000"/>
                </a:solidFill>
                <a:ea typeface="ヒラギノ角ゴ Pro W3"/>
                <a:cs typeface="SABIC Typeface Text Light"/>
              </a:rPr>
              <a:t> </a:t>
            </a:r>
            <a:r>
              <a:rPr lang="en-US" sz="2400" dirty="0">
                <a:ea typeface="Times-Roman"/>
                <a:cs typeface="Times-Roman"/>
                <a:sym typeface="Arial" panose="020B0604020202020204" pitchFamily="34" charset="0"/>
              </a:rPr>
              <a:t>Nitric acid: 40°C to 65°C.</a:t>
            </a:r>
            <a:endParaRPr lang="en-US" sz="2400" dirty="0">
              <a:ea typeface="Times New Roman" panose="02020603050405020304" pitchFamily="18" charset="0"/>
              <a:cs typeface="SABIC Typeface Text Light"/>
              <a:sym typeface="Arial" panose="020B0604020202020204" pitchFamily="34" charset="0"/>
            </a:endParaRPr>
          </a:p>
          <a:p>
            <a:pPr marL="342900" indent="-342900" algn="just" defTabSz="1371600" eaLnBrk="0" fontAlgn="base" hangingPunct="0">
              <a:buFont typeface="Arial" panose="020B0604020202020204" pitchFamily="34" charset="0"/>
              <a:buChar char="•"/>
              <a:defRPr/>
            </a:pPr>
            <a:r>
              <a:rPr lang="en-US" sz="2400" b="1" kern="0" dirty="0">
                <a:solidFill>
                  <a:srgbClr val="FF0000"/>
                </a:solidFill>
                <a:ea typeface="ヒラギノ角ゴ Pro W3"/>
                <a:cs typeface="SABIC Typeface Text Light"/>
                <a:sym typeface="Wingdings" pitchFamily="2" charset="2"/>
              </a:rPr>
              <a:t>HCl</a:t>
            </a:r>
            <a:r>
              <a:rPr lang="en-US" sz="2400" kern="0" dirty="0">
                <a:solidFill>
                  <a:srgbClr val="FF0000"/>
                </a:solidFill>
                <a:ea typeface="ヒラギノ角ゴ Pro W3"/>
                <a:cs typeface="SABIC Typeface Text Light"/>
              </a:rPr>
              <a:t> </a:t>
            </a:r>
            <a:r>
              <a:rPr lang="en-US" sz="2400" dirty="0">
                <a:ea typeface="Times-Roman"/>
                <a:cs typeface="Times-Roman"/>
                <a:sym typeface="Arial" panose="020B0604020202020204" pitchFamily="34" charset="0"/>
              </a:rPr>
              <a:t>Hydrochloric acid: 50°C to 68°C.</a:t>
            </a:r>
            <a:endParaRPr lang="en-US" sz="2400" dirty="0">
              <a:ea typeface="Times New Roman" panose="02020603050405020304" pitchFamily="18" charset="0"/>
              <a:cs typeface="SABIC Typeface Text Light"/>
              <a:sym typeface="Arial" panose="020B0604020202020204" pitchFamily="34" charset="0"/>
            </a:endParaRPr>
          </a:p>
        </p:txBody>
      </p:sp>
      <p:sp>
        <p:nvSpPr>
          <p:cNvPr id="28" name="Down Arrow 4">
            <a:extLst>
              <a:ext uri="{FF2B5EF4-FFF2-40B4-BE49-F238E27FC236}">
                <a16:creationId xmlns:a16="http://schemas.microsoft.com/office/drawing/2014/main" id="{FB35575E-58A9-3EE5-0425-98FABBD3044A}"/>
              </a:ext>
            </a:extLst>
          </p:cNvPr>
          <p:cNvSpPr>
            <a:spLocks noChangeArrowheads="1"/>
          </p:cNvSpPr>
          <p:nvPr/>
        </p:nvSpPr>
        <p:spPr bwMode="auto">
          <a:xfrm>
            <a:off x="5409985" y="3653669"/>
            <a:ext cx="169232" cy="847094"/>
          </a:xfrm>
          <a:prstGeom prst="downArrow">
            <a:avLst>
              <a:gd name="adj1" fmla="val 50000"/>
              <a:gd name="adj2" fmla="val 49965"/>
            </a:avLst>
          </a:prstGeom>
          <a:solidFill>
            <a:srgbClr val="33CC33"/>
          </a:solidFill>
          <a:ln w="9525" algn="ctr">
            <a:solidFill>
              <a:srgbClr val="003366"/>
            </a:solidFill>
            <a:round/>
            <a:headEnd/>
            <a:tailEnd/>
          </a:ln>
        </p:spPr>
        <p:txBody>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defTabSz="1371600" fontAlgn="base">
              <a:spcBef>
                <a:spcPct val="0"/>
              </a:spcBef>
              <a:spcAft>
                <a:spcPct val="0"/>
              </a:spcAft>
              <a:defRPr/>
            </a:pPr>
            <a:endParaRPr lang="en-US" altLang="en-US" sz="3600" kern="0">
              <a:solidFill>
                <a:srgbClr val="003366"/>
              </a:solidFill>
              <a:latin typeface="+mn-lt"/>
              <a:cs typeface="SABIC Typeface Text Light"/>
            </a:endParaRPr>
          </a:p>
        </p:txBody>
      </p:sp>
      <p:sp>
        <p:nvSpPr>
          <p:cNvPr id="29" name="TextBox 28">
            <a:extLst>
              <a:ext uri="{FF2B5EF4-FFF2-40B4-BE49-F238E27FC236}">
                <a16:creationId xmlns:a16="http://schemas.microsoft.com/office/drawing/2014/main" id="{22D652BC-9B1D-BEDA-8746-7EF414C1E89D}"/>
              </a:ext>
            </a:extLst>
          </p:cNvPr>
          <p:cNvSpPr txBox="1"/>
          <p:nvPr/>
        </p:nvSpPr>
        <p:spPr bwMode="auto">
          <a:xfrm>
            <a:off x="6099352" y="4513136"/>
            <a:ext cx="21089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1371600" eaLnBrk="0" hangingPunct="0">
              <a:defRPr/>
            </a:pPr>
            <a:r>
              <a:rPr lang="en-US" dirty="0">
                <a:solidFill>
                  <a:schemeClr val="tx1">
                    <a:lumMod val="95000"/>
                    <a:lumOff val="5000"/>
                  </a:schemeClr>
                </a:solidFill>
                <a:cs typeface="SABIC Typeface Text Light"/>
              </a:rPr>
              <a:t>(H</a:t>
            </a:r>
            <a:r>
              <a:rPr lang="en-US" baseline="-25000" dirty="0">
                <a:solidFill>
                  <a:schemeClr val="tx1">
                    <a:lumMod val="95000"/>
                    <a:lumOff val="5000"/>
                  </a:schemeClr>
                </a:solidFill>
                <a:cs typeface="SABIC Typeface Text Light"/>
                <a:sym typeface="Wingdings" pitchFamily="2" charset="2"/>
              </a:rPr>
              <a:t>2</a:t>
            </a:r>
            <a:r>
              <a:rPr lang="en-US" dirty="0">
                <a:solidFill>
                  <a:schemeClr val="tx1">
                    <a:lumMod val="95000"/>
                    <a:lumOff val="5000"/>
                  </a:schemeClr>
                </a:solidFill>
                <a:cs typeface="SABIC Typeface Text Light"/>
              </a:rPr>
              <a:t>O, S</a:t>
            </a:r>
            <a:r>
              <a:rPr lang="en-US" dirty="0">
                <a:solidFill>
                  <a:schemeClr val="tx1">
                    <a:lumMod val="95000"/>
                    <a:lumOff val="5000"/>
                  </a:schemeClr>
                </a:solidFill>
                <a:cs typeface="SABIC Typeface Text Light"/>
                <a:sym typeface="Wingdings" pitchFamily="2" charset="2"/>
              </a:rPr>
              <a:t>O</a:t>
            </a:r>
            <a:r>
              <a:rPr lang="en-US" baseline="-25000" dirty="0">
                <a:solidFill>
                  <a:schemeClr val="tx1">
                    <a:lumMod val="95000"/>
                    <a:lumOff val="5000"/>
                  </a:schemeClr>
                </a:solidFill>
                <a:cs typeface="SABIC Typeface Text Light"/>
                <a:sym typeface="Wingdings" pitchFamily="2" charset="2"/>
              </a:rPr>
              <a:t>X</a:t>
            </a:r>
            <a:r>
              <a:rPr lang="en-US" dirty="0">
                <a:solidFill>
                  <a:schemeClr val="tx1">
                    <a:lumMod val="95000"/>
                    <a:lumOff val="5000"/>
                  </a:schemeClr>
                </a:solidFill>
                <a:cs typeface="SABIC Typeface Text Light"/>
              </a:rPr>
              <a:t>, NO</a:t>
            </a:r>
            <a:r>
              <a:rPr lang="en-US" baseline="-25000" dirty="0">
                <a:solidFill>
                  <a:schemeClr val="tx1">
                    <a:lumMod val="95000"/>
                    <a:lumOff val="5000"/>
                  </a:schemeClr>
                </a:solidFill>
                <a:cs typeface="SABIC Typeface Text Light"/>
                <a:sym typeface="Wingdings" pitchFamily="2" charset="2"/>
              </a:rPr>
              <a:t>x</a:t>
            </a:r>
            <a:r>
              <a:rPr lang="en-US" dirty="0">
                <a:solidFill>
                  <a:schemeClr val="tx1">
                    <a:lumMod val="95000"/>
                    <a:lumOff val="5000"/>
                  </a:schemeClr>
                </a:solidFill>
                <a:cs typeface="SABIC Typeface Text Light"/>
              </a:rPr>
              <a:t> , Cl)</a:t>
            </a:r>
          </a:p>
        </p:txBody>
      </p:sp>
      <p:sp>
        <p:nvSpPr>
          <p:cNvPr id="30" name="Title 4">
            <a:extLst>
              <a:ext uri="{FF2B5EF4-FFF2-40B4-BE49-F238E27FC236}">
                <a16:creationId xmlns:a16="http://schemas.microsoft.com/office/drawing/2014/main" id="{44C7FFCD-D20D-3840-0057-C681B07184E3}"/>
              </a:ext>
            </a:extLst>
          </p:cNvPr>
          <p:cNvSpPr txBox="1">
            <a:spLocks/>
          </p:cNvSpPr>
          <p:nvPr/>
        </p:nvSpPr>
        <p:spPr bwMode="auto">
          <a:xfrm>
            <a:off x="725346" y="615166"/>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en-US"/>
            </a:defPPr>
            <a:lvl1pPr marR="0" lvl="0" indent="0" fontAlgn="base">
              <a:lnSpc>
                <a:spcPct val="100000"/>
              </a:lnSpc>
              <a:spcBef>
                <a:spcPct val="0"/>
              </a:spcBef>
              <a:spcAft>
                <a:spcPct val="0"/>
              </a:spcAft>
              <a:buClrTx/>
              <a:buSzTx/>
              <a:buFontTx/>
              <a:buNone/>
              <a:tabLst/>
              <a:defRPr kumimoji="0" sz="2400" b="1" i="0" u="none" strike="noStrike" kern="0" cap="all" spc="0" normalizeH="0" baseline="0">
                <a:ln>
                  <a:noFill/>
                </a:ln>
                <a:solidFill>
                  <a:srgbClr val="4D4D4D"/>
                </a:solidFill>
                <a:effectLst/>
                <a:uLnTx/>
                <a:uFillTx/>
                <a:latin typeface="SABIC Typeface Headline Light"/>
                <a:ea typeface="+mj-ea"/>
                <a:cs typeface="SABIC Typeface Text Light"/>
              </a:defRPr>
            </a:lvl1pPr>
            <a:lvl2pPr fontAlgn="base">
              <a:lnSpc>
                <a:spcPct val="95000"/>
              </a:lnSpc>
              <a:spcBef>
                <a:spcPct val="0"/>
              </a:spcBef>
              <a:spcAft>
                <a:spcPct val="0"/>
              </a:spcAft>
              <a:defRPr sz="2539">
                <a:solidFill>
                  <a:srgbClr val="808080"/>
                </a:solidFill>
                <a:latin typeface="Arial" pitchFamily="34" charset="0"/>
              </a:defRPr>
            </a:lvl2pPr>
            <a:lvl3pPr fontAlgn="base">
              <a:lnSpc>
                <a:spcPct val="95000"/>
              </a:lnSpc>
              <a:spcBef>
                <a:spcPct val="0"/>
              </a:spcBef>
              <a:spcAft>
                <a:spcPct val="0"/>
              </a:spcAft>
              <a:defRPr sz="2539">
                <a:solidFill>
                  <a:srgbClr val="808080"/>
                </a:solidFill>
                <a:latin typeface="Arial" pitchFamily="34" charset="0"/>
              </a:defRPr>
            </a:lvl3pPr>
            <a:lvl4pPr fontAlgn="base">
              <a:lnSpc>
                <a:spcPct val="95000"/>
              </a:lnSpc>
              <a:spcBef>
                <a:spcPct val="0"/>
              </a:spcBef>
              <a:spcAft>
                <a:spcPct val="0"/>
              </a:spcAft>
              <a:defRPr sz="2539">
                <a:solidFill>
                  <a:srgbClr val="808080"/>
                </a:solidFill>
                <a:latin typeface="Arial" pitchFamily="34" charset="0"/>
              </a:defRPr>
            </a:lvl4pPr>
            <a:lvl5pPr fontAlgn="base">
              <a:lnSpc>
                <a:spcPct val="95000"/>
              </a:lnSpc>
              <a:spcBef>
                <a:spcPct val="0"/>
              </a:spcBef>
              <a:spcAft>
                <a:spcPct val="0"/>
              </a:spcAft>
              <a:defRPr sz="2539">
                <a:solidFill>
                  <a:srgbClr val="808080"/>
                </a:solidFill>
                <a:latin typeface="Arial" pitchFamily="34" charset="0"/>
              </a:defRPr>
            </a:lvl5pPr>
            <a:lvl6pPr marL="580461" fontAlgn="base">
              <a:lnSpc>
                <a:spcPct val="95000"/>
              </a:lnSpc>
              <a:spcBef>
                <a:spcPct val="0"/>
              </a:spcBef>
              <a:spcAft>
                <a:spcPct val="0"/>
              </a:spcAft>
              <a:defRPr sz="2539">
                <a:solidFill>
                  <a:srgbClr val="808080"/>
                </a:solidFill>
                <a:latin typeface="Arial" pitchFamily="34" charset="0"/>
              </a:defRPr>
            </a:lvl6pPr>
            <a:lvl7pPr marL="1160924" fontAlgn="base">
              <a:lnSpc>
                <a:spcPct val="95000"/>
              </a:lnSpc>
              <a:spcBef>
                <a:spcPct val="0"/>
              </a:spcBef>
              <a:spcAft>
                <a:spcPct val="0"/>
              </a:spcAft>
              <a:defRPr sz="2539">
                <a:solidFill>
                  <a:srgbClr val="808080"/>
                </a:solidFill>
                <a:latin typeface="Arial" pitchFamily="34" charset="0"/>
              </a:defRPr>
            </a:lvl7pPr>
            <a:lvl8pPr marL="1741385" fontAlgn="base">
              <a:lnSpc>
                <a:spcPct val="95000"/>
              </a:lnSpc>
              <a:spcBef>
                <a:spcPct val="0"/>
              </a:spcBef>
              <a:spcAft>
                <a:spcPct val="0"/>
              </a:spcAft>
              <a:defRPr sz="2539">
                <a:solidFill>
                  <a:srgbClr val="808080"/>
                </a:solidFill>
                <a:latin typeface="Arial" pitchFamily="34" charset="0"/>
              </a:defRPr>
            </a:lvl8pPr>
            <a:lvl9pPr marL="2321844" fontAlgn="base">
              <a:lnSpc>
                <a:spcPct val="95000"/>
              </a:lnSpc>
              <a:spcBef>
                <a:spcPct val="0"/>
              </a:spcBef>
              <a:spcAft>
                <a:spcPct val="0"/>
              </a:spcAft>
              <a:defRPr sz="2539">
                <a:solidFill>
                  <a:srgbClr val="808080"/>
                </a:solidFill>
                <a:latin typeface="Arial" pitchFamily="34" charset="0"/>
              </a:defRPr>
            </a:lvl9pPr>
          </a:lstStyle>
          <a:p>
            <a:r>
              <a:rPr lang="en-US" b="0" dirty="0">
                <a:latin typeface="+mj-lt"/>
              </a:rPr>
              <a:t>Flue gas Acid dew point (FGADP) condensation</a:t>
            </a:r>
          </a:p>
        </p:txBody>
      </p:sp>
      <p:cxnSp>
        <p:nvCxnSpPr>
          <p:cNvPr id="5" name="Straight Connector 4">
            <a:extLst>
              <a:ext uri="{FF2B5EF4-FFF2-40B4-BE49-F238E27FC236}">
                <a16:creationId xmlns:a16="http://schemas.microsoft.com/office/drawing/2014/main" id="{BF860723-53D7-7921-1458-1DBB4C72F5D5}"/>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64" name="Rectangle 63">
            <a:extLst>
              <a:ext uri="{FF2B5EF4-FFF2-40B4-BE49-F238E27FC236}">
                <a16:creationId xmlns:a16="http://schemas.microsoft.com/office/drawing/2014/main" id="{133CE9A7-B1B4-A3B1-B1D6-01F1BB640FFC}"/>
              </a:ext>
            </a:extLst>
          </p:cNvPr>
          <p:cNvSpPr>
            <a:spLocks noChangeArrowheads="1"/>
          </p:cNvSpPr>
          <p:nvPr/>
        </p:nvSpPr>
        <p:spPr bwMode="auto">
          <a:xfrm>
            <a:off x="5087397" y="5508523"/>
            <a:ext cx="2539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defTabSz="1371600"/>
            <a:r>
              <a:rPr lang="en-US" sz="2000" kern="0" dirty="0">
                <a:solidFill>
                  <a:srgbClr val="FF0000"/>
                </a:solidFill>
                <a:latin typeface="+mn-lt"/>
                <a:ea typeface="ヒラギノ角ゴ Pro W3"/>
                <a:cs typeface="SABIC Typeface Text Light"/>
              </a:rPr>
              <a:t>&lt; Dew Point</a:t>
            </a:r>
          </a:p>
          <a:p>
            <a:pPr algn="ctr" defTabSz="1371600"/>
            <a:r>
              <a:rPr lang="en-US" sz="2000" kern="0" dirty="0">
                <a:solidFill>
                  <a:srgbClr val="FF0000"/>
                </a:solidFill>
                <a:latin typeface="+mn-lt"/>
                <a:ea typeface="ヒラギノ角ゴ Pro W3"/>
                <a:cs typeface="SABIC Typeface Text Light"/>
              </a:rPr>
              <a:t>Temperature </a:t>
            </a:r>
            <a:endParaRPr lang="en-US" altLang="en-US" sz="2000" dirty="0">
              <a:solidFill>
                <a:srgbClr val="FF0000"/>
              </a:solidFill>
              <a:latin typeface="+mn-lt"/>
              <a:cs typeface="SABIC Typeface Text Light"/>
            </a:endParaRPr>
          </a:p>
        </p:txBody>
      </p:sp>
      <p:sp>
        <p:nvSpPr>
          <p:cNvPr id="65" name="Rectangle 64">
            <a:extLst>
              <a:ext uri="{FF2B5EF4-FFF2-40B4-BE49-F238E27FC236}">
                <a16:creationId xmlns:a16="http://schemas.microsoft.com/office/drawing/2014/main" id="{54285B3B-D2A1-A753-17A4-132FB7E53724}"/>
              </a:ext>
            </a:extLst>
          </p:cNvPr>
          <p:cNvSpPr/>
          <p:nvPr/>
        </p:nvSpPr>
        <p:spPr>
          <a:xfrm>
            <a:off x="8293099" y="1771171"/>
            <a:ext cx="9296399" cy="2582754"/>
          </a:xfrm>
          <a:prstGeom prst="rect">
            <a:avLst/>
          </a:prstGeom>
          <a:solidFill>
            <a:srgbClr val="FFFFFF"/>
          </a:solidFill>
          <a:ln w="9525" cap="flat" cmpd="sng" algn="ctr">
            <a:solidFill>
              <a:srgbClr val="4D4D4D">
                <a:lumMod val="60000"/>
                <a:lumOff val="40000"/>
              </a:srgbClr>
            </a:solidFill>
            <a:prstDash val="solid"/>
            <a:round/>
            <a:headEnd type="none" w="med" len="med"/>
            <a:tailEnd type="none" w="med" len="med"/>
          </a:ln>
          <a:effectLst/>
        </p:spPr>
        <p:txBody>
          <a:bodyPr/>
          <a:lstStyle/>
          <a:p>
            <a:pPr marL="428625" marR="0" lvl="0" indent="-428625" defTabSz="1371600" eaLnBrk="0" fontAlgn="auto" latinLnBrk="0" hangingPunct="0">
              <a:spcBef>
                <a:spcPts val="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srgbClr val="00B0F0"/>
                </a:solidFill>
                <a:effectLst/>
                <a:uLnTx/>
                <a:uFillTx/>
                <a:latin typeface="+mj-lt"/>
                <a:cs typeface="SABIC Typeface Text Light"/>
              </a:rPr>
              <a:t>FGADP </a:t>
            </a:r>
            <a:r>
              <a:rPr lang="en-US" sz="2200" b="1" dirty="0">
                <a:solidFill>
                  <a:srgbClr val="00B0F0"/>
                </a:solidFill>
                <a:cs typeface="Arial" panose="020B0604020202020204" pitchFamily="34" charset="0"/>
              </a:rPr>
              <a:t>Condensation </a:t>
            </a:r>
            <a:r>
              <a:rPr lang="en-US" sz="2200" dirty="0">
                <a:solidFill>
                  <a:schemeClr val="bg2">
                    <a:lumMod val="10000"/>
                  </a:schemeClr>
                </a:solidFill>
                <a:cs typeface="Arial" panose="020B0604020202020204" pitchFamily="34" charset="0"/>
              </a:rPr>
              <a:t>typically  happen during Operation, Start-up &amp;  Shut-down  at locations/ regions inside heater where temperature fall below dew points.</a:t>
            </a:r>
          </a:p>
          <a:p>
            <a:pPr marL="428625" indent="-428625" defTabSz="1371600" eaLnBrk="0" hangingPunct="0">
              <a:buFont typeface="Arial" panose="020B0604020202020204" pitchFamily="34" charset="0"/>
              <a:buChar char="•"/>
              <a:defRPr/>
            </a:pPr>
            <a:endParaRPr lang="en-US" sz="2200" dirty="0">
              <a:solidFill>
                <a:srgbClr val="00B0F0"/>
              </a:solidFill>
              <a:cs typeface="Arial" panose="020B0604020202020204" pitchFamily="34" charset="0"/>
            </a:endParaRPr>
          </a:p>
          <a:p>
            <a:pPr marL="428625" indent="-428625" defTabSz="1371600" eaLnBrk="0" hangingPunct="0">
              <a:buFont typeface="Arial" panose="020B0604020202020204" pitchFamily="34" charset="0"/>
              <a:buChar char="•"/>
              <a:defRPr/>
            </a:pPr>
            <a:r>
              <a:rPr lang="en-US" sz="2200" dirty="0">
                <a:solidFill>
                  <a:srgbClr val="00B0F0"/>
                </a:solidFill>
                <a:cs typeface="Arial" panose="020B0604020202020204" pitchFamily="34" charset="0"/>
              </a:rPr>
              <a:t>Acids may condense onto the walls and refractory.</a:t>
            </a:r>
            <a:r>
              <a:rPr lang="en-US" sz="2200" dirty="0">
                <a:solidFill>
                  <a:schemeClr val="bg2">
                    <a:lumMod val="10000"/>
                  </a:schemeClr>
                </a:solidFill>
                <a:cs typeface="Arial" panose="020B0604020202020204" pitchFamily="34" charset="0"/>
              </a:rPr>
              <a:t> </a:t>
            </a:r>
          </a:p>
          <a:p>
            <a:pPr marL="428625" indent="-428625" defTabSz="1371600" eaLnBrk="0" hangingPunct="0">
              <a:buFont typeface="Arial" panose="020B0604020202020204" pitchFamily="34" charset="0"/>
              <a:buChar char="•"/>
              <a:defRPr/>
            </a:pPr>
            <a:endParaRPr lang="en-US" sz="2200" dirty="0">
              <a:solidFill>
                <a:srgbClr val="00B0F0"/>
              </a:solidFill>
              <a:cs typeface="Arial" panose="020B0604020202020204" pitchFamily="34" charset="0"/>
            </a:endParaRPr>
          </a:p>
          <a:p>
            <a:pPr marL="428625" indent="-428625" defTabSz="1371600" eaLnBrk="0" hangingPunct="0">
              <a:buFont typeface="Arial" panose="020B0604020202020204" pitchFamily="34" charset="0"/>
              <a:buChar char="•"/>
              <a:defRPr/>
            </a:pPr>
            <a:r>
              <a:rPr lang="en-US" sz="2200" dirty="0">
                <a:solidFill>
                  <a:srgbClr val="00B0F0"/>
                </a:solidFill>
                <a:cs typeface="Arial" panose="020B0604020202020204" pitchFamily="34" charset="0"/>
              </a:rPr>
              <a:t>Cause severe &amp; rapid corrosion </a:t>
            </a:r>
            <a:r>
              <a:rPr lang="en-US" sz="2200" dirty="0">
                <a:solidFill>
                  <a:schemeClr val="bg2">
                    <a:lumMod val="10000"/>
                  </a:schemeClr>
                </a:solidFill>
                <a:cs typeface="Arial" panose="020B0604020202020204" pitchFamily="34" charset="0"/>
              </a:rPr>
              <a:t>of steel structures, anchors &amp; refractory.</a:t>
            </a:r>
          </a:p>
        </p:txBody>
      </p:sp>
      <p:sp>
        <p:nvSpPr>
          <p:cNvPr id="66" name="Rectangle 65">
            <a:extLst>
              <a:ext uri="{FF2B5EF4-FFF2-40B4-BE49-F238E27FC236}">
                <a16:creationId xmlns:a16="http://schemas.microsoft.com/office/drawing/2014/main" id="{3BA37BF7-397E-086E-918E-A6C152D46BBE}"/>
              </a:ext>
            </a:extLst>
          </p:cNvPr>
          <p:cNvSpPr/>
          <p:nvPr/>
        </p:nvSpPr>
        <p:spPr>
          <a:xfrm>
            <a:off x="8284654" y="1269889"/>
            <a:ext cx="9296399" cy="461665"/>
          </a:xfrm>
          <a:prstGeom prst="rect">
            <a:avLst/>
          </a:prstGeom>
          <a:solidFill>
            <a:srgbClr val="FFCD00"/>
          </a:solidFill>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4D4D4D"/>
                </a:solidFill>
                <a:effectLst/>
                <a:uLnTx/>
                <a:uFillTx/>
                <a:latin typeface="+mj-lt"/>
                <a:cs typeface="SABIC Typeface Text Light"/>
              </a:rPr>
              <a:t>Acid  formation in Heaters</a:t>
            </a:r>
          </a:p>
        </p:txBody>
      </p:sp>
      <p:sp>
        <p:nvSpPr>
          <p:cNvPr id="83" name="TextBox 82">
            <a:extLst>
              <a:ext uri="{FF2B5EF4-FFF2-40B4-BE49-F238E27FC236}">
                <a16:creationId xmlns:a16="http://schemas.microsoft.com/office/drawing/2014/main" id="{66CDF85B-810F-B4B7-3871-12A1E933535D}"/>
              </a:ext>
            </a:extLst>
          </p:cNvPr>
          <p:cNvSpPr txBox="1"/>
          <p:nvPr/>
        </p:nvSpPr>
        <p:spPr>
          <a:xfrm>
            <a:off x="5494601" y="3862017"/>
            <a:ext cx="1583583" cy="369332"/>
          </a:xfrm>
          <a:prstGeom prst="rect">
            <a:avLst/>
          </a:prstGeom>
          <a:noFill/>
        </p:spPr>
        <p:txBody>
          <a:bodyPr wrap="square">
            <a:spAutoFit/>
          </a:bodyPr>
          <a:lstStyle/>
          <a:p>
            <a:r>
              <a:rPr lang="en-US" sz="1800" b="1" kern="0" dirty="0">
                <a:ea typeface="ヒラギノ角ゴ Pro W3"/>
                <a:cs typeface="SABIC Typeface Text Light"/>
              </a:rPr>
              <a:t>+ H</a:t>
            </a:r>
            <a:r>
              <a:rPr lang="en-US" sz="1800" b="1" kern="0" baseline="-25000" dirty="0">
                <a:ea typeface="ヒラギノ角ゴ Pro W3"/>
                <a:cs typeface="SABIC Typeface Text Light"/>
                <a:sym typeface="Wingdings" pitchFamily="2" charset="2"/>
              </a:rPr>
              <a:t>2</a:t>
            </a:r>
            <a:r>
              <a:rPr lang="en-US" sz="1800" b="1" kern="0" dirty="0">
                <a:ea typeface="ヒラギノ角ゴ Pro W3"/>
                <a:cs typeface="SABIC Typeface Text Light"/>
              </a:rPr>
              <a:t>O (Steam)</a:t>
            </a:r>
            <a:endParaRPr lang="en-US" b="1" dirty="0"/>
          </a:p>
        </p:txBody>
      </p:sp>
      <p:pic>
        <p:nvPicPr>
          <p:cNvPr id="4" name="Picture 1" descr="http://intranet.sabic.com/PublishingImages/sabic_logo.jpg">
            <a:extLst>
              <a:ext uri="{FF2B5EF4-FFF2-40B4-BE49-F238E27FC236}">
                <a16:creationId xmlns:a16="http://schemas.microsoft.com/office/drawing/2014/main" id="{14C7FC67-87F9-FBE9-B531-2888BBC1FD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Right 9">
            <a:extLst>
              <a:ext uri="{FF2B5EF4-FFF2-40B4-BE49-F238E27FC236}">
                <a16:creationId xmlns:a16="http://schemas.microsoft.com/office/drawing/2014/main" id="{4A8C999E-B992-C6C8-A3AB-22ABFED481F4}"/>
              </a:ext>
            </a:extLst>
          </p:cNvPr>
          <p:cNvSpPr/>
          <p:nvPr/>
        </p:nvSpPr>
        <p:spPr bwMode="auto">
          <a:xfrm>
            <a:off x="744801" y="1877413"/>
            <a:ext cx="1506882" cy="214313"/>
          </a:xfrm>
          <a:prstGeom prst="rightArrow">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marL="0" marR="0" lvl="0" indent="0" algn="ctr" defTabSz="13716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cs typeface="SABIC Typeface Text Light"/>
              </a:rPr>
              <a:t>Fuel Combustion </a:t>
            </a:r>
          </a:p>
        </p:txBody>
      </p:sp>
    </p:spTree>
    <p:extLst>
      <p:ext uri="{BB962C8B-B14F-4D97-AF65-F5344CB8AC3E}">
        <p14:creationId xmlns:p14="http://schemas.microsoft.com/office/powerpoint/2010/main" val="37118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14" grpId="0" animBg="1"/>
      <p:bldP spid="28" grpId="0" animBg="1"/>
      <p:bldP spid="29" grpId="0"/>
      <p:bldP spid="64" grpId="0"/>
      <p:bldP spid="65" grpId="0" animBg="1"/>
      <p:bldP spid="66" grpId="0" animBg="1"/>
      <p:bldP spid="8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7FD39725-17F3-D613-E5C2-35B0C3C304B3}"/>
              </a:ext>
            </a:extLst>
          </p:cNvPr>
          <p:cNvSpPr txBox="1">
            <a:spLocks/>
          </p:cNvSpPr>
          <p:nvPr/>
        </p:nvSpPr>
        <p:spPr bwMode="auto">
          <a:xfrm>
            <a:off x="717625" y="493038"/>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PREFRACTORY LINING : PRACTICAL ISSUES</a:t>
            </a:r>
          </a:p>
        </p:txBody>
      </p:sp>
      <p:sp>
        <p:nvSpPr>
          <p:cNvPr id="24" name="Content Placeholder 2">
            <a:extLst>
              <a:ext uri="{FF2B5EF4-FFF2-40B4-BE49-F238E27FC236}">
                <a16:creationId xmlns:a16="http://schemas.microsoft.com/office/drawing/2014/main" id="{6D6DB8CA-E5DD-3872-A643-C70803019D82}"/>
              </a:ext>
            </a:extLst>
          </p:cNvPr>
          <p:cNvSpPr txBox="1">
            <a:spLocks/>
          </p:cNvSpPr>
          <p:nvPr/>
        </p:nvSpPr>
        <p:spPr>
          <a:xfrm>
            <a:off x="770135" y="1806944"/>
            <a:ext cx="7733582" cy="2335751"/>
          </a:xfrm>
          <a:prstGeom prst="rect">
            <a:avLst/>
          </a:prstGeom>
          <a:ln>
            <a:solidFill>
              <a:srgbClr val="FFFFFF">
                <a:lumMod val="95000"/>
              </a:srgbClr>
            </a:solidFill>
          </a:ln>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just" defTabSz="914400" rtl="0" eaLnBrk="1" fontAlgn="base" latinLnBrk="0" hangingPunct="1">
              <a:lnSpc>
                <a:spcPct val="120000"/>
              </a:lnSpc>
              <a:spcBef>
                <a:spcPts val="0"/>
              </a:spcBef>
              <a:spcAft>
                <a:spcPct val="0"/>
              </a:spcAft>
              <a:buClr>
                <a:srgbClr val="4D4D4D"/>
              </a:buClr>
              <a:buSzTx/>
              <a:buFont typeface="Arial" pitchFamily="34" charset="0"/>
              <a:buChar char="•"/>
              <a:tabLst/>
              <a:defRPr/>
            </a:pPr>
            <a:r>
              <a:rPr kumimoji="0" lang="en-US" altLang="en-US" sz="2000" b="0" i="0" u="none" strike="noStrike" kern="0" cap="none" spc="0" normalizeH="0" baseline="0" noProof="0" dirty="0">
                <a:ln>
                  <a:noFill/>
                </a:ln>
                <a:solidFill>
                  <a:srgbClr val="E35205"/>
                </a:solidFill>
                <a:effectLst/>
                <a:uLnTx/>
                <a:uFillTx/>
                <a:ea typeface="+mn-ea"/>
                <a:cs typeface="SABIC Typeface Text Light"/>
              </a:rPr>
              <a:t>Porous material </a:t>
            </a:r>
            <a:r>
              <a:rPr kumimoji="0" lang="en-US" altLang="en-US" sz="2000" b="0" i="0" u="none" strike="noStrike" kern="0" cap="none" spc="0" normalizeH="0" baseline="0" noProof="0" dirty="0">
                <a:ln>
                  <a:noFill/>
                </a:ln>
                <a:solidFill>
                  <a:srgbClr val="00B0F0"/>
                </a:solidFill>
                <a:effectLst/>
                <a:uLnTx/>
                <a:uFillTx/>
                <a:ea typeface="+mn-ea"/>
                <a:cs typeface="SABIC Typeface Text Light"/>
              </a:rPr>
              <a:t>(Bricks, Castable, Ceramic </a:t>
            </a:r>
            <a:r>
              <a:rPr kumimoji="0" lang="en-US" altLang="en-US" sz="2000" b="0" i="0" u="none" strike="noStrike" kern="0" cap="none" spc="0" normalizeH="0" baseline="0" noProof="0" dirty="0" err="1">
                <a:ln>
                  <a:noFill/>
                </a:ln>
                <a:solidFill>
                  <a:srgbClr val="00B0F0"/>
                </a:solidFill>
                <a:effectLst/>
                <a:uLnTx/>
                <a:uFillTx/>
                <a:ea typeface="+mn-ea"/>
                <a:cs typeface="SABIC Typeface Text Light"/>
              </a:rPr>
              <a:t>Fibre</a:t>
            </a:r>
            <a:r>
              <a:rPr kumimoji="0" lang="en-US" altLang="en-US" sz="2000" b="0" i="0" u="none" strike="noStrike" kern="0" cap="none" spc="0" normalizeH="0" baseline="0" noProof="0" dirty="0">
                <a:ln>
                  <a:noFill/>
                </a:ln>
                <a:solidFill>
                  <a:srgbClr val="00B0F0"/>
                </a:solidFill>
                <a:effectLst/>
                <a:uLnTx/>
                <a:uFillTx/>
                <a:ea typeface="+mn-ea"/>
                <a:cs typeface="SABIC Typeface Text Light"/>
              </a:rPr>
              <a:t>, Insulating Board) </a:t>
            </a:r>
          </a:p>
          <a:p>
            <a:pPr marL="840105" lvl="1" indent="-428625" algn="just">
              <a:buClr>
                <a:srgbClr val="4D4D4D"/>
              </a:buClr>
              <a:buFont typeface="Wingdings" panose="05000000000000000000" pitchFamily="2" charset="2"/>
              <a:buChar char="ü"/>
              <a:defRPr/>
            </a:pPr>
            <a:r>
              <a:rPr kumimoji="0" lang="en-US" altLang="en-US" sz="2000" i="0" u="none" strike="noStrike" kern="0" cap="none" spc="0" normalizeH="0" baseline="0" noProof="0" dirty="0">
                <a:ln>
                  <a:noFill/>
                </a:ln>
                <a:solidFill>
                  <a:schemeClr val="tx1">
                    <a:lumMod val="85000"/>
                    <a:lumOff val="15000"/>
                  </a:schemeClr>
                </a:solidFill>
                <a:effectLst/>
                <a:uLnTx/>
                <a:uFillTx/>
                <a:ea typeface="+mn-ea"/>
                <a:cs typeface="SABIC Typeface Text Light"/>
              </a:rPr>
              <a:t>Porosity ~ 10 to  + 90%</a:t>
            </a:r>
          </a:p>
          <a:p>
            <a:pPr marL="840105" lvl="1" indent="-428625" algn="just">
              <a:buClr>
                <a:srgbClr val="4D4D4D"/>
              </a:buClr>
              <a:buFont typeface="Wingdings" panose="05000000000000000000" pitchFamily="2" charset="2"/>
              <a:buChar char="ü"/>
              <a:defRPr/>
            </a:pPr>
            <a:r>
              <a:rPr kumimoji="0" lang="en-US" alt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High Permeability</a:t>
            </a:r>
          </a:p>
          <a:p>
            <a:pPr marL="840105" lvl="1" indent="-428625" algn="just">
              <a:buClr>
                <a:srgbClr val="4D4D4D"/>
              </a:buClr>
              <a:buFont typeface="Wingdings" panose="05000000000000000000" pitchFamily="2" charset="2"/>
              <a:buChar char="ü"/>
              <a:defRPr/>
            </a:pPr>
            <a:r>
              <a:rPr lang="en-US" altLang="en-US" sz="2000" kern="0" dirty="0">
                <a:solidFill>
                  <a:schemeClr val="tx1">
                    <a:lumMod val="85000"/>
                    <a:lumOff val="15000"/>
                  </a:schemeClr>
                </a:solidFill>
                <a:cs typeface="SABIC Typeface Text Light"/>
              </a:rPr>
              <a:t>G</a:t>
            </a:r>
            <a:r>
              <a:rPr kumimoji="0" lang="en-US" alt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as permeation from hot face to cold face.</a:t>
            </a:r>
          </a:p>
          <a:p>
            <a:pPr marL="428625" marR="0" lvl="0" indent="-428625" algn="just" defTabSz="914400" rtl="0" eaLnBrk="1" fontAlgn="base" latinLnBrk="0" hangingPunct="1">
              <a:lnSpc>
                <a:spcPct val="120000"/>
              </a:lnSpc>
              <a:spcBef>
                <a:spcPts val="0"/>
              </a:spcBef>
              <a:spcAft>
                <a:spcPct val="0"/>
              </a:spcAft>
              <a:buClr>
                <a:srgbClr val="4D4D4D"/>
              </a:buClr>
              <a:buSzTx/>
              <a:buFont typeface="Arial" pitchFamily="34" charset="0"/>
              <a:buChar char="•"/>
              <a:tabLst/>
              <a:defRPr/>
            </a:pPr>
            <a:endParaRPr kumimoji="0" lang="en-US" altLang="en-US" sz="2000" b="0" i="0" u="none" strike="noStrike" kern="0" cap="none" spc="0" normalizeH="0" baseline="0" noProof="0" dirty="0">
              <a:ln>
                <a:noFill/>
              </a:ln>
              <a:solidFill>
                <a:srgbClr val="E35205"/>
              </a:solidFill>
              <a:effectLst/>
              <a:uLnTx/>
              <a:uFillTx/>
              <a:ea typeface="+mn-ea"/>
              <a:cs typeface="SABIC Typeface Text Light"/>
            </a:endParaRPr>
          </a:p>
          <a:p>
            <a:pPr marL="428625" marR="0" lvl="0" indent="-428625" algn="just" defTabSz="914400" rtl="0" eaLnBrk="1" fontAlgn="base" latinLnBrk="0" hangingPunct="1">
              <a:lnSpc>
                <a:spcPct val="120000"/>
              </a:lnSpc>
              <a:spcBef>
                <a:spcPts val="0"/>
              </a:spcBef>
              <a:spcAft>
                <a:spcPct val="0"/>
              </a:spcAft>
              <a:buClr>
                <a:srgbClr val="4D4D4D"/>
              </a:buClr>
              <a:buSzTx/>
              <a:buFont typeface="Arial" pitchFamily="34" charset="0"/>
              <a:buChar char="•"/>
              <a:tabLst/>
              <a:defRPr/>
            </a:pPr>
            <a:r>
              <a:rPr kumimoji="0" lang="en-US" altLang="en-US" sz="2000" b="0" i="0" u="none" strike="noStrike" kern="0" cap="none" spc="0" normalizeH="0" baseline="0" noProof="0" dirty="0">
                <a:ln>
                  <a:noFill/>
                </a:ln>
                <a:solidFill>
                  <a:srgbClr val="E35205"/>
                </a:solidFill>
                <a:effectLst/>
                <a:uLnTx/>
                <a:uFillTx/>
                <a:ea typeface="+mn-ea"/>
                <a:cs typeface="SABIC Typeface Text Light"/>
              </a:rPr>
              <a:t>Flue gas channeling / leakage</a:t>
            </a:r>
            <a:r>
              <a:rPr kumimoji="0" lang="en-US" altLang="en-US" sz="2000" b="0" i="0" u="none" strike="noStrike" kern="0" cap="none" spc="0" normalizeH="0" baseline="0" noProof="0" dirty="0">
                <a:ln>
                  <a:noFill/>
                </a:ln>
                <a:solidFill>
                  <a:srgbClr val="4D4D4D"/>
                </a:solidFill>
                <a:effectLst/>
                <a:uLnTx/>
                <a:uFillTx/>
                <a:ea typeface="+mn-ea"/>
                <a:cs typeface="SABIC Typeface Text Light"/>
              </a:rPr>
              <a:t> </a:t>
            </a:r>
            <a:r>
              <a:rPr kumimoji="0" lang="en-US" alt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through lining Joints, Cracks &amp; Gaps</a:t>
            </a:r>
            <a:endParaRPr kumimoji="0" lang="en-US" altLang="en-US" b="0" i="0" u="none" strike="noStrike" kern="0" cap="none" spc="0" normalizeH="0" baseline="0" noProof="0" dirty="0">
              <a:ln>
                <a:noFill/>
              </a:ln>
              <a:solidFill>
                <a:schemeClr val="tx1">
                  <a:lumMod val="85000"/>
                  <a:lumOff val="15000"/>
                </a:schemeClr>
              </a:solidFill>
              <a:effectLst/>
              <a:uLnTx/>
              <a:uFillTx/>
              <a:ea typeface="+mn-ea"/>
              <a:cs typeface="SABIC Typeface Text Light"/>
            </a:endParaRPr>
          </a:p>
        </p:txBody>
      </p:sp>
      <p:pic>
        <p:nvPicPr>
          <p:cNvPr id="26" name="Picture 4">
            <a:extLst>
              <a:ext uri="{FF2B5EF4-FFF2-40B4-BE49-F238E27FC236}">
                <a16:creationId xmlns:a16="http://schemas.microsoft.com/office/drawing/2014/main" id="{E02E5C7A-BB40-A980-8B5F-7F8B5F0A1A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4200" y="1355839"/>
            <a:ext cx="1819997" cy="218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075">
            <a:extLst>
              <a:ext uri="{FF2B5EF4-FFF2-40B4-BE49-F238E27FC236}">
                <a16:creationId xmlns:a16="http://schemas.microsoft.com/office/drawing/2014/main" id="{D2C0CE33-5914-6E5B-DD9B-FF8B2F7C48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51314" y="1402060"/>
            <a:ext cx="2642463" cy="223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a:extLst>
              <a:ext uri="{FF2B5EF4-FFF2-40B4-BE49-F238E27FC236}">
                <a16:creationId xmlns:a16="http://schemas.microsoft.com/office/drawing/2014/main" id="{33DA405E-17CB-6FDA-D690-AF02289109E2}"/>
              </a:ext>
            </a:extLst>
          </p:cNvPr>
          <p:cNvSpPr txBox="1">
            <a:spLocks noChangeArrowheads="1"/>
          </p:cNvSpPr>
          <p:nvPr/>
        </p:nvSpPr>
        <p:spPr>
          <a:xfrm>
            <a:off x="717625" y="4944076"/>
            <a:ext cx="8350175" cy="4619023"/>
          </a:xfrm>
          <a:prstGeom prst="rect">
            <a:avLst/>
          </a:prstGeom>
          <a:ln>
            <a:solidFill>
              <a:srgbClr val="FFFFFF">
                <a:lumMod val="95000"/>
              </a:srgbClr>
            </a:solidFill>
          </a:ln>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marL="257175" marR="0" lvl="0" indent="-257175" algn="l" defTabSz="1371600" rtl="0" eaLnBrk="1" fontAlgn="base" latinLnBrk="0" hangingPunct="1">
              <a:lnSpc>
                <a:spcPct val="120000"/>
              </a:lnSpc>
              <a:spcBef>
                <a:spcPts val="0"/>
              </a:spcBef>
              <a:spcAft>
                <a:spcPct val="0"/>
              </a:spcAft>
              <a:buClr>
                <a:srgbClr val="4D4D4D"/>
              </a:buClr>
              <a:buSzTx/>
              <a:buFont typeface="Arial" pitchFamily="34" charset="0"/>
              <a:buChar char="•"/>
              <a:tabLst/>
              <a:defRPr/>
            </a:pPr>
            <a:r>
              <a:rPr kumimoji="0" lang="en-US" sz="2200" b="0" i="0" u="none" strike="noStrike" kern="0" cap="none" spc="0" normalizeH="0" baseline="0" noProof="0" dirty="0">
                <a:ln>
                  <a:noFill/>
                </a:ln>
                <a:solidFill>
                  <a:schemeClr val="accent6">
                    <a:lumMod val="75000"/>
                  </a:schemeClr>
                </a:solidFill>
                <a:effectLst/>
                <a:uLnTx/>
                <a:uFillTx/>
                <a:cs typeface="SABIC Typeface Text Light"/>
              </a:rPr>
              <a:t>Heaters design and operated for High Thermal Efficiency  &gt; 90%</a:t>
            </a:r>
          </a:p>
          <a:p>
            <a:pPr marL="257175" marR="0" lvl="0" indent="-257175" algn="l" defTabSz="1371600" rtl="0" eaLnBrk="1" fontAlgn="base" latinLnBrk="0" hangingPunct="1">
              <a:lnSpc>
                <a:spcPct val="120000"/>
              </a:lnSpc>
              <a:spcBef>
                <a:spcPts val="0"/>
              </a:spcBef>
              <a:spcAft>
                <a:spcPct val="0"/>
              </a:spcAft>
              <a:buClr>
                <a:srgbClr val="4D4D4D"/>
              </a:buClr>
              <a:buSzTx/>
              <a:buFont typeface="Arial" pitchFamily="34" charset="0"/>
              <a:buChar char="•"/>
              <a:tabLst/>
              <a:defRPr/>
            </a:pPr>
            <a:endParaRPr kumimoji="0" lang="en-US" sz="2200" b="0" i="0" u="none" strike="noStrike" kern="0" cap="none" spc="0" normalizeH="0" baseline="0" noProof="0" dirty="0">
              <a:ln>
                <a:noFill/>
              </a:ln>
              <a:solidFill>
                <a:schemeClr val="accent6">
                  <a:lumMod val="75000"/>
                </a:schemeClr>
              </a:solidFill>
              <a:effectLst/>
              <a:uLnTx/>
              <a:uFillTx/>
              <a:cs typeface="SABIC Typeface Text Light"/>
            </a:endParaRPr>
          </a:p>
          <a:p>
            <a:pPr marL="257175" marR="0" lvl="0" indent="-257175" algn="l" defTabSz="1371600" rtl="0" eaLnBrk="1" fontAlgn="base" latinLnBrk="0" hangingPunct="1">
              <a:lnSpc>
                <a:spcPct val="120000"/>
              </a:lnSpc>
              <a:spcBef>
                <a:spcPts val="0"/>
              </a:spcBef>
              <a:spcAft>
                <a:spcPct val="0"/>
              </a:spcAft>
              <a:buClr>
                <a:srgbClr val="4D4D4D"/>
              </a:buClr>
              <a:buSzTx/>
              <a:buFont typeface="Arial" pitchFamily="34" charset="0"/>
              <a:buChar char="•"/>
              <a:tabLst/>
              <a:defRPr/>
            </a:pPr>
            <a:r>
              <a:rPr kumimoji="0" lang="en-US" sz="2200" b="0" i="0" u="none" strike="noStrike" kern="0" cap="none" spc="0" normalizeH="0" baseline="0" noProof="0" dirty="0">
                <a:ln>
                  <a:noFill/>
                </a:ln>
                <a:solidFill>
                  <a:schemeClr val="accent6">
                    <a:lumMod val="75000"/>
                  </a:schemeClr>
                </a:solidFill>
                <a:effectLst/>
                <a:uLnTx/>
                <a:uFillTx/>
                <a:cs typeface="SABIC Typeface Text Light"/>
              </a:rPr>
              <a:t>High Thermal insulation: </a:t>
            </a:r>
            <a:r>
              <a:rPr kumimoji="0" lang="en-US" sz="2000" b="0" i="0" u="none" strike="noStrike" kern="0" cap="none" spc="0" normalizeH="0" baseline="0" noProof="0" dirty="0">
                <a:ln>
                  <a:noFill/>
                </a:ln>
                <a:solidFill>
                  <a:srgbClr val="00B0F0"/>
                </a:solidFill>
                <a:effectLst/>
                <a:uLnTx/>
                <a:uFillTx/>
                <a:cs typeface="SABIC Typeface Text Light"/>
              </a:rPr>
              <a:t>Reduce </a:t>
            </a:r>
            <a:r>
              <a:rPr lang="en-US" sz="2000" kern="0" dirty="0">
                <a:solidFill>
                  <a:srgbClr val="00B0F0"/>
                </a:solidFill>
                <a:cs typeface="SABIC Typeface Text Light"/>
              </a:rPr>
              <a:t>s</a:t>
            </a:r>
            <a:r>
              <a:rPr kumimoji="0" lang="en-US" sz="2000" b="0" i="0" u="none" strike="noStrike" kern="0" cap="none" spc="0" normalizeH="0" baseline="0" noProof="0" dirty="0">
                <a:ln>
                  <a:noFill/>
                </a:ln>
                <a:solidFill>
                  <a:srgbClr val="00B0F0"/>
                </a:solidFill>
                <a:effectLst/>
                <a:uLnTx/>
                <a:uFillTx/>
                <a:cs typeface="SABIC Typeface Text Light"/>
              </a:rPr>
              <a:t>hell temperature &amp;  heat losses. </a:t>
            </a:r>
          </a:p>
          <a:p>
            <a:pPr marL="840105" marR="0" lvl="1" indent="-428625" algn="l" defTabSz="1371600" rtl="0" eaLnBrk="1" fontAlgn="base" latinLnBrk="0" hangingPunct="1">
              <a:lnSpc>
                <a:spcPct val="120000"/>
              </a:lnSpc>
              <a:spcBef>
                <a:spcPts val="0"/>
              </a:spcBef>
              <a:spcAft>
                <a:spcPct val="0"/>
              </a:spcAft>
              <a:buClr>
                <a:srgbClr val="4D4D4D"/>
              </a:buClr>
              <a:buSzTx/>
              <a:buFont typeface="Wingdings" panose="05000000000000000000" pitchFamily="2" charset="2"/>
              <a:buChar char="Ø"/>
              <a:tabLst/>
              <a:defRPr/>
            </a:pPr>
            <a:r>
              <a:rPr kumimoji="0" lang="en-US" altLang="en-US" sz="2000" b="0" i="0" u="none" strike="noStrike" kern="0" cap="none" spc="0" normalizeH="0" baseline="0" noProof="0" dirty="0">
                <a:ln>
                  <a:noFill/>
                </a:ln>
                <a:solidFill>
                  <a:srgbClr val="00B0F0"/>
                </a:solidFill>
                <a:effectLst/>
                <a:uLnTx/>
                <a:uFillTx/>
                <a:cs typeface="SABIC Typeface Text Light"/>
              </a:rPr>
              <a:t>Reduced shell temp. (</a:t>
            </a:r>
            <a:r>
              <a:rPr kumimoji="0" lang="en-US" sz="2000" b="0" i="0" u="none" strike="noStrike" kern="0" cap="none" spc="0" normalizeH="0" baseline="0" noProof="0" dirty="0">
                <a:ln>
                  <a:noFill/>
                </a:ln>
                <a:solidFill>
                  <a:srgbClr val="00B0F0"/>
                </a:solidFill>
                <a:effectLst/>
                <a:uLnTx/>
                <a:uFillTx/>
                <a:cs typeface="SABIC Typeface Text Light"/>
              </a:rPr>
              <a:t>60 - 100</a:t>
            </a:r>
            <a:r>
              <a:rPr kumimoji="0" lang="en-US" sz="2000" b="0" i="0" u="none" strike="noStrike" kern="0" cap="none" spc="0" normalizeH="0" baseline="30000" noProof="0" dirty="0">
                <a:ln>
                  <a:noFill/>
                </a:ln>
                <a:solidFill>
                  <a:srgbClr val="00B0F0"/>
                </a:solidFill>
                <a:effectLst/>
                <a:uLnTx/>
                <a:uFillTx/>
                <a:cs typeface="SABIC Typeface Text Light"/>
              </a:rPr>
              <a:t>0</a:t>
            </a:r>
            <a:r>
              <a:rPr kumimoji="0" lang="en-US" sz="2000" b="0" i="0" u="none" strike="noStrike" kern="0" cap="none" spc="0" normalizeH="0" baseline="0" noProof="0" dirty="0">
                <a:ln>
                  <a:noFill/>
                </a:ln>
                <a:solidFill>
                  <a:srgbClr val="00B0F0"/>
                </a:solidFill>
                <a:effectLst/>
                <a:uLnTx/>
                <a:uFillTx/>
                <a:cs typeface="SABIC Typeface Text Light"/>
              </a:rPr>
              <a:t>C)</a:t>
            </a:r>
            <a:r>
              <a:rPr lang="en-US" sz="2000" kern="0" dirty="0">
                <a:solidFill>
                  <a:srgbClr val="00B0F0"/>
                </a:solidFill>
                <a:cs typeface="SABIC Typeface Text Light"/>
              </a:rPr>
              <a:t> </a:t>
            </a: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potentially led to </a:t>
            </a:r>
            <a:r>
              <a:rPr kumimoji="0" lang="en-US" altLang="en-US" sz="2000" b="0" i="0" u="none" strike="noStrike" kern="0" cap="none" spc="0" normalizeH="0" baseline="0" noProof="0" dirty="0">
                <a:ln>
                  <a:noFill/>
                </a:ln>
                <a:solidFill>
                  <a:schemeClr val="tx1">
                    <a:lumMod val="85000"/>
                    <a:lumOff val="15000"/>
                  </a:schemeClr>
                </a:solidFill>
                <a:effectLst/>
                <a:uLnTx/>
                <a:uFillTx/>
                <a:cs typeface="SABIC Typeface Text Light"/>
              </a:rPr>
              <a:t>more </a:t>
            </a:r>
            <a:r>
              <a:rPr kumimoji="0" lang="en-US" altLang="en-US" sz="2000" b="0" i="0" u="none" strike="noStrike" kern="0" cap="none" spc="0" normalizeH="0" baseline="0" noProof="0" dirty="0">
                <a:ln>
                  <a:noFill/>
                </a:ln>
                <a:solidFill>
                  <a:srgbClr val="00B0F0"/>
                </a:solidFill>
                <a:effectLst/>
                <a:uLnTx/>
                <a:uFillTx/>
                <a:cs typeface="SABIC Typeface Text Light"/>
              </a:rPr>
              <a:t>condensation. </a:t>
            </a:r>
          </a:p>
          <a:p>
            <a:pPr marL="840105" marR="0" lvl="1" indent="-428625" algn="l" defTabSz="1371600" rtl="0" eaLnBrk="1" fontAlgn="base" latinLnBrk="0" hangingPunct="1">
              <a:lnSpc>
                <a:spcPct val="120000"/>
              </a:lnSpc>
              <a:spcBef>
                <a:spcPts val="0"/>
              </a:spcBef>
              <a:spcAft>
                <a:spcPct val="0"/>
              </a:spcAft>
              <a:buClr>
                <a:srgbClr val="4D4D4D"/>
              </a:buClr>
              <a:buSzTx/>
              <a:buFont typeface="Wingdings" panose="05000000000000000000" pitchFamily="2" charset="2"/>
              <a:buChar char="Ø"/>
              <a:tabLst/>
              <a:defRPr/>
            </a:pPr>
            <a:r>
              <a:rPr kumimoji="0" lang="en-US" altLang="en-US" sz="2000" b="0" i="0" u="none" strike="noStrike" kern="0" cap="none" spc="0" normalizeH="0" baseline="0" noProof="0" dirty="0">
                <a:ln>
                  <a:noFill/>
                </a:ln>
                <a:solidFill>
                  <a:srgbClr val="00B0F0"/>
                </a:solidFill>
                <a:effectLst/>
                <a:uLnTx/>
                <a:uFillTx/>
                <a:cs typeface="SABIC Typeface Text Light"/>
              </a:rPr>
              <a:t>In cold ambient condition</a:t>
            </a:r>
            <a:r>
              <a:rPr kumimoji="0" lang="en-US" altLang="en-US" sz="2000" b="0" i="0" u="none" strike="noStrike" kern="0" cap="none" spc="0" normalizeH="0" baseline="0" noProof="0" dirty="0">
                <a:ln>
                  <a:noFill/>
                </a:ln>
                <a:effectLst/>
                <a:uLnTx/>
                <a:uFillTx/>
                <a:cs typeface="SABIC Typeface Text Light"/>
              </a:rPr>
              <a:t>, shell temp. can drop below dew point.</a:t>
            </a:r>
          </a:p>
          <a:p>
            <a:pPr marL="257175" marR="0" lvl="0" indent="-257175" algn="l" defTabSz="1371600" rtl="0" eaLnBrk="1" fontAlgn="base" latinLnBrk="0" hangingPunct="1">
              <a:lnSpc>
                <a:spcPct val="120000"/>
              </a:lnSpc>
              <a:spcBef>
                <a:spcPts val="0"/>
              </a:spcBef>
              <a:spcAft>
                <a:spcPct val="0"/>
              </a:spcAft>
              <a:buClr>
                <a:srgbClr val="4D4D4D"/>
              </a:buClr>
              <a:buSzTx/>
              <a:buFont typeface="Arial" pitchFamily="34" charset="0"/>
              <a:buChar char="•"/>
              <a:tabLst/>
              <a:defRPr/>
            </a:pPr>
            <a:endParaRPr kumimoji="0" lang="en-US" sz="2000" b="0" i="0" u="none" strike="noStrike" kern="0" cap="none" spc="0" normalizeH="0" baseline="0" noProof="0" dirty="0">
              <a:ln>
                <a:noFill/>
              </a:ln>
              <a:solidFill>
                <a:srgbClr val="00B0F0"/>
              </a:solidFill>
              <a:effectLst/>
              <a:uLnTx/>
              <a:uFillTx/>
              <a:cs typeface="SABIC Typeface Text Light"/>
            </a:endParaRPr>
          </a:p>
          <a:p>
            <a:pPr marL="257175" marR="0" lvl="0" indent="-257175" algn="l" defTabSz="1371600" rtl="0" eaLnBrk="1" fontAlgn="base" latinLnBrk="0" hangingPunct="1">
              <a:lnSpc>
                <a:spcPct val="120000"/>
              </a:lnSpc>
              <a:spcBef>
                <a:spcPts val="0"/>
              </a:spcBef>
              <a:spcAft>
                <a:spcPct val="0"/>
              </a:spcAft>
              <a:buClr>
                <a:srgbClr val="4D4D4D"/>
              </a:buClr>
              <a:buSzTx/>
              <a:buFont typeface="Arial" pitchFamily="34" charset="0"/>
              <a:buChar char="•"/>
              <a:tabLst/>
              <a:defRPr/>
            </a:pPr>
            <a:r>
              <a:rPr kumimoji="0" lang="en-US" sz="2200" b="0" i="0" u="none" strike="noStrike" kern="0" cap="none" spc="0" normalizeH="0" baseline="0" noProof="0" dirty="0">
                <a:ln>
                  <a:noFill/>
                </a:ln>
                <a:solidFill>
                  <a:schemeClr val="accent6">
                    <a:lumMod val="75000"/>
                  </a:schemeClr>
                </a:solidFill>
                <a:effectLst/>
                <a:uLnTx/>
                <a:uFillTx/>
                <a:cs typeface="SABIC Typeface Text Light"/>
              </a:rPr>
              <a:t>Maximum heat recovery from flue gas</a:t>
            </a:r>
            <a:r>
              <a:rPr kumimoji="0" lang="en-US" sz="2000" b="0" i="0" u="none" strike="noStrike" kern="0" cap="none" spc="0" normalizeH="0" baseline="0" noProof="0" dirty="0">
                <a:ln>
                  <a:noFill/>
                </a:ln>
                <a:solidFill>
                  <a:schemeClr val="accent6">
                    <a:lumMod val="75000"/>
                  </a:schemeClr>
                </a:solidFill>
                <a:effectLst/>
                <a:uLnTx/>
                <a:uFillTx/>
                <a:cs typeface="SABIC Typeface Text Light"/>
              </a:rPr>
              <a:t>:</a:t>
            </a:r>
            <a:r>
              <a:rPr kumimoji="0" lang="en-US" sz="2000" b="0" i="0" u="none" strike="noStrike" kern="0" cap="none" spc="0" normalizeH="0" baseline="0" noProof="0" dirty="0">
                <a:ln>
                  <a:noFill/>
                </a:ln>
                <a:solidFill>
                  <a:srgbClr val="00B0F0"/>
                </a:solidFill>
                <a:effectLst/>
                <a:uLnTx/>
                <a:uFillTx/>
                <a:cs typeface="SABIC Typeface Text Light"/>
              </a:rPr>
              <a:t> Reduced flue gas temperature-</a:t>
            </a:r>
          </a:p>
          <a:p>
            <a:pPr marL="840105" marR="0" lvl="1" indent="-428625" algn="l" defTabSz="1371600" rtl="0" eaLnBrk="1" fontAlgn="base" latinLnBrk="0" hangingPunct="1">
              <a:lnSpc>
                <a:spcPct val="120000"/>
              </a:lnSpc>
              <a:spcBef>
                <a:spcPts val="0"/>
              </a:spcBef>
              <a:spcAft>
                <a:spcPct val="0"/>
              </a:spcAft>
              <a:buClr>
                <a:srgbClr val="4D4D4D"/>
              </a:buClr>
              <a:buSzTx/>
              <a:buFont typeface="Wingdings" panose="05000000000000000000" pitchFamily="2" charset="2"/>
              <a:buChar char="Ø"/>
              <a:tabLst/>
              <a:defRPr/>
            </a:pPr>
            <a:r>
              <a:rPr kumimoji="0" lang="en-US" altLang="en-US" sz="2000" b="0" i="0" u="none" strike="noStrike" kern="0" cap="none" spc="0" normalizeH="0" baseline="0" noProof="0" dirty="0">
                <a:ln>
                  <a:noFill/>
                </a:ln>
                <a:solidFill>
                  <a:srgbClr val="00B0F0"/>
                </a:solidFill>
                <a:effectLst/>
                <a:uLnTx/>
                <a:uFillTx/>
                <a:cs typeface="SABIC Typeface Text Light"/>
              </a:rPr>
              <a:t>Overcooling of acidic flue gas </a:t>
            </a:r>
            <a:r>
              <a:rPr kumimoji="0" lang="en-US" altLang="en-US" sz="2000" b="0" i="0" u="none" strike="noStrike" kern="0" cap="none" spc="0" normalizeH="0" baseline="0" noProof="0" dirty="0">
                <a:ln>
                  <a:noFill/>
                </a:ln>
                <a:effectLst/>
                <a:uLnTx/>
                <a:uFillTx/>
                <a:cs typeface="SABIC Typeface Text Light"/>
              </a:rPr>
              <a:t>may result in condensation.</a:t>
            </a:r>
          </a:p>
          <a:p>
            <a:pPr marL="840105" lvl="1" indent="-428625" defTabSz="1371600">
              <a:buClr>
                <a:srgbClr val="4D4D4D"/>
              </a:buClr>
              <a:buFont typeface="Wingdings" panose="05000000000000000000" pitchFamily="2" charset="2"/>
              <a:buChar char="Ø"/>
              <a:defRPr/>
            </a:pPr>
            <a:r>
              <a:rPr kumimoji="0" lang="en-US" altLang="en-US" sz="2000" b="0" i="0" u="none" strike="noStrike" kern="0" cap="none" spc="0" normalizeH="0" baseline="0" noProof="0" dirty="0">
                <a:ln>
                  <a:noFill/>
                </a:ln>
                <a:solidFill>
                  <a:srgbClr val="00B0F0"/>
                </a:solidFill>
                <a:effectLst/>
                <a:uLnTx/>
                <a:uFillTx/>
                <a:cs typeface="SABIC Typeface Text Light"/>
              </a:rPr>
              <a:t>Risk of acid condensation </a:t>
            </a:r>
            <a:r>
              <a:rPr lang="en-US" altLang="en-US" sz="2000" kern="0" dirty="0">
                <a:cs typeface="SABIC Typeface Text Light"/>
              </a:rPr>
              <a:t>at downstream  components </a:t>
            </a:r>
            <a:r>
              <a:rPr kumimoji="0" lang="en-US" altLang="en-US" sz="2000" b="0" i="0" u="none" strike="noStrike" kern="0" cap="none" spc="0" normalizeH="0" baseline="0" noProof="0" dirty="0">
                <a:ln>
                  <a:noFill/>
                </a:ln>
                <a:solidFill>
                  <a:schemeClr val="accent6">
                    <a:lumMod val="75000"/>
                  </a:schemeClr>
                </a:solidFill>
                <a:effectLst/>
                <a:uLnTx/>
                <a:uFillTx/>
                <a:cs typeface="SABIC Typeface Text Light"/>
              </a:rPr>
              <a:t>(ducts, chimney)</a:t>
            </a:r>
          </a:p>
          <a:p>
            <a:pPr marL="840105" lvl="1" indent="-428625" defTabSz="1371600">
              <a:buClr>
                <a:srgbClr val="4D4D4D"/>
              </a:buClr>
              <a:buFont typeface="Wingdings" panose="05000000000000000000" pitchFamily="2" charset="2"/>
              <a:buChar char="Ø"/>
              <a:defRPr/>
            </a:pPr>
            <a:r>
              <a:rPr lang="en-US" sz="2000" dirty="0"/>
              <a:t>If (flue gas wetted) cold-end metal temperatures were allowed to decline below the sulfuric acid dew point temperature, it would be possible for a system to experience the corrosion.</a:t>
            </a:r>
            <a:endParaRPr kumimoji="0" lang="en-US" altLang="en-US" sz="2000" b="0" i="0" u="none" strike="noStrike" kern="0" cap="none" spc="0" normalizeH="0" baseline="0" noProof="0" dirty="0">
              <a:ln>
                <a:noFill/>
              </a:ln>
              <a:solidFill>
                <a:schemeClr val="accent6">
                  <a:lumMod val="75000"/>
                </a:schemeClr>
              </a:solidFill>
              <a:effectLst/>
              <a:uLnTx/>
              <a:uFillTx/>
              <a:cs typeface="SABIC Typeface Text Light"/>
            </a:endParaRPr>
          </a:p>
          <a:p>
            <a:pPr marL="257175" marR="0" lvl="0" indent="-257175" algn="l" defTabSz="1371600" rtl="0" eaLnBrk="1" fontAlgn="base" latinLnBrk="0" hangingPunct="1">
              <a:lnSpc>
                <a:spcPct val="120000"/>
              </a:lnSpc>
              <a:spcBef>
                <a:spcPts val="0"/>
              </a:spcBef>
              <a:spcAft>
                <a:spcPct val="0"/>
              </a:spcAft>
              <a:buClr>
                <a:srgbClr val="4D4D4D"/>
              </a:buClr>
              <a:buSzTx/>
              <a:buFont typeface="Arial" pitchFamily="34" charset="0"/>
              <a:buChar char="•"/>
              <a:tabLst/>
              <a:defRPr/>
            </a:pPr>
            <a:endParaRPr kumimoji="0" lang="en-US" sz="2000" b="0" i="0" u="none" strike="noStrike" kern="0" cap="none" spc="0" normalizeH="0" baseline="0" noProof="0" dirty="0">
              <a:ln>
                <a:noFill/>
              </a:ln>
              <a:effectLst/>
              <a:uLnTx/>
              <a:uFillTx/>
              <a:cs typeface="SABIC Typeface Text Light"/>
            </a:endParaRPr>
          </a:p>
        </p:txBody>
      </p:sp>
      <p:sp>
        <p:nvSpPr>
          <p:cNvPr id="29" name="Rectangle 28">
            <a:extLst>
              <a:ext uri="{FF2B5EF4-FFF2-40B4-BE49-F238E27FC236}">
                <a16:creationId xmlns:a16="http://schemas.microsoft.com/office/drawing/2014/main" id="{B4A9CCBB-2C1D-FA2C-03FB-7A5467373B21}"/>
              </a:ext>
            </a:extLst>
          </p:cNvPr>
          <p:cNvSpPr/>
          <p:nvPr/>
        </p:nvSpPr>
        <p:spPr>
          <a:xfrm>
            <a:off x="746632" y="1338841"/>
            <a:ext cx="7733579" cy="461665"/>
          </a:xfrm>
          <a:prstGeom prst="rect">
            <a:avLst/>
          </a:prstGeom>
          <a:solidFill>
            <a:srgbClr val="FFCD00"/>
          </a:solidFill>
        </p:spPr>
        <p:txBody>
          <a:bodyPr wrap="square">
            <a:spAutoFit/>
          </a:bodyPr>
          <a:lstStyle/>
          <a:p>
            <a:pPr defTabSz="1371600"/>
            <a:r>
              <a:rPr lang="en-US" sz="2400" kern="0" dirty="0">
                <a:solidFill>
                  <a:srgbClr val="4D4D4D"/>
                </a:solidFill>
                <a:cs typeface="SABIC Typeface Text Light"/>
              </a:rPr>
              <a:t>Refractory materials &amp; lining : practical issues</a:t>
            </a:r>
          </a:p>
        </p:txBody>
      </p:sp>
      <p:sp>
        <p:nvSpPr>
          <p:cNvPr id="30" name="Rectangle 29">
            <a:extLst>
              <a:ext uri="{FF2B5EF4-FFF2-40B4-BE49-F238E27FC236}">
                <a16:creationId xmlns:a16="http://schemas.microsoft.com/office/drawing/2014/main" id="{45F1E7C3-EF36-E5A2-C16B-514E6610D72D}"/>
              </a:ext>
            </a:extLst>
          </p:cNvPr>
          <p:cNvSpPr/>
          <p:nvPr/>
        </p:nvSpPr>
        <p:spPr>
          <a:xfrm>
            <a:off x="717625" y="4437339"/>
            <a:ext cx="8350175" cy="461665"/>
          </a:xfrm>
          <a:prstGeom prst="rect">
            <a:avLst/>
          </a:prstGeom>
          <a:solidFill>
            <a:srgbClr val="FFCD00"/>
          </a:solidFill>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4D4D4D"/>
                </a:solidFill>
                <a:effectLst/>
                <a:uLnTx/>
                <a:uFillTx/>
                <a:cs typeface="SABIC Typeface Text Light"/>
              </a:rPr>
              <a:t>High thermal efficiency  and associated risks</a:t>
            </a:r>
          </a:p>
        </p:txBody>
      </p:sp>
      <p:pic>
        <p:nvPicPr>
          <p:cNvPr id="31" name="Picture 30">
            <a:extLst>
              <a:ext uri="{FF2B5EF4-FFF2-40B4-BE49-F238E27FC236}">
                <a16:creationId xmlns:a16="http://schemas.microsoft.com/office/drawing/2014/main" id="{CA9BC45D-780D-A269-E513-244A55B1A8B1}"/>
              </a:ext>
            </a:extLst>
          </p:cNvPr>
          <p:cNvPicPr>
            <a:picLocks noChangeAspect="1"/>
          </p:cNvPicPr>
          <p:nvPr/>
        </p:nvPicPr>
        <p:blipFill rotWithShape="1">
          <a:blip r:embed="rId8"/>
          <a:srcRect l="22482" t="17103" r="34676"/>
          <a:stretch/>
        </p:blipFill>
        <p:spPr>
          <a:xfrm>
            <a:off x="9483681" y="1296026"/>
            <a:ext cx="1022598" cy="2446625"/>
          </a:xfrm>
          <a:prstGeom prst="rect">
            <a:avLst/>
          </a:prstGeom>
        </p:spPr>
      </p:pic>
      <p:sp>
        <p:nvSpPr>
          <p:cNvPr id="32" name="Rectangle 31">
            <a:extLst>
              <a:ext uri="{FF2B5EF4-FFF2-40B4-BE49-F238E27FC236}">
                <a16:creationId xmlns:a16="http://schemas.microsoft.com/office/drawing/2014/main" id="{4273480A-59F1-747E-0197-B86EDABF2E65}"/>
              </a:ext>
            </a:extLst>
          </p:cNvPr>
          <p:cNvSpPr/>
          <p:nvPr/>
        </p:nvSpPr>
        <p:spPr>
          <a:xfrm>
            <a:off x="9326336" y="3674802"/>
            <a:ext cx="4081257" cy="646331"/>
          </a:xfrm>
          <a:prstGeom prst="rect">
            <a:avLst/>
          </a:prstGeom>
        </p:spPr>
        <p:txBody>
          <a:bodyPr wrap="square">
            <a:spAutoFit/>
          </a:bodyPr>
          <a:lstStyle/>
          <a:p>
            <a:pPr algn="ctr" defTabSz="1371600"/>
            <a:r>
              <a:rPr lang="en-US" altLang="en-US" dirty="0">
                <a:solidFill>
                  <a:srgbClr val="FF0000"/>
                </a:solidFill>
                <a:cs typeface="SABIC Typeface Text Light"/>
              </a:rPr>
              <a:t>Castable + Brick </a:t>
            </a:r>
            <a:r>
              <a:rPr lang="en-US" dirty="0">
                <a:solidFill>
                  <a:srgbClr val="FF0000"/>
                </a:solidFill>
                <a:cs typeface="Arial" panose="020B0604020202020204" pitchFamily="34" charset="0"/>
              </a:rPr>
              <a:t>Weight </a:t>
            </a:r>
          </a:p>
          <a:p>
            <a:pPr algn="ctr" defTabSz="1371600"/>
            <a:r>
              <a:rPr lang="en-US" dirty="0">
                <a:solidFill>
                  <a:srgbClr val="FF0000"/>
                </a:solidFill>
                <a:cs typeface="Arial" panose="020B0604020202020204" pitchFamily="34" charset="0"/>
              </a:rPr>
              <a:t>&gt;750 kg/m</a:t>
            </a:r>
            <a:r>
              <a:rPr lang="en-US" baseline="30000" dirty="0">
                <a:solidFill>
                  <a:srgbClr val="FF0000"/>
                </a:solidFill>
                <a:cs typeface="Arial" panose="020B0604020202020204" pitchFamily="34" charset="0"/>
              </a:rPr>
              <a:t>3</a:t>
            </a:r>
            <a:r>
              <a:rPr lang="en-US" altLang="en-US" dirty="0">
                <a:solidFill>
                  <a:srgbClr val="FF0000"/>
                </a:solidFill>
                <a:cs typeface="SABIC Typeface Text Light"/>
              </a:rPr>
              <a:t> </a:t>
            </a:r>
            <a:endParaRPr lang="en-US" dirty="0">
              <a:solidFill>
                <a:srgbClr val="4D4D4D"/>
              </a:solidFill>
              <a:cs typeface="SABIC Typeface Text Light"/>
            </a:endParaRPr>
          </a:p>
        </p:txBody>
      </p:sp>
      <p:sp>
        <p:nvSpPr>
          <p:cNvPr id="35" name="CasellaDiTesto 24">
            <a:extLst>
              <a:ext uri="{FF2B5EF4-FFF2-40B4-BE49-F238E27FC236}">
                <a16:creationId xmlns:a16="http://schemas.microsoft.com/office/drawing/2014/main" id="{81789743-0B4F-B677-9588-BC5A49FFAAC5}"/>
              </a:ext>
            </a:extLst>
          </p:cNvPr>
          <p:cNvSpPr txBox="1"/>
          <p:nvPr/>
        </p:nvSpPr>
        <p:spPr>
          <a:xfrm>
            <a:off x="13537868" y="3774973"/>
            <a:ext cx="4081257" cy="646331"/>
          </a:xfrm>
          <a:prstGeom prst="rect">
            <a:avLst/>
          </a:prstGeom>
        </p:spPr>
        <p:txBody>
          <a:bodyPr wrap="square">
            <a:spAutoFit/>
          </a:bodyPr>
          <a:lstStyle>
            <a:defPPr>
              <a:defRPr lang="en-US"/>
            </a:defPPr>
            <a:lvl1pPr>
              <a:defRPr sz="1400">
                <a:solidFill>
                  <a:srgbClr val="FF0000"/>
                </a:solidFill>
              </a:defRPr>
            </a:lvl1pPr>
          </a:lstStyle>
          <a:p>
            <a:pPr algn="ctr" defTabSz="1371600"/>
            <a:r>
              <a:rPr lang="en-US" sz="1800" dirty="0">
                <a:cs typeface="SABIC Typeface Text Light"/>
              </a:rPr>
              <a:t>Ceramic Fiber Weight </a:t>
            </a:r>
          </a:p>
          <a:p>
            <a:pPr algn="ctr" defTabSz="1371600"/>
            <a:r>
              <a:rPr lang="en-US" sz="1800" dirty="0">
                <a:cs typeface="SABIC Typeface Text Light"/>
              </a:rPr>
              <a:t>128- 220 kg/m</a:t>
            </a:r>
            <a:r>
              <a:rPr lang="en-US" sz="1800" baseline="30000" dirty="0">
                <a:cs typeface="SABIC Typeface Text Light"/>
              </a:rPr>
              <a:t>3</a:t>
            </a:r>
          </a:p>
        </p:txBody>
      </p:sp>
      <p:pic>
        <p:nvPicPr>
          <p:cNvPr id="36" name="Picture 35">
            <a:extLst>
              <a:ext uri="{FF2B5EF4-FFF2-40B4-BE49-F238E27FC236}">
                <a16:creationId xmlns:a16="http://schemas.microsoft.com/office/drawing/2014/main" id="{C063A053-456A-98E1-D9B1-FA60DA073D02}"/>
              </a:ext>
            </a:extLst>
          </p:cNvPr>
          <p:cNvPicPr>
            <a:picLocks noChangeAspect="1"/>
          </p:cNvPicPr>
          <p:nvPr/>
        </p:nvPicPr>
        <p:blipFill rotWithShape="1">
          <a:blip r:embed="rId9"/>
          <a:srcRect l="22726" r="14940" b="18996"/>
          <a:stretch/>
        </p:blipFill>
        <p:spPr>
          <a:xfrm rot="10800000">
            <a:off x="13182600" y="1378726"/>
            <a:ext cx="735347" cy="2346053"/>
          </a:xfrm>
          <a:prstGeom prst="rect">
            <a:avLst/>
          </a:prstGeom>
        </p:spPr>
      </p:pic>
      <p:sp>
        <p:nvSpPr>
          <p:cNvPr id="38" name="TextBox 41">
            <a:extLst>
              <a:ext uri="{FF2B5EF4-FFF2-40B4-BE49-F238E27FC236}">
                <a16:creationId xmlns:a16="http://schemas.microsoft.com/office/drawing/2014/main" id="{7740276F-3A19-A3D8-CC97-FE36FBECC883}"/>
              </a:ext>
            </a:extLst>
          </p:cNvPr>
          <p:cNvSpPr txBox="1">
            <a:spLocks noChangeArrowheads="1"/>
          </p:cNvSpPr>
          <p:nvPr/>
        </p:nvSpPr>
        <p:spPr bwMode="auto">
          <a:xfrm>
            <a:off x="15202972" y="7923902"/>
            <a:ext cx="2958453" cy="584775"/>
          </a:xfrm>
          <a:prstGeom prst="rect">
            <a:avLst/>
          </a:prstGeom>
        </p:spPr>
        <p:txBody>
          <a:bodyPr wrap="square">
            <a:spAutoFit/>
          </a:bodyPr>
          <a:lstStyle>
            <a:defPPr>
              <a:defRPr lang="en-US"/>
            </a:defPPr>
            <a:lvl1pPr algn="ctr" defTabSz="1371600">
              <a:defRPr sz="2100">
                <a:solidFill>
                  <a:srgbClr val="FF0000"/>
                </a:solidFill>
                <a:latin typeface="SABIC Typeface Text Light"/>
                <a:cs typeface="SABIC Typeface Text Light"/>
              </a:defRPr>
            </a:lvl1pPr>
          </a:lstStyle>
          <a:p>
            <a:r>
              <a:rPr lang="en-US" altLang="en-US" sz="1600" dirty="0">
                <a:latin typeface="+mn-lt"/>
              </a:rPr>
              <a:t>Refractory wall</a:t>
            </a:r>
          </a:p>
          <a:p>
            <a:r>
              <a:rPr lang="en-US" altLang="en-US" sz="1600" dirty="0">
                <a:latin typeface="+mn-lt"/>
              </a:rPr>
              <a:t>Temperature Gradient</a:t>
            </a:r>
          </a:p>
        </p:txBody>
      </p:sp>
      <p:cxnSp>
        <p:nvCxnSpPr>
          <p:cNvPr id="39" name="Straight Arrow Connector 3">
            <a:extLst>
              <a:ext uri="{FF2B5EF4-FFF2-40B4-BE49-F238E27FC236}">
                <a16:creationId xmlns:a16="http://schemas.microsoft.com/office/drawing/2014/main" id="{89D2C21C-1B82-ED75-C383-F7C66FE27773}"/>
              </a:ext>
            </a:extLst>
          </p:cNvPr>
          <p:cNvCxnSpPr>
            <a:cxnSpLocks noChangeShapeType="1"/>
          </p:cNvCxnSpPr>
          <p:nvPr/>
        </p:nvCxnSpPr>
        <p:spPr bwMode="auto">
          <a:xfrm>
            <a:off x="15900183" y="7933889"/>
            <a:ext cx="1423994" cy="0"/>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Picture 39">
            <a:extLst>
              <a:ext uri="{FF2B5EF4-FFF2-40B4-BE49-F238E27FC236}">
                <a16:creationId xmlns:a16="http://schemas.microsoft.com/office/drawing/2014/main" id="{D64C9E17-160A-DB3F-2B37-904F3F28A989}"/>
              </a:ext>
            </a:extLst>
          </p:cNvPr>
          <p:cNvPicPr>
            <a:picLocks noChangeAspect="1"/>
          </p:cNvPicPr>
          <p:nvPr/>
        </p:nvPicPr>
        <p:blipFill rotWithShape="1">
          <a:blip r:embed="rId10"/>
          <a:srcRect l="9162"/>
          <a:stretch/>
        </p:blipFill>
        <p:spPr>
          <a:xfrm>
            <a:off x="15900183" y="5524500"/>
            <a:ext cx="1670192" cy="2310926"/>
          </a:xfrm>
          <a:prstGeom prst="rect">
            <a:avLst/>
          </a:prstGeom>
        </p:spPr>
      </p:pic>
      <p:cxnSp>
        <p:nvCxnSpPr>
          <p:cNvPr id="5" name="Straight Connector 4">
            <a:extLst>
              <a:ext uri="{FF2B5EF4-FFF2-40B4-BE49-F238E27FC236}">
                <a16:creationId xmlns:a16="http://schemas.microsoft.com/office/drawing/2014/main" id="{B6A5EAE3-4464-F9AF-9837-578E6C799992}"/>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TextBox 30">
            <a:extLst>
              <a:ext uri="{FF2B5EF4-FFF2-40B4-BE49-F238E27FC236}">
                <a16:creationId xmlns:a16="http://schemas.microsoft.com/office/drawing/2014/main" id="{9C5B5D9D-1CFE-3481-954E-8E9507732F10}"/>
              </a:ext>
            </a:extLst>
          </p:cNvPr>
          <p:cNvSpPr txBox="1">
            <a:spLocks noChangeArrowheads="1"/>
          </p:cNvSpPr>
          <p:nvPr/>
        </p:nvSpPr>
        <p:spPr bwMode="auto">
          <a:xfrm rot="16200000">
            <a:off x="16561164" y="6549158"/>
            <a:ext cx="1835271" cy="261610"/>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100" dirty="0">
                <a:solidFill>
                  <a:srgbClr val="FF0000"/>
                </a:solidFill>
                <a:latin typeface="+mn-lt"/>
                <a:cs typeface="SABIC Typeface Text Light"/>
              </a:rPr>
              <a:t>Steel Casing Temp: 60-100</a:t>
            </a:r>
            <a:r>
              <a:rPr lang="en-US" altLang="en-US" sz="1100" baseline="30000" dirty="0">
                <a:solidFill>
                  <a:srgbClr val="FF0000"/>
                </a:solidFill>
                <a:latin typeface="+mn-lt"/>
                <a:cs typeface="SABIC Typeface Text Light"/>
              </a:rPr>
              <a:t>0</a:t>
            </a:r>
            <a:r>
              <a:rPr lang="en-US" altLang="en-US" sz="1100" dirty="0">
                <a:solidFill>
                  <a:srgbClr val="FF0000"/>
                </a:solidFill>
                <a:latin typeface="+mn-lt"/>
                <a:cs typeface="SABIC Typeface Text Light"/>
              </a:rPr>
              <a:t>C</a:t>
            </a:r>
          </a:p>
        </p:txBody>
      </p:sp>
      <p:sp>
        <p:nvSpPr>
          <p:cNvPr id="8" name="TextBox 30">
            <a:extLst>
              <a:ext uri="{FF2B5EF4-FFF2-40B4-BE49-F238E27FC236}">
                <a16:creationId xmlns:a16="http://schemas.microsoft.com/office/drawing/2014/main" id="{710FACB0-BA01-683F-7F53-886556693A57}"/>
              </a:ext>
            </a:extLst>
          </p:cNvPr>
          <p:cNvSpPr txBox="1">
            <a:spLocks noChangeArrowheads="1"/>
          </p:cNvSpPr>
          <p:nvPr/>
        </p:nvSpPr>
        <p:spPr bwMode="auto">
          <a:xfrm rot="16200000">
            <a:off x="14797013" y="6585038"/>
            <a:ext cx="1835271" cy="261610"/>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100" dirty="0">
                <a:solidFill>
                  <a:srgbClr val="FF0000"/>
                </a:solidFill>
                <a:latin typeface="+mn-lt"/>
                <a:cs typeface="SABIC Typeface Text Light"/>
              </a:rPr>
              <a:t>Refractory Hot Face</a:t>
            </a:r>
          </a:p>
        </p:txBody>
      </p:sp>
      <p:sp>
        <p:nvSpPr>
          <p:cNvPr id="10" name="Rectangle 9">
            <a:extLst>
              <a:ext uri="{FF2B5EF4-FFF2-40B4-BE49-F238E27FC236}">
                <a16:creationId xmlns:a16="http://schemas.microsoft.com/office/drawing/2014/main" id="{AC4FDCA0-1653-2432-8D8E-EE77778610EC}"/>
              </a:ext>
            </a:extLst>
          </p:cNvPr>
          <p:cNvSpPr/>
          <p:nvPr/>
        </p:nvSpPr>
        <p:spPr>
          <a:xfrm>
            <a:off x="10802553" y="1400938"/>
            <a:ext cx="1128824" cy="338554"/>
          </a:xfrm>
          <a:prstGeom prst="rect">
            <a:avLst/>
          </a:prstGeom>
          <a:solidFill>
            <a:schemeClr val="bg1"/>
          </a:solidFill>
        </p:spPr>
        <p:txBody>
          <a:bodyPr wrap="square">
            <a:spAutoFit/>
          </a:bodyPr>
          <a:lstStyle/>
          <a:p>
            <a:pPr algn="ctr" defTabSz="1371600"/>
            <a:r>
              <a:rPr lang="en-US" altLang="en-US" sz="1600" dirty="0">
                <a:solidFill>
                  <a:srgbClr val="FF0000"/>
                </a:solidFill>
                <a:cs typeface="SABIC Typeface Text Light"/>
              </a:rPr>
              <a:t>Gap/ joint</a:t>
            </a:r>
            <a:endParaRPr lang="en-US" sz="1600" dirty="0">
              <a:solidFill>
                <a:srgbClr val="4D4D4D"/>
              </a:solidFill>
              <a:cs typeface="SABIC Typeface Text Light"/>
            </a:endParaRPr>
          </a:p>
        </p:txBody>
      </p:sp>
      <p:sp>
        <p:nvSpPr>
          <p:cNvPr id="11" name="Rectangle 10">
            <a:extLst>
              <a:ext uri="{FF2B5EF4-FFF2-40B4-BE49-F238E27FC236}">
                <a16:creationId xmlns:a16="http://schemas.microsoft.com/office/drawing/2014/main" id="{8EB57603-737C-4938-1F00-BE3FB3827705}"/>
              </a:ext>
            </a:extLst>
          </p:cNvPr>
          <p:cNvSpPr/>
          <p:nvPr/>
        </p:nvSpPr>
        <p:spPr>
          <a:xfrm>
            <a:off x="14415976" y="1415784"/>
            <a:ext cx="1128824" cy="307777"/>
          </a:xfrm>
          <a:prstGeom prst="rect">
            <a:avLst/>
          </a:prstGeom>
          <a:solidFill>
            <a:schemeClr val="bg1"/>
          </a:solidFill>
        </p:spPr>
        <p:txBody>
          <a:bodyPr wrap="square">
            <a:spAutoFit/>
          </a:bodyPr>
          <a:lstStyle/>
          <a:p>
            <a:pPr algn="ctr" defTabSz="1371600"/>
            <a:r>
              <a:rPr lang="en-US" altLang="en-US" sz="1400" dirty="0">
                <a:solidFill>
                  <a:srgbClr val="FF0000"/>
                </a:solidFill>
                <a:cs typeface="SABIC Typeface Text Light"/>
              </a:rPr>
              <a:t>Gap/ joint</a:t>
            </a:r>
            <a:endParaRPr lang="en-US" sz="1400" dirty="0">
              <a:solidFill>
                <a:srgbClr val="4D4D4D"/>
              </a:solidFill>
              <a:cs typeface="SABIC Typeface Text Light"/>
            </a:endParaRPr>
          </a:p>
        </p:txBody>
      </p:sp>
      <p:pic>
        <p:nvPicPr>
          <p:cNvPr id="25" name="Picture 24">
            <a:extLst>
              <a:ext uri="{FF2B5EF4-FFF2-40B4-BE49-F238E27FC236}">
                <a16:creationId xmlns:a16="http://schemas.microsoft.com/office/drawing/2014/main" id="{91AD7013-7B5C-E975-4C57-1D9F13EBAC94}"/>
              </a:ext>
            </a:extLst>
          </p:cNvPr>
          <p:cNvPicPr>
            <a:picLocks noChangeAspect="1"/>
          </p:cNvPicPr>
          <p:nvPr/>
        </p:nvPicPr>
        <p:blipFill>
          <a:blip r:embed="rId11"/>
          <a:stretch>
            <a:fillRect/>
          </a:stretch>
        </p:blipFill>
        <p:spPr>
          <a:xfrm>
            <a:off x="9765011" y="4669336"/>
            <a:ext cx="5203286" cy="4691679"/>
          </a:xfrm>
          <a:prstGeom prst="rect">
            <a:avLst/>
          </a:prstGeom>
          <a:ln>
            <a:solidFill>
              <a:schemeClr val="tx1"/>
            </a:solidFill>
          </a:ln>
        </p:spPr>
      </p:pic>
      <p:sp>
        <p:nvSpPr>
          <p:cNvPr id="33" name="Rectangle 32">
            <a:extLst>
              <a:ext uri="{FF2B5EF4-FFF2-40B4-BE49-F238E27FC236}">
                <a16:creationId xmlns:a16="http://schemas.microsoft.com/office/drawing/2014/main" id="{6BDD1FC6-7923-3581-E028-FEA4D4DC5C3C}"/>
              </a:ext>
            </a:extLst>
          </p:cNvPr>
          <p:cNvSpPr/>
          <p:nvPr/>
        </p:nvSpPr>
        <p:spPr>
          <a:xfrm rot="5400000">
            <a:off x="9382054" y="7646426"/>
            <a:ext cx="900202" cy="523220"/>
          </a:xfrm>
          <a:prstGeom prst="rect">
            <a:avLst/>
          </a:prstGeom>
          <a:solidFill>
            <a:srgbClr val="FFFF00"/>
          </a:solidFill>
        </p:spPr>
        <p:txBody>
          <a:bodyPr wrap="square">
            <a:spAutoFit/>
          </a:bodyPr>
          <a:lstStyle/>
          <a:p>
            <a:pPr algn="ctr"/>
            <a:r>
              <a:rPr lang="en-US" sz="1400" kern="0" dirty="0">
                <a:solidFill>
                  <a:srgbClr val="FF0000"/>
                </a:solidFill>
                <a:latin typeface="+mj-lt"/>
                <a:ea typeface="+mj-ea"/>
                <a:cs typeface="SABIC Typeface Text Light"/>
              </a:rPr>
              <a:t>Radiant Section</a:t>
            </a:r>
          </a:p>
        </p:txBody>
      </p:sp>
      <p:sp>
        <p:nvSpPr>
          <p:cNvPr id="34" name="Rectangle 33">
            <a:extLst>
              <a:ext uri="{FF2B5EF4-FFF2-40B4-BE49-F238E27FC236}">
                <a16:creationId xmlns:a16="http://schemas.microsoft.com/office/drawing/2014/main" id="{D2DECB3E-25D3-EBEF-C137-2C43C3134E46}"/>
              </a:ext>
            </a:extLst>
          </p:cNvPr>
          <p:cNvSpPr/>
          <p:nvPr/>
        </p:nvSpPr>
        <p:spPr>
          <a:xfrm rot="5400000">
            <a:off x="9692888" y="6375688"/>
            <a:ext cx="900202" cy="461665"/>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Convection</a:t>
            </a:r>
          </a:p>
          <a:p>
            <a:pPr algn="ctr"/>
            <a:r>
              <a:rPr lang="en-US" sz="1200" kern="0" dirty="0">
                <a:solidFill>
                  <a:srgbClr val="FF0000"/>
                </a:solidFill>
                <a:latin typeface="+mj-lt"/>
                <a:ea typeface="+mj-ea"/>
                <a:cs typeface="SABIC Typeface Text Light"/>
              </a:rPr>
              <a:t>Section</a:t>
            </a:r>
          </a:p>
        </p:txBody>
      </p:sp>
      <p:sp>
        <p:nvSpPr>
          <p:cNvPr id="37" name="Rectangle 36">
            <a:extLst>
              <a:ext uri="{FF2B5EF4-FFF2-40B4-BE49-F238E27FC236}">
                <a16:creationId xmlns:a16="http://schemas.microsoft.com/office/drawing/2014/main" id="{6CB4F765-040E-6EDD-ACD5-A571BAF19952}"/>
              </a:ext>
            </a:extLst>
          </p:cNvPr>
          <p:cNvSpPr/>
          <p:nvPr/>
        </p:nvSpPr>
        <p:spPr>
          <a:xfrm>
            <a:off x="12266911" y="8980791"/>
            <a:ext cx="999945" cy="261610"/>
          </a:xfrm>
          <a:prstGeom prst="rect">
            <a:avLst/>
          </a:prstGeom>
          <a:solidFill>
            <a:srgbClr val="FFFF00"/>
          </a:solidFill>
        </p:spPr>
        <p:txBody>
          <a:bodyPr wrap="square">
            <a:spAutoFit/>
          </a:bodyPr>
          <a:lstStyle/>
          <a:p>
            <a:pPr algn="ctr"/>
            <a:r>
              <a:rPr lang="en-US" sz="1100" kern="0" dirty="0">
                <a:solidFill>
                  <a:srgbClr val="FF0000"/>
                </a:solidFill>
                <a:latin typeface="+mj-lt"/>
                <a:ea typeface="+mj-ea"/>
                <a:cs typeface="SABIC Typeface Text Light"/>
              </a:rPr>
              <a:t>Air Preheater</a:t>
            </a:r>
          </a:p>
        </p:txBody>
      </p:sp>
      <p:sp>
        <p:nvSpPr>
          <p:cNvPr id="41" name="Rectangle 40">
            <a:extLst>
              <a:ext uri="{FF2B5EF4-FFF2-40B4-BE49-F238E27FC236}">
                <a16:creationId xmlns:a16="http://schemas.microsoft.com/office/drawing/2014/main" id="{6EC78F81-4952-FB89-A292-309E4F2B060A}"/>
              </a:ext>
            </a:extLst>
          </p:cNvPr>
          <p:cNvSpPr/>
          <p:nvPr/>
        </p:nvSpPr>
        <p:spPr>
          <a:xfrm rot="3890018">
            <a:off x="11399865" y="6990535"/>
            <a:ext cx="1332050"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Hot Flue Gas Duct</a:t>
            </a:r>
          </a:p>
        </p:txBody>
      </p:sp>
      <p:sp>
        <p:nvSpPr>
          <p:cNvPr id="42" name="Rectangle 41">
            <a:extLst>
              <a:ext uri="{FF2B5EF4-FFF2-40B4-BE49-F238E27FC236}">
                <a16:creationId xmlns:a16="http://schemas.microsoft.com/office/drawing/2014/main" id="{1AD2BC2C-71D7-57F4-99A7-3EA92CEB6014}"/>
              </a:ext>
            </a:extLst>
          </p:cNvPr>
          <p:cNvSpPr/>
          <p:nvPr/>
        </p:nvSpPr>
        <p:spPr>
          <a:xfrm rot="3938923">
            <a:off x="12699827" y="6468020"/>
            <a:ext cx="1365656"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Cold Flue Gas Duct</a:t>
            </a:r>
          </a:p>
        </p:txBody>
      </p:sp>
      <p:sp>
        <p:nvSpPr>
          <p:cNvPr id="43" name="Rectangle 42">
            <a:extLst>
              <a:ext uri="{FF2B5EF4-FFF2-40B4-BE49-F238E27FC236}">
                <a16:creationId xmlns:a16="http://schemas.microsoft.com/office/drawing/2014/main" id="{FDAFE718-A7AF-2F53-3763-7F4589D48595}"/>
              </a:ext>
            </a:extLst>
          </p:cNvPr>
          <p:cNvSpPr/>
          <p:nvPr/>
        </p:nvSpPr>
        <p:spPr>
          <a:xfrm rot="5400000">
            <a:off x="14163579" y="6468832"/>
            <a:ext cx="1358376"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Alternative Stack</a:t>
            </a:r>
          </a:p>
        </p:txBody>
      </p:sp>
      <p:sp>
        <p:nvSpPr>
          <p:cNvPr id="44" name="Rectangle 43">
            <a:extLst>
              <a:ext uri="{FF2B5EF4-FFF2-40B4-BE49-F238E27FC236}">
                <a16:creationId xmlns:a16="http://schemas.microsoft.com/office/drawing/2014/main" id="{B4D65A07-3A66-E85C-8A86-D36E9090C17A}"/>
              </a:ext>
            </a:extLst>
          </p:cNvPr>
          <p:cNvSpPr/>
          <p:nvPr/>
        </p:nvSpPr>
        <p:spPr>
          <a:xfrm>
            <a:off x="9907292" y="5047335"/>
            <a:ext cx="631324"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Stack</a:t>
            </a:r>
          </a:p>
        </p:txBody>
      </p:sp>
      <p:pic>
        <p:nvPicPr>
          <p:cNvPr id="7" name="Picture 1" descr="http://intranet.sabic.com/PublishingImages/sabic_logo.jpg">
            <a:extLst>
              <a:ext uri="{FF2B5EF4-FFF2-40B4-BE49-F238E27FC236}">
                <a16:creationId xmlns:a16="http://schemas.microsoft.com/office/drawing/2014/main" id="{ECE4183E-78DC-DF62-31BE-2B08FB354A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77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5884DE69-0E2B-883E-9ABE-260EA47E678C}"/>
              </a:ext>
            </a:extLst>
          </p:cNvPr>
          <p:cNvSpPr txBox="1">
            <a:spLocks/>
          </p:cNvSpPr>
          <p:nvPr/>
        </p:nvSpPr>
        <p:spPr>
          <a:xfrm>
            <a:off x="4038600" y="3619500"/>
            <a:ext cx="10436060" cy="16459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DEW POINT ACIDIC CONDENSATION:</a:t>
            </a:r>
            <a:br>
              <a:rPr lang="en-US" dirty="0"/>
            </a:br>
            <a:r>
              <a:rPr lang="en-US" dirty="0"/>
              <a:t>RISKS &amp; CHALLENGES</a:t>
            </a:r>
          </a:p>
        </p:txBody>
      </p:sp>
    </p:spTree>
    <p:extLst>
      <p:ext uri="{BB962C8B-B14F-4D97-AF65-F5344CB8AC3E}">
        <p14:creationId xmlns:p14="http://schemas.microsoft.com/office/powerpoint/2010/main" val="277392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0EC2536F-DE8D-666E-D131-D818F92BBC9F}"/>
              </a:ext>
            </a:extLst>
          </p:cNvPr>
          <p:cNvSpPr txBox="1">
            <a:spLocks/>
          </p:cNvSpPr>
          <p:nvPr/>
        </p:nvSpPr>
        <p:spPr bwMode="auto">
          <a:xfrm>
            <a:off x="698500" y="603250"/>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Dew point ACIDIC CONDENSATION and associated problems</a:t>
            </a:r>
          </a:p>
        </p:txBody>
      </p:sp>
      <p:sp>
        <p:nvSpPr>
          <p:cNvPr id="5" name="Content Placeholder 2">
            <a:extLst>
              <a:ext uri="{FF2B5EF4-FFF2-40B4-BE49-F238E27FC236}">
                <a16:creationId xmlns:a16="http://schemas.microsoft.com/office/drawing/2014/main" id="{7E03E69B-7624-6BD1-DDAA-BE25283BEA14}"/>
              </a:ext>
            </a:extLst>
          </p:cNvPr>
          <p:cNvSpPr txBox="1">
            <a:spLocks/>
          </p:cNvSpPr>
          <p:nvPr/>
        </p:nvSpPr>
        <p:spPr>
          <a:xfrm>
            <a:off x="698500" y="1764954"/>
            <a:ext cx="12617820" cy="7798146"/>
          </a:xfrm>
          <a:prstGeom prst="rect">
            <a:avLst/>
          </a:prstGeom>
          <a:ln>
            <a:solidFill>
              <a:srgbClr val="FFFFFF">
                <a:lumMod val="95000"/>
              </a:srgbClr>
            </a:solidFill>
          </a:ln>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marR="0" lvl="0" algn="l" defTabSz="1371600" rtl="0" eaLnBrk="1" fontAlgn="base" latinLnBrk="0" hangingPunct="1">
              <a:lnSpc>
                <a:spcPct val="150000"/>
              </a:lnSpc>
              <a:spcBef>
                <a:spcPts val="0"/>
              </a:spcBef>
              <a:spcAft>
                <a:spcPct val="0"/>
              </a:spcAft>
              <a:buClr>
                <a:srgbClr val="4D4D4D"/>
              </a:buClr>
              <a:buSzPct val="125000"/>
              <a:tabLst/>
              <a:defRPr/>
            </a:pPr>
            <a:r>
              <a:rPr kumimoji="0" lang="en-US" sz="2200" b="1" i="0" u="none" strike="noStrike" kern="0" cap="none" spc="0" normalizeH="0" baseline="0" noProof="0" dirty="0">
                <a:ln>
                  <a:noFill/>
                </a:ln>
                <a:solidFill>
                  <a:srgbClr val="E35205"/>
                </a:solidFill>
                <a:effectLst/>
                <a:uLnTx/>
                <a:uFillTx/>
                <a:ea typeface="ヒラギノ角ゴ Pro W3" pitchFamily="1" charset="-128"/>
                <a:cs typeface="SABIC Typeface Text Light"/>
              </a:rPr>
              <a:t>Refractory  materials: </a:t>
            </a:r>
            <a:r>
              <a:rPr lang="en-US" sz="2000" b="1" kern="0" dirty="0">
                <a:solidFill>
                  <a:srgbClr val="00B0F0"/>
                </a:solidFill>
                <a:ea typeface="ヒラギノ角ゴ Pro W3" pitchFamily="1" charset="-128"/>
                <a:cs typeface="SABIC Typeface Text Light"/>
              </a:rPr>
              <a:t>Main Oxides </a:t>
            </a:r>
            <a:r>
              <a:rPr kumimoji="0" lang="en-US" sz="2000" b="1" i="0" u="none" strike="noStrike" kern="0" cap="none" spc="0" normalizeH="0" baseline="0" noProof="0" dirty="0">
                <a:ln>
                  <a:noFill/>
                </a:ln>
                <a:solidFill>
                  <a:srgbClr val="00B0F0"/>
                </a:solidFill>
                <a:effectLst/>
                <a:uLnTx/>
                <a:uFillTx/>
                <a:ea typeface="ヒラギノ角ゴ Pro W3" pitchFamily="1" charset="-128"/>
                <a:cs typeface="SABIC Typeface Text Light"/>
              </a:rPr>
              <a:t>: </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Al</a:t>
            </a:r>
            <a:r>
              <a:rPr kumimoji="0" lang="en-US" sz="2000" b="0" i="0" u="none" strike="noStrike" kern="0" cap="none" spc="0" normalizeH="0" baseline="-25000" noProof="0" dirty="0">
                <a:ln>
                  <a:noFill/>
                </a:ln>
                <a:solidFill>
                  <a:srgbClr val="003366"/>
                </a:solidFill>
                <a:effectLst/>
                <a:uLnTx/>
                <a:uFillTx/>
                <a:ea typeface="ヒラギノ角ゴ Pro W3" pitchFamily="1" charset="-128"/>
                <a:cs typeface="SABIC Typeface Text Light"/>
              </a:rPr>
              <a:t>2</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O</a:t>
            </a:r>
            <a:r>
              <a:rPr kumimoji="0" lang="en-US" sz="2000" b="0" i="0" u="none" strike="noStrike" kern="0" cap="none" spc="0" normalizeH="0" baseline="-25000" noProof="0" dirty="0">
                <a:ln>
                  <a:noFill/>
                </a:ln>
                <a:solidFill>
                  <a:srgbClr val="003366"/>
                </a:solidFill>
                <a:effectLst/>
                <a:uLnTx/>
                <a:uFillTx/>
                <a:ea typeface="ヒラギノ角ゴ Pro W3" pitchFamily="1" charset="-128"/>
                <a:cs typeface="SABIC Typeface Text Light"/>
              </a:rPr>
              <a:t>3 </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 SiO</a:t>
            </a:r>
            <a:r>
              <a:rPr kumimoji="0" lang="en-US" sz="2000" b="0" i="0" u="none" strike="noStrike" kern="0" cap="none" spc="0" normalizeH="0" baseline="-25000" noProof="0" dirty="0">
                <a:ln>
                  <a:noFill/>
                </a:ln>
                <a:solidFill>
                  <a:srgbClr val="003366"/>
                </a:solidFill>
                <a:effectLst/>
                <a:uLnTx/>
                <a:uFillTx/>
                <a:ea typeface="ヒラギノ角ゴ Pro W3" pitchFamily="1" charset="-128"/>
                <a:cs typeface="SABIC Typeface Text Light"/>
              </a:rPr>
              <a:t>2 </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 </a:t>
            </a:r>
            <a:r>
              <a:rPr kumimoji="0" lang="en-US" sz="2000" b="0" i="0" u="none" strike="noStrike" kern="0" cap="none" spc="0" normalizeH="0" baseline="0" noProof="0" dirty="0" err="1">
                <a:ln>
                  <a:noFill/>
                </a:ln>
                <a:solidFill>
                  <a:srgbClr val="003366"/>
                </a:solidFill>
                <a:effectLst/>
                <a:uLnTx/>
                <a:uFillTx/>
                <a:ea typeface="ヒラギノ角ゴ Pro W3" pitchFamily="1" charset="-128"/>
                <a:cs typeface="SABIC Typeface Text Light"/>
              </a:rPr>
              <a:t>CaO</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 MgO, Cr</a:t>
            </a:r>
            <a:r>
              <a:rPr kumimoji="0" lang="en-US" sz="2000" b="0" i="0" u="none" strike="noStrike" kern="0" cap="none" spc="0" normalizeH="0" baseline="-25000" noProof="0" dirty="0">
                <a:ln>
                  <a:noFill/>
                </a:ln>
                <a:solidFill>
                  <a:srgbClr val="003366"/>
                </a:solidFill>
                <a:effectLst/>
                <a:uLnTx/>
                <a:uFillTx/>
                <a:ea typeface="ヒラギノ角ゴ Pro W3" pitchFamily="1" charset="-128"/>
                <a:cs typeface="SABIC Typeface Text Light"/>
              </a:rPr>
              <a:t>2</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O</a:t>
            </a:r>
            <a:r>
              <a:rPr kumimoji="0" lang="en-US" sz="2000" b="0" i="0" u="none" strike="noStrike" kern="0" cap="none" spc="0" normalizeH="0" baseline="-25000" noProof="0" dirty="0">
                <a:ln>
                  <a:noFill/>
                </a:ln>
                <a:solidFill>
                  <a:srgbClr val="003366"/>
                </a:solidFill>
                <a:effectLst/>
                <a:uLnTx/>
                <a:uFillTx/>
                <a:ea typeface="ヒラギノ角ゴ Pro W3" pitchFamily="1" charset="-128"/>
                <a:cs typeface="SABIC Typeface Text Light"/>
              </a:rPr>
              <a:t>3</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 ZrO</a:t>
            </a:r>
            <a:r>
              <a:rPr kumimoji="0" lang="en-US" sz="2000" b="0" i="0" u="none" strike="noStrike" kern="0" cap="none" spc="0" normalizeH="0" baseline="-25000" noProof="0" dirty="0">
                <a:ln>
                  <a:noFill/>
                </a:ln>
                <a:solidFill>
                  <a:srgbClr val="003366"/>
                </a:solidFill>
                <a:effectLst/>
                <a:uLnTx/>
                <a:uFillTx/>
                <a:ea typeface="ヒラギノ角ゴ Pro W3" pitchFamily="1" charset="-128"/>
                <a:cs typeface="SABIC Typeface Text Light"/>
              </a:rPr>
              <a:t>2</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a:t>
            </a:r>
            <a:r>
              <a:rPr kumimoji="0" lang="en-US" sz="2000" b="0" i="0" u="none" strike="noStrike" kern="0" cap="none" spc="0" normalizeH="0" baseline="0" noProof="0" dirty="0">
                <a:ln>
                  <a:noFill/>
                </a:ln>
                <a:solidFill>
                  <a:srgbClr val="00B0F0"/>
                </a:solidFill>
                <a:effectLst/>
                <a:uLnTx/>
                <a:uFillTx/>
                <a:ea typeface="ヒラギノ角ゴ Pro W3" pitchFamily="1" charset="-128"/>
                <a:cs typeface="SABIC Typeface Text Light"/>
              </a:rPr>
              <a:t>Other  Impurities</a:t>
            </a:r>
            <a:r>
              <a:rPr kumimoji="0" lang="en-US" sz="2000" b="0" i="0" u="none" strike="noStrike" kern="0" cap="none" spc="0" normalizeH="0" baseline="0" noProof="0" dirty="0">
                <a:ln>
                  <a:noFill/>
                </a:ln>
                <a:solidFill>
                  <a:srgbClr val="003366"/>
                </a:solidFill>
                <a:effectLst/>
                <a:uLnTx/>
                <a:uFillTx/>
                <a:ea typeface="ヒラギノ角ゴ Pro W3" pitchFamily="1" charset="-128"/>
                <a:cs typeface="SABIC Typeface Text Light"/>
              </a:rPr>
              <a:t>: </a:t>
            </a:r>
            <a:r>
              <a:rPr kumimoji="0" lang="en-US" altLang="en-US" sz="2000" b="0" i="0" u="none" strike="noStrike" kern="0" cap="none" spc="0" normalizeH="0" baseline="0" noProof="0" dirty="0">
                <a:ln>
                  <a:noFill/>
                </a:ln>
                <a:solidFill>
                  <a:srgbClr val="4D4D4D"/>
                </a:solidFill>
                <a:effectLst/>
                <a:uLnTx/>
                <a:uFillTx/>
                <a:cs typeface="SABIC Typeface Text Light"/>
              </a:rPr>
              <a:t>Fe</a:t>
            </a:r>
            <a:r>
              <a:rPr kumimoji="0" lang="en-US" altLang="en-US" sz="2000" b="0" i="0" u="none" strike="noStrike" kern="0" cap="none" spc="0" normalizeH="0" baseline="-25000" noProof="0" dirty="0">
                <a:ln>
                  <a:noFill/>
                </a:ln>
                <a:solidFill>
                  <a:srgbClr val="4D4D4D"/>
                </a:solidFill>
                <a:effectLst/>
                <a:uLnTx/>
                <a:uFillTx/>
                <a:cs typeface="SABIC Typeface Text Light"/>
                <a:sym typeface="Wingdings" panose="05000000000000000000" pitchFamily="2" charset="2"/>
              </a:rPr>
              <a:t>2</a:t>
            </a:r>
            <a:r>
              <a:rPr kumimoji="0" lang="en-US" altLang="en-US" sz="2000" b="0" i="0" u="none" strike="noStrike" kern="0" cap="none" spc="0" normalizeH="0" baseline="0" noProof="0" dirty="0">
                <a:ln>
                  <a:noFill/>
                </a:ln>
                <a:solidFill>
                  <a:srgbClr val="4D4D4D"/>
                </a:solidFill>
                <a:effectLst/>
                <a:uLnTx/>
                <a:uFillTx/>
                <a:cs typeface="SABIC Typeface Text Light"/>
              </a:rPr>
              <a:t>O</a:t>
            </a:r>
            <a:r>
              <a:rPr kumimoji="0" lang="en-US" altLang="en-US" sz="2000" b="0" i="0" u="none" strike="noStrike" kern="0" cap="none" spc="0" normalizeH="0" baseline="-25000" noProof="0" dirty="0">
                <a:ln>
                  <a:noFill/>
                </a:ln>
                <a:solidFill>
                  <a:srgbClr val="4D4D4D"/>
                </a:solidFill>
                <a:effectLst/>
                <a:uLnTx/>
                <a:uFillTx/>
                <a:cs typeface="SABIC Typeface Text Light"/>
                <a:sym typeface="Wingdings" panose="05000000000000000000" pitchFamily="2" charset="2"/>
              </a:rPr>
              <a:t>3</a:t>
            </a:r>
            <a:r>
              <a:rPr kumimoji="0" lang="en-US" altLang="en-US" sz="2000" b="0" i="0" u="none" strike="noStrike" kern="0" cap="none" spc="0" normalizeH="0" baseline="0" noProof="0" dirty="0">
                <a:ln>
                  <a:noFill/>
                </a:ln>
                <a:solidFill>
                  <a:srgbClr val="4D4D4D"/>
                </a:solidFill>
                <a:effectLst/>
                <a:uLnTx/>
                <a:uFillTx/>
                <a:cs typeface="SABIC Typeface Text Light"/>
                <a:sym typeface="Wingdings" panose="05000000000000000000" pitchFamily="2" charset="2"/>
              </a:rPr>
              <a:t>,  Na</a:t>
            </a:r>
            <a:r>
              <a:rPr kumimoji="0" lang="en-US" altLang="en-US" sz="2000" b="0" i="0" u="none" strike="noStrike" kern="0" cap="none" spc="0" normalizeH="0" baseline="-25000" noProof="0" dirty="0">
                <a:ln>
                  <a:noFill/>
                </a:ln>
                <a:solidFill>
                  <a:srgbClr val="4D4D4D"/>
                </a:solidFill>
                <a:effectLst/>
                <a:uLnTx/>
                <a:uFillTx/>
                <a:cs typeface="SABIC Typeface Text Light"/>
                <a:sym typeface="Wingdings" panose="05000000000000000000" pitchFamily="2" charset="2"/>
              </a:rPr>
              <a:t>2</a:t>
            </a:r>
            <a:r>
              <a:rPr kumimoji="0" lang="en-US" altLang="en-US" sz="2000" b="0" i="0" u="none" strike="noStrike" kern="0" cap="none" spc="0" normalizeH="0" baseline="0" noProof="0" dirty="0">
                <a:ln>
                  <a:noFill/>
                </a:ln>
                <a:solidFill>
                  <a:srgbClr val="4D4D4D"/>
                </a:solidFill>
                <a:effectLst/>
                <a:uLnTx/>
                <a:uFillTx/>
                <a:cs typeface="SABIC Typeface Text Light"/>
                <a:sym typeface="Wingdings" panose="05000000000000000000" pitchFamily="2" charset="2"/>
              </a:rPr>
              <a:t>O, K</a:t>
            </a:r>
            <a:r>
              <a:rPr kumimoji="0" lang="en-US" altLang="en-US" sz="2000" b="0" i="0" u="none" strike="noStrike" kern="0" cap="none" spc="0" normalizeH="0" baseline="-25000" noProof="0" dirty="0">
                <a:ln>
                  <a:noFill/>
                </a:ln>
                <a:solidFill>
                  <a:srgbClr val="4D4D4D"/>
                </a:solidFill>
                <a:effectLst/>
                <a:uLnTx/>
                <a:uFillTx/>
                <a:cs typeface="SABIC Typeface Text Light"/>
                <a:sym typeface="Wingdings" panose="05000000000000000000" pitchFamily="2" charset="2"/>
              </a:rPr>
              <a:t>2</a:t>
            </a:r>
            <a:r>
              <a:rPr kumimoji="0" lang="en-US" altLang="en-US" sz="2000" b="0" i="0" u="none" strike="noStrike" kern="0" cap="none" spc="0" normalizeH="0" baseline="0" noProof="0" dirty="0">
                <a:ln>
                  <a:noFill/>
                </a:ln>
                <a:solidFill>
                  <a:srgbClr val="4D4D4D"/>
                </a:solidFill>
                <a:effectLst/>
                <a:uLnTx/>
                <a:uFillTx/>
                <a:cs typeface="SABIC Typeface Text Light"/>
                <a:sym typeface="Wingdings" panose="05000000000000000000" pitchFamily="2" charset="2"/>
              </a:rPr>
              <a:t>O, etc.</a:t>
            </a:r>
          </a:p>
          <a:p>
            <a:pPr marR="0" lvl="0" algn="l" defTabSz="1371600" rtl="0" eaLnBrk="1" fontAlgn="base" latinLnBrk="0" hangingPunct="1">
              <a:lnSpc>
                <a:spcPct val="150000"/>
              </a:lnSpc>
              <a:spcBef>
                <a:spcPts val="0"/>
              </a:spcBef>
              <a:spcAft>
                <a:spcPct val="0"/>
              </a:spcAft>
              <a:buClr>
                <a:srgbClr val="4D4D4D"/>
              </a:buClr>
              <a:buSzPct val="125000"/>
              <a:tabLst/>
              <a:defRPr/>
            </a:pPr>
            <a:r>
              <a:rPr kumimoji="0" lang="en-US" altLang="en-US" sz="2200" b="1" i="0" u="none" strike="noStrike" kern="0" cap="none" spc="0" normalizeH="0" baseline="0" noProof="0" dirty="0">
                <a:ln>
                  <a:noFill/>
                </a:ln>
                <a:solidFill>
                  <a:srgbClr val="E35205"/>
                </a:solidFill>
                <a:effectLst/>
                <a:uLnTx/>
                <a:uFillTx/>
                <a:cs typeface="SABIC Typeface Text Light"/>
                <a:sym typeface="Wingdings" panose="05000000000000000000" pitchFamily="2" charset="2"/>
              </a:rPr>
              <a:t>Refractory-Ac</a:t>
            </a:r>
            <a:r>
              <a:rPr kumimoji="0" lang="en-GB" sz="2200" b="1" i="0" u="none" strike="noStrike" kern="0" cap="none" spc="0" normalizeH="0" baseline="0" noProof="0" dirty="0">
                <a:ln>
                  <a:noFill/>
                </a:ln>
                <a:solidFill>
                  <a:srgbClr val="E35205"/>
                </a:solidFill>
                <a:effectLst/>
                <a:uLnTx/>
                <a:uFillTx/>
                <a:cs typeface="SABIC Typeface Text Light"/>
              </a:rPr>
              <a:t>id Chemical reaction:</a:t>
            </a:r>
          </a:p>
          <a:p>
            <a:pPr marL="834390" lvl="2" indent="-285750" defTabSz="1371600">
              <a:lnSpc>
                <a:spcPct val="150000"/>
              </a:lnSpc>
              <a:buClr>
                <a:srgbClr val="4D4D4D"/>
              </a:buClr>
              <a:buSzPct val="125000"/>
              <a:buFont typeface="Arial" panose="020B0604020202020204" pitchFamily="34" charset="0"/>
              <a:buChar char="•"/>
              <a:defRPr/>
            </a:pPr>
            <a:r>
              <a:rPr lang="en-US" altLang="en-US" sz="2000" kern="0" dirty="0">
                <a:solidFill>
                  <a:schemeClr val="tx1">
                    <a:lumMod val="95000"/>
                    <a:lumOff val="5000"/>
                  </a:schemeClr>
                </a:solidFill>
                <a:cs typeface="SABIC Typeface Text Light"/>
              </a:rPr>
              <a:t>Formation of sulphates (Sulphating) </a:t>
            </a:r>
            <a:r>
              <a:rPr lang="en-US" sz="2000" kern="0" dirty="0">
                <a:solidFill>
                  <a:schemeClr val="tx1">
                    <a:lumMod val="95000"/>
                    <a:lumOff val="5000"/>
                  </a:schemeClr>
                </a:solidFill>
                <a:cs typeface="SABIC Typeface Text Light"/>
              </a:rPr>
              <a:t>in wet H</a:t>
            </a:r>
            <a:r>
              <a:rPr lang="en-US" sz="2000" kern="0" baseline="-25000" dirty="0">
                <a:solidFill>
                  <a:schemeClr val="tx1">
                    <a:lumMod val="95000"/>
                    <a:lumOff val="5000"/>
                  </a:schemeClr>
                </a:solidFill>
                <a:cs typeface="SABIC Typeface Text Light"/>
              </a:rPr>
              <a:t>2</a:t>
            </a:r>
            <a:r>
              <a:rPr lang="en-US" sz="2000" kern="0" dirty="0">
                <a:solidFill>
                  <a:schemeClr val="tx1">
                    <a:lumMod val="95000"/>
                    <a:lumOff val="5000"/>
                  </a:schemeClr>
                </a:solidFill>
                <a:cs typeface="SABIC Typeface Text Light"/>
              </a:rPr>
              <a:t>SO</a:t>
            </a:r>
            <a:r>
              <a:rPr lang="en-US" sz="2000" kern="0" baseline="-25000" dirty="0">
                <a:solidFill>
                  <a:schemeClr val="tx1">
                    <a:lumMod val="95000"/>
                    <a:lumOff val="5000"/>
                  </a:schemeClr>
                </a:solidFill>
                <a:cs typeface="SABIC Typeface Text Light"/>
              </a:rPr>
              <a:t>4</a:t>
            </a:r>
            <a:r>
              <a:rPr lang="en-US" sz="2000" kern="0" dirty="0">
                <a:solidFill>
                  <a:schemeClr val="tx1">
                    <a:lumMod val="95000"/>
                    <a:lumOff val="5000"/>
                  </a:schemeClr>
                </a:solidFill>
                <a:cs typeface="SABIC Typeface Text Light"/>
              </a:rPr>
              <a:t> environments.</a:t>
            </a:r>
          </a:p>
          <a:p>
            <a:pPr marL="834390" lvl="2" indent="-285750" defTabSz="1371600">
              <a:lnSpc>
                <a:spcPct val="150000"/>
              </a:lnSpc>
              <a:buClr>
                <a:srgbClr val="4D4D4D"/>
              </a:buClr>
              <a:buSzPct val="125000"/>
              <a:buFont typeface="Arial" panose="020B0604020202020204" pitchFamily="34" charset="0"/>
              <a:buChar char="•"/>
              <a:defRPr/>
            </a:pPr>
            <a:r>
              <a:rPr lang="en-US" sz="2000" kern="0" dirty="0">
                <a:solidFill>
                  <a:schemeClr val="tx1">
                    <a:lumMod val="95000"/>
                    <a:lumOff val="5000"/>
                  </a:schemeClr>
                </a:solidFill>
                <a:cs typeface="SABIC Typeface Text Light"/>
              </a:rPr>
              <a:t>Destructive reaction with Basic / alkali refractory oxides (e.g., </a:t>
            </a:r>
            <a:r>
              <a:rPr lang="en-US" sz="2000" kern="0" dirty="0" err="1">
                <a:solidFill>
                  <a:schemeClr val="tx1">
                    <a:lumMod val="95000"/>
                    <a:lumOff val="5000"/>
                  </a:schemeClr>
                </a:solidFill>
                <a:cs typeface="SABIC Typeface Text Light"/>
              </a:rPr>
              <a:t>CaO</a:t>
            </a:r>
            <a:r>
              <a:rPr lang="en-US" sz="2000" kern="0" dirty="0">
                <a:solidFill>
                  <a:schemeClr val="tx1">
                    <a:lumMod val="95000"/>
                    <a:lumOff val="5000"/>
                  </a:schemeClr>
                </a:solidFill>
                <a:cs typeface="SABIC Typeface Text Light"/>
              </a:rPr>
              <a:t> </a:t>
            </a:r>
            <a:r>
              <a:rPr lang="en-US" sz="2000" kern="0" dirty="0">
                <a:solidFill>
                  <a:schemeClr val="tx1">
                    <a:lumMod val="95000"/>
                    <a:lumOff val="5000"/>
                  </a:schemeClr>
                </a:solidFill>
                <a:cs typeface="SABIC Typeface Text Light"/>
                <a:sym typeface="Wingdings" panose="05000000000000000000" pitchFamily="2" charset="2"/>
              </a:rPr>
              <a:t> </a:t>
            </a:r>
            <a:r>
              <a:rPr lang="en-US" sz="2000" kern="0" dirty="0">
                <a:solidFill>
                  <a:schemeClr val="tx1">
                    <a:lumMod val="95000"/>
                    <a:lumOff val="5000"/>
                  </a:schemeClr>
                </a:solidFill>
                <a:cs typeface="SABIC Typeface Text Light"/>
              </a:rPr>
              <a:t>CaSO</a:t>
            </a:r>
            <a:r>
              <a:rPr lang="en-US" sz="2000" kern="0" baseline="-25000" dirty="0">
                <a:solidFill>
                  <a:schemeClr val="tx1">
                    <a:lumMod val="95000"/>
                    <a:lumOff val="5000"/>
                  </a:schemeClr>
                </a:solidFill>
                <a:cs typeface="SABIC Typeface Text Light"/>
              </a:rPr>
              <a:t>4</a:t>
            </a:r>
            <a:r>
              <a:rPr lang="en-US" sz="2000" kern="0" dirty="0">
                <a:solidFill>
                  <a:schemeClr val="tx1">
                    <a:lumMod val="95000"/>
                    <a:lumOff val="5000"/>
                  </a:schemeClr>
                </a:solidFill>
                <a:cs typeface="SABIC Typeface Text Light"/>
              </a:rPr>
              <a:t>).</a:t>
            </a:r>
          </a:p>
          <a:p>
            <a:pPr marL="834390" lvl="2" indent="-285750" defTabSz="1371600">
              <a:lnSpc>
                <a:spcPct val="150000"/>
              </a:lnSpc>
              <a:buClr>
                <a:srgbClr val="4D4D4D"/>
              </a:buClr>
              <a:buSzPct val="125000"/>
              <a:buFont typeface="Arial" panose="020B0604020202020204" pitchFamily="34" charset="0"/>
              <a:buChar char="•"/>
              <a:defRPr/>
            </a:pPr>
            <a:r>
              <a:rPr lang="en-GB" sz="2000" kern="0" dirty="0">
                <a:solidFill>
                  <a:srgbClr val="00B0F0"/>
                </a:solidFill>
                <a:cs typeface="SABIC Typeface Text Light"/>
              </a:rPr>
              <a:t>Deteriorated refractory </a:t>
            </a:r>
            <a:r>
              <a:rPr lang="en-US" altLang="en-US" sz="2000" kern="0" dirty="0">
                <a:solidFill>
                  <a:srgbClr val="00B0F0"/>
                </a:solidFill>
                <a:cs typeface="SABIC Typeface Text Light"/>
              </a:rPr>
              <a:t>characteristics</a:t>
            </a:r>
            <a:r>
              <a:rPr lang="en-GB" altLang="en-US" sz="2000" kern="0" dirty="0">
                <a:solidFill>
                  <a:srgbClr val="00B0F0"/>
                </a:solidFill>
                <a:cs typeface="SABIC Typeface Text Light"/>
              </a:rPr>
              <a:t> </a:t>
            </a:r>
            <a:r>
              <a:rPr lang="en-US" sz="2000" kern="0" dirty="0">
                <a:solidFill>
                  <a:srgbClr val="00B0F0"/>
                </a:solidFill>
                <a:cs typeface="SABIC Typeface Text Light"/>
              </a:rPr>
              <a:t>&amp; reduced life</a:t>
            </a:r>
            <a:r>
              <a:rPr lang="en-US" sz="2000" kern="0" dirty="0">
                <a:solidFill>
                  <a:schemeClr val="tx1">
                    <a:lumMod val="95000"/>
                    <a:lumOff val="5000"/>
                  </a:schemeClr>
                </a:solidFill>
                <a:cs typeface="SABIC Typeface Text Light"/>
              </a:rPr>
              <a:t>.</a:t>
            </a:r>
          </a:p>
          <a:p>
            <a:pPr defTabSz="1371600">
              <a:lnSpc>
                <a:spcPct val="150000"/>
              </a:lnSpc>
              <a:buClr>
                <a:srgbClr val="4D4D4D"/>
              </a:buClr>
              <a:buSzPct val="125000"/>
              <a:defRPr/>
            </a:pPr>
            <a:r>
              <a:rPr lang="en-US" sz="2200" b="1" kern="0" dirty="0">
                <a:solidFill>
                  <a:srgbClr val="E35205"/>
                </a:solidFill>
                <a:cs typeface="SABIC Typeface Text Light"/>
              </a:rPr>
              <a:t>Castable and concrete: </a:t>
            </a:r>
            <a:r>
              <a:rPr lang="en-US" sz="2200" kern="0" dirty="0">
                <a:solidFill>
                  <a:srgbClr val="4D4D4D"/>
                </a:solidFill>
                <a:cs typeface="SABIC Typeface Text Light"/>
              </a:rPr>
              <a:t>Degradation of the cement-binding phases.</a:t>
            </a:r>
          </a:p>
          <a:p>
            <a:pPr marL="834390" lvl="2" indent="-285750" defTabSz="1371600">
              <a:lnSpc>
                <a:spcPct val="150000"/>
              </a:lnSpc>
              <a:buClr>
                <a:srgbClr val="4D4D4D"/>
              </a:buClr>
              <a:buSzPct val="125000"/>
              <a:buFont typeface="Arial" panose="020B0604020202020204" pitchFamily="34" charset="0"/>
              <a:buChar char="•"/>
              <a:defRPr/>
            </a:pPr>
            <a:r>
              <a:rPr lang="en-US" sz="2000" kern="0" dirty="0">
                <a:solidFill>
                  <a:srgbClr val="009FDF"/>
                </a:solidFill>
                <a:cs typeface="SABIC Typeface Text Light"/>
              </a:rPr>
              <a:t>Calcium aluminate (Cao-</a:t>
            </a:r>
            <a:r>
              <a:rPr lang="en-US" sz="2000" kern="0" dirty="0">
                <a:solidFill>
                  <a:srgbClr val="003366"/>
                </a:solidFill>
                <a:ea typeface="ヒラギノ角ゴ Pro W3" pitchFamily="1" charset="-128"/>
                <a:cs typeface="SABIC Typeface Text Light"/>
              </a:rPr>
              <a:t> Al</a:t>
            </a:r>
            <a:r>
              <a:rPr lang="en-US" sz="2000" kern="0" baseline="-25000" dirty="0">
                <a:solidFill>
                  <a:srgbClr val="003366"/>
                </a:solidFill>
                <a:ea typeface="ヒラギノ角ゴ Pro W3" pitchFamily="1" charset="-128"/>
                <a:cs typeface="SABIC Typeface Text Light"/>
              </a:rPr>
              <a:t>2</a:t>
            </a:r>
            <a:r>
              <a:rPr lang="en-US" sz="2000" kern="0" dirty="0">
                <a:solidFill>
                  <a:srgbClr val="003366"/>
                </a:solidFill>
                <a:ea typeface="ヒラギノ角ゴ Pro W3" pitchFamily="1" charset="-128"/>
                <a:cs typeface="SABIC Typeface Text Light"/>
              </a:rPr>
              <a:t>O</a:t>
            </a:r>
            <a:r>
              <a:rPr lang="en-US" sz="2000" kern="0" baseline="-25000" dirty="0">
                <a:solidFill>
                  <a:srgbClr val="003366"/>
                </a:solidFill>
                <a:ea typeface="ヒラギノ角ゴ Pro W3" pitchFamily="1" charset="-128"/>
                <a:cs typeface="SABIC Typeface Text Light"/>
              </a:rPr>
              <a:t>3</a:t>
            </a:r>
            <a:r>
              <a:rPr lang="en-US" sz="2000" kern="0" dirty="0">
                <a:solidFill>
                  <a:srgbClr val="009FDF"/>
                </a:solidFill>
                <a:cs typeface="SABIC Typeface Text Light"/>
              </a:rPr>
              <a:t> cement) bonded refractories </a:t>
            </a:r>
            <a:r>
              <a:rPr lang="en-US" sz="2000" kern="0" dirty="0">
                <a:solidFill>
                  <a:srgbClr val="4D4D4D"/>
                </a:solidFill>
                <a:cs typeface="SABIC Typeface Text Light"/>
              </a:rPr>
              <a:t>: </a:t>
            </a:r>
            <a:r>
              <a:rPr lang="en-US" sz="2000" kern="0" dirty="0">
                <a:solidFill>
                  <a:schemeClr val="tx1">
                    <a:lumMod val="95000"/>
                    <a:lumOff val="5000"/>
                  </a:schemeClr>
                </a:solidFill>
                <a:cs typeface="SABIC Typeface Text Light"/>
              </a:rPr>
              <a:t>H</a:t>
            </a:r>
            <a:r>
              <a:rPr lang="en-US" sz="2000" kern="0" baseline="-25000" dirty="0">
                <a:solidFill>
                  <a:schemeClr val="tx1">
                    <a:lumMod val="95000"/>
                    <a:lumOff val="5000"/>
                  </a:schemeClr>
                </a:solidFill>
                <a:cs typeface="SABIC Typeface Text Light"/>
              </a:rPr>
              <a:t>2</a:t>
            </a:r>
            <a:r>
              <a:rPr lang="en-US" sz="2000" kern="0" dirty="0">
                <a:solidFill>
                  <a:schemeClr val="tx1">
                    <a:lumMod val="95000"/>
                    <a:lumOff val="5000"/>
                  </a:schemeClr>
                </a:solidFill>
                <a:cs typeface="SABIC Typeface Text Light"/>
              </a:rPr>
              <a:t>SO</a:t>
            </a:r>
            <a:r>
              <a:rPr lang="en-US" sz="2000" kern="0" baseline="-25000" dirty="0">
                <a:solidFill>
                  <a:schemeClr val="tx1">
                    <a:lumMod val="95000"/>
                    <a:lumOff val="5000"/>
                  </a:schemeClr>
                </a:solidFill>
                <a:cs typeface="SABIC Typeface Text Light"/>
              </a:rPr>
              <a:t>4</a:t>
            </a:r>
            <a:r>
              <a:rPr lang="en-US" sz="2000" kern="0" dirty="0">
                <a:solidFill>
                  <a:schemeClr val="tx1">
                    <a:lumMod val="95000"/>
                    <a:lumOff val="5000"/>
                  </a:schemeClr>
                </a:solidFill>
                <a:cs typeface="SABIC Typeface Text Light"/>
              </a:rPr>
              <a:t> and </a:t>
            </a:r>
            <a:r>
              <a:rPr lang="en-US" sz="2000" kern="0" dirty="0" err="1">
                <a:solidFill>
                  <a:schemeClr val="tx1">
                    <a:lumMod val="95000"/>
                    <a:lumOff val="5000"/>
                  </a:schemeClr>
                </a:solidFill>
                <a:cs typeface="SABIC Typeface Text Light"/>
              </a:rPr>
              <a:t>CaO</a:t>
            </a:r>
            <a:r>
              <a:rPr lang="en-US" sz="2000" kern="0" dirty="0">
                <a:solidFill>
                  <a:schemeClr val="tx1">
                    <a:lumMod val="95000"/>
                    <a:lumOff val="5000"/>
                  </a:schemeClr>
                </a:solidFill>
                <a:cs typeface="SABIC Typeface Text Light"/>
              </a:rPr>
              <a:t>  compounds reacts.</a:t>
            </a:r>
          </a:p>
          <a:p>
            <a:pPr marL="834390" lvl="2" indent="-285750" defTabSz="1371600">
              <a:lnSpc>
                <a:spcPct val="150000"/>
              </a:lnSpc>
              <a:buClr>
                <a:srgbClr val="4D4D4D"/>
              </a:buClr>
              <a:buSzPct val="125000"/>
              <a:buFont typeface="Arial" panose="020B0604020202020204" pitchFamily="34" charset="0"/>
              <a:buChar char="•"/>
              <a:defRPr/>
            </a:pPr>
            <a:r>
              <a:rPr lang="en-US" sz="2000" kern="0" dirty="0">
                <a:solidFill>
                  <a:schemeClr val="tx1">
                    <a:lumMod val="95000"/>
                    <a:lumOff val="5000"/>
                  </a:schemeClr>
                </a:solidFill>
                <a:cs typeface="SABIC Typeface Text Light"/>
              </a:rPr>
              <a:t>Typically form calcium sulfate (CaSO</a:t>
            </a:r>
            <a:r>
              <a:rPr lang="en-US" sz="2000" kern="0" baseline="-25000" dirty="0">
                <a:solidFill>
                  <a:schemeClr val="tx1">
                    <a:lumMod val="95000"/>
                    <a:lumOff val="5000"/>
                  </a:schemeClr>
                </a:solidFill>
                <a:cs typeface="SABIC Typeface Text Light"/>
              </a:rPr>
              <a:t>4</a:t>
            </a:r>
            <a:r>
              <a:rPr lang="en-US" sz="2000" kern="0" dirty="0">
                <a:solidFill>
                  <a:schemeClr val="tx1">
                    <a:lumMod val="95000"/>
                    <a:lumOff val="5000"/>
                  </a:schemeClr>
                </a:solidFill>
                <a:cs typeface="SABIC Typeface Text Light"/>
              </a:rPr>
              <a:t>)2H</a:t>
            </a:r>
            <a:r>
              <a:rPr lang="en-US" sz="2000" kern="0" baseline="-25000" dirty="0">
                <a:solidFill>
                  <a:schemeClr val="tx1">
                    <a:lumMod val="95000"/>
                    <a:lumOff val="5000"/>
                  </a:schemeClr>
                </a:solidFill>
                <a:cs typeface="SABIC Typeface Text Light"/>
              </a:rPr>
              <a:t>2</a:t>
            </a:r>
            <a:r>
              <a:rPr lang="en-US" sz="2000" kern="0" dirty="0">
                <a:solidFill>
                  <a:schemeClr val="tx1">
                    <a:lumMod val="95000"/>
                    <a:lumOff val="5000"/>
                  </a:schemeClr>
                </a:solidFill>
                <a:cs typeface="SABIC Typeface Text Light"/>
              </a:rPr>
              <a:t>O, a growth salt. </a:t>
            </a:r>
          </a:p>
          <a:p>
            <a:pPr marL="834390" lvl="2" indent="-285750" defTabSz="1371600">
              <a:lnSpc>
                <a:spcPct val="150000"/>
              </a:lnSpc>
              <a:buClr>
                <a:srgbClr val="4D4D4D"/>
              </a:buClr>
              <a:buSzPct val="125000"/>
              <a:buFont typeface="Arial" panose="020B0604020202020204" pitchFamily="34" charset="0"/>
              <a:buChar char="•"/>
              <a:defRPr/>
            </a:pPr>
            <a:r>
              <a:rPr lang="en-US" sz="2000" kern="0" dirty="0">
                <a:solidFill>
                  <a:schemeClr val="tx1">
                    <a:lumMod val="95000"/>
                    <a:lumOff val="5000"/>
                  </a:schemeClr>
                </a:solidFill>
                <a:cs typeface="SABIC Typeface Text Light"/>
              </a:rPr>
              <a:t>Subsequent hydration of CaSO4 causes an expansion within the matrix, which further degrades refractory.</a:t>
            </a:r>
          </a:p>
          <a:p>
            <a:pPr defTabSz="1371600">
              <a:lnSpc>
                <a:spcPct val="150000"/>
              </a:lnSpc>
              <a:buClr>
                <a:srgbClr val="4D4D4D"/>
              </a:buClr>
              <a:buSzPct val="125000"/>
              <a:defRPr/>
            </a:pPr>
            <a:r>
              <a:rPr lang="en-US" sz="2200" b="1" kern="0" dirty="0">
                <a:solidFill>
                  <a:srgbClr val="E35205"/>
                </a:solidFill>
                <a:cs typeface="SABIC Typeface Text Light"/>
              </a:rPr>
              <a:t>Mortar- binders: </a:t>
            </a:r>
            <a:r>
              <a:rPr lang="en-US" sz="2200" kern="0" dirty="0">
                <a:solidFill>
                  <a:srgbClr val="4D4D4D"/>
                </a:solidFill>
                <a:cs typeface="SABIC Typeface Text Light"/>
              </a:rPr>
              <a:t>tend to have problems in wet H</a:t>
            </a:r>
            <a:r>
              <a:rPr lang="en-US" sz="2200" kern="0" baseline="-25000" dirty="0">
                <a:solidFill>
                  <a:srgbClr val="4D4D4D"/>
                </a:solidFill>
                <a:cs typeface="SABIC Typeface Text Light"/>
              </a:rPr>
              <a:t>2</a:t>
            </a:r>
            <a:r>
              <a:rPr lang="en-US" sz="2200" kern="0" dirty="0">
                <a:solidFill>
                  <a:srgbClr val="4D4D4D"/>
                </a:solidFill>
                <a:cs typeface="SABIC Typeface Text Light"/>
              </a:rPr>
              <a:t>SO</a:t>
            </a:r>
            <a:r>
              <a:rPr lang="en-US" sz="2200" kern="0" baseline="-25000" dirty="0">
                <a:solidFill>
                  <a:srgbClr val="4D4D4D"/>
                </a:solidFill>
                <a:cs typeface="SABIC Typeface Text Light"/>
              </a:rPr>
              <a:t>4</a:t>
            </a:r>
            <a:r>
              <a:rPr lang="en-US" sz="2200" kern="0" dirty="0">
                <a:solidFill>
                  <a:srgbClr val="4D4D4D"/>
                </a:solidFill>
                <a:cs typeface="SABIC Typeface Text Light"/>
              </a:rPr>
              <a:t> environments.</a:t>
            </a:r>
          </a:p>
          <a:p>
            <a:pPr marL="834390" lvl="2" indent="-285750" defTabSz="1371600">
              <a:lnSpc>
                <a:spcPct val="150000"/>
              </a:lnSpc>
              <a:buClr>
                <a:srgbClr val="4D4D4D"/>
              </a:buClr>
              <a:buSzPct val="125000"/>
              <a:buFont typeface="Arial" panose="020B0604020202020204" pitchFamily="34" charset="0"/>
              <a:buChar char="•"/>
              <a:defRPr/>
            </a:pPr>
            <a:r>
              <a:rPr kumimoji="0" lang="en-US" sz="2000" b="0" i="0" u="none" strike="noStrike" kern="0" cap="none" spc="0" normalizeH="0" baseline="0" noProof="0" dirty="0">
                <a:ln>
                  <a:noFill/>
                </a:ln>
                <a:solidFill>
                  <a:schemeClr val="tx1">
                    <a:lumMod val="95000"/>
                    <a:lumOff val="5000"/>
                  </a:schemeClr>
                </a:solidFill>
                <a:effectLst/>
                <a:uLnTx/>
                <a:uFillTx/>
                <a:cs typeface="SABIC Typeface Text Light"/>
              </a:rPr>
              <a:t>Alkali- silicate bonded mortar (Sodium / Potassium silicate) forms complexes sulfate compounds.</a:t>
            </a:r>
          </a:p>
          <a:p>
            <a:pPr marL="834390" lvl="2" indent="-285750" defTabSz="1371600">
              <a:lnSpc>
                <a:spcPct val="150000"/>
              </a:lnSpc>
              <a:buClr>
                <a:srgbClr val="4D4D4D"/>
              </a:buClr>
              <a:buSzPct val="125000"/>
              <a:buFont typeface="Arial" panose="020B0604020202020204" pitchFamily="34" charset="0"/>
              <a:buChar char="•"/>
              <a:defRPr/>
            </a:pPr>
            <a:r>
              <a:rPr kumimoji="0" lang="en-US" altLang="en-US" sz="2000" b="0" i="0" u="none" strike="noStrike" kern="0" cap="none" spc="0" normalizeH="0" baseline="0" noProof="0" dirty="0">
                <a:ln>
                  <a:noFill/>
                </a:ln>
                <a:solidFill>
                  <a:schemeClr val="tx1">
                    <a:lumMod val="95000"/>
                    <a:lumOff val="5000"/>
                  </a:schemeClr>
                </a:solidFill>
                <a:effectLst/>
                <a:uLnTx/>
                <a:uFillTx/>
                <a:cs typeface="SABIC Typeface Text Light"/>
              </a:rPr>
              <a:t>Examples: </a:t>
            </a:r>
            <a:r>
              <a:rPr kumimoji="0" lang="en-US" altLang="en-US" sz="2000" b="0" i="0" u="none" strike="noStrike" kern="0" cap="none" spc="0" normalizeH="0" baseline="0" noProof="0" dirty="0">
                <a:ln>
                  <a:noFill/>
                </a:ln>
                <a:solidFill>
                  <a:srgbClr val="00B0F0"/>
                </a:solidFill>
                <a:effectLst/>
                <a:uLnTx/>
                <a:uFillTx/>
                <a:cs typeface="SABIC Typeface Text Light"/>
              </a:rPr>
              <a:t>Formation of </a:t>
            </a:r>
            <a:r>
              <a:rPr lang="en-US" sz="2000" kern="0" dirty="0">
                <a:solidFill>
                  <a:srgbClr val="00B0F0"/>
                </a:solidFill>
                <a:cs typeface="SABIC Typeface Text Light"/>
              </a:rPr>
              <a:t>sodium sulphate hydrates: (NaSO4)</a:t>
            </a:r>
            <a:r>
              <a:rPr lang="en-US" sz="2000" kern="0" baseline="-25000" dirty="0">
                <a:solidFill>
                  <a:srgbClr val="00B0F0"/>
                </a:solidFill>
                <a:cs typeface="SABIC Typeface Text Light"/>
              </a:rPr>
              <a:t>2 </a:t>
            </a:r>
            <a:r>
              <a:rPr lang="en-US" sz="2000" kern="0" dirty="0">
                <a:solidFill>
                  <a:srgbClr val="00B0F0"/>
                </a:solidFill>
                <a:cs typeface="SABIC Typeface Text Light"/>
              </a:rPr>
              <a:t>.H</a:t>
            </a:r>
            <a:r>
              <a:rPr lang="en-US" sz="2000" kern="0" baseline="-25000" dirty="0">
                <a:solidFill>
                  <a:srgbClr val="00B0F0"/>
                </a:solidFill>
                <a:cs typeface="SABIC Typeface Text Light"/>
              </a:rPr>
              <a:t>2</a:t>
            </a:r>
            <a:r>
              <a:rPr lang="en-US" sz="2000" kern="0" dirty="0">
                <a:solidFill>
                  <a:srgbClr val="00B0F0"/>
                </a:solidFill>
                <a:cs typeface="SABIC Typeface Text Light"/>
              </a:rPr>
              <a:t>O,  </a:t>
            </a:r>
            <a:r>
              <a:rPr kumimoji="0" lang="en-US" altLang="en-US" sz="2000" b="0" i="0" u="none" strike="noStrike" kern="0" cap="none" spc="0" normalizeH="0" baseline="0" noProof="0" dirty="0">
                <a:ln>
                  <a:noFill/>
                </a:ln>
                <a:solidFill>
                  <a:srgbClr val="00B0F0"/>
                </a:solidFill>
                <a:effectLst/>
                <a:uLnTx/>
                <a:uFillTx/>
                <a:cs typeface="SABIC Typeface Text Light"/>
              </a:rPr>
              <a:t>Na</a:t>
            </a:r>
            <a:r>
              <a:rPr kumimoji="0" lang="en-US" altLang="en-US" sz="2000" b="0" i="0" u="none" strike="noStrike" kern="0" cap="none" spc="0" normalizeH="0" baseline="-25000" noProof="0" dirty="0">
                <a:ln>
                  <a:noFill/>
                </a:ln>
                <a:solidFill>
                  <a:srgbClr val="00B0F0"/>
                </a:solidFill>
                <a:effectLst/>
                <a:uLnTx/>
                <a:uFillTx/>
                <a:cs typeface="SABIC Typeface Text Light"/>
                <a:sym typeface="Wingdings" panose="05000000000000000000" pitchFamily="2" charset="2"/>
              </a:rPr>
              <a:t>2</a:t>
            </a:r>
            <a:r>
              <a:rPr kumimoji="0" lang="en-US" altLang="en-US" sz="2000" b="0" i="0" u="none" strike="noStrike" kern="0" cap="none" spc="0" normalizeH="0" baseline="0" noProof="0" dirty="0">
                <a:ln>
                  <a:noFill/>
                </a:ln>
                <a:solidFill>
                  <a:srgbClr val="00B0F0"/>
                </a:solidFill>
                <a:effectLst/>
                <a:uLnTx/>
                <a:uFillTx/>
                <a:cs typeface="SABIC Typeface Text Light"/>
              </a:rPr>
              <a:t>SO</a:t>
            </a:r>
            <a:r>
              <a:rPr lang="en-US" altLang="en-US" sz="2000" kern="0" baseline="-25000" dirty="0">
                <a:solidFill>
                  <a:srgbClr val="00B0F0"/>
                </a:solidFill>
                <a:cs typeface="SABIC Typeface Text Light"/>
                <a:sym typeface="Wingdings" panose="05000000000000000000" pitchFamily="2" charset="2"/>
              </a:rPr>
              <a:t>4</a:t>
            </a:r>
            <a:r>
              <a:rPr kumimoji="0" lang="en-US" altLang="en-US" sz="2000" b="0" i="0" u="none" strike="noStrike" kern="0" cap="none" spc="0" normalizeH="0" baseline="0" noProof="0" dirty="0">
                <a:ln>
                  <a:noFill/>
                </a:ln>
                <a:solidFill>
                  <a:srgbClr val="00B0F0"/>
                </a:solidFill>
                <a:effectLst/>
                <a:uLnTx/>
                <a:uFillTx/>
                <a:cs typeface="SABIC Typeface Text Light"/>
              </a:rPr>
              <a:t> .10H</a:t>
            </a:r>
            <a:r>
              <a:rPr lang="en-US" altLang="en-US" sz="2000" kern="0" baseline="-25000" dirty="0">
                <a:solidFill>
                  <a:srgbClr val="00B0F0"/>
                </a:solidFill>
                <a:cs typeface="SABIC Typeface Text Light"/>
                <a:sym typeface="Wingdings" panose="05000000000000000000" pitchFamily="2" charset="2"/>
              </a:rPr>
              <a:t>2</a:t>
            </a:r>
            <a:r>
              <a:rPr kumimoji="0" lang="en-US" altLang="en-US" sz="2000" b="0" i="0" u="none" strike="noStrike" kern="0" cap="none" spc="0" normalizeH="0" baseline="0" noProof="0" dirty="0">
                <a:ln>
                  <a:noFill/>
                </a:ln>
                <a:solidFill>
                  <a:srgbClr val="00B0F0"/>
                </a:solidFill>
                <a:effectLst/>
                <a:uLnTx/>
                <a:uFillTx/>
                <a:cs typeface="SABIC Typeface Text Light"/>
              </a:rPr>
              <a:t>O</a:t>
            </a:r>
            <a:r>
              <a:rPr kumimoji="0" lang="en-US" altLang="en-US" sz="2000" b="0" i="0" u="none" strike="noStrike" kern="0" cap="none" spc="0" normalizeH="0" baseline="0" noProof="0" dirty="0">
                <a:ln>
                  <a:noFill/>
                </a:ln>
                <a:solidFill>
                  <a:schemeClr val="tx1">
                    <a:lumMod val="95000"/>
                    <a:lumOff val="5000"/>
                  </a:schemeClr>
                </a:solidFill>
                <a:effectLst/>
                <a:uLnTx/>
                <a:uFillTx/>
                <a:cs typeface="SABIC Typeface Text Light"/>
              </a:rPr>
              <a:t>.  </a:t>
            </a:r>
          </a:p>
          <a:p>
            <a:pPr marL="834390" lvl="2" indent="-285750" defTabSz="1371600">
              <a:lnSpc>
                <a:spcPct val="150000"/>
              </a:lnSpc>
              <a:buClr>
                <a:srgbClr val="4D4D4D"/>
              </a:buClr>
              <a:buSzPct val="125000"/>
              <a:buFont typeface="Arial" panose="020B0604020202020204" pitchFamily="34" charset="0"/>
              <a:buChar char="•"/>
              <a:defRPr/>
            </a:pPr>
            <a:r>
              <a:rPr kumimoji="0" lang="en-US" sz="2000" b="0" i="0" u="none" strike="noStrike" kern="0" cap="none" spc="0" normalizeH="0" baseline="0" noProof="0" dirty="0">
                <a:ln>
                  <a:noFill/>
                </a:ln>
                <a:solidFill>
                  <a:schemeClr val="tx1">
                    <a:lumMod val="95000"/>
                    <a:lumOff val="5000"/>
                  </a:schemeClr>
                </a:solidFill>
                <a:effectLst/>
                <a:uLnTx/>
                <a:uFillTx/>
                <a:cs typeface="SABIC Typeface Text Light"/>
              </a:rPr>
              <a:t>These salts c</a:t>
            </a:r>
            <a:r>
              <a:rPr kumimoji="0" lang="en-US" altLang="en-US" sz="2000" b="0" i="0" u="none" strike="noStrike" kern="0" cap="none" spc="0" normalizeH="0" baseline="0" noProof="0" dirty="0">
                <a:ln>
                  <a:noFill/>
                </a:ln>
                <a:solidFill>
                  <a:schemeClr val="tx1">
                    <a:lumMod val="95000"/>
                    <a:lumOff val="5000"/>
                  </a:schemeClr>
                </a:solidFill>
                <a:effectLst/>
                <a:uLnTx/>
                <a:uFillTx/>
                <a:cs typeface="SABIC Typeface Text Light"/>
              </a:rPr>
              <a:t>rystallize &amp; expand </a:t>
            </a:r>
            <a:r>
              <a:rPr kumimoji="0" lang="en-US" sz="2000" b="0" i="0" u="none" strike="noStrike" kern="0" cap="none" spc="0" normalizeH="0" baseline="0" noProof="0" dirty="0">
                <a:ln>
                  <a:noFill/>
                </a:ln>
                <a:solidFill>
                  <a:schemeClr val="tx1">
                    <a:lumMod val="95000"/>
                    <a:lumOff val="5000"/>
                  </a:schemeClr>
                </a:solidFill>
                <a:effectLst/>
                <a:uLnTx/>
                <a:uFillTx/>
                <a:cs typeface="SABIC Typeface Text Light"/>
              </a:rPr>
              <a:t>volumetrically: Cause cracking </a:t>
            </a:r>
            <a:r>
              <a:rPr lang="en-US" sz="2000" kern="0" dirty="0">
                <a:solidFill>
                  <a:schemeClr val="tx1">
                    <a:lumMod val="95000"/>
                    <a:lumOff val="5000"/>
                  </a:schemeClr>
                </a:solidFill>
                <a:cs typeface="SABIC Typeface Text Light"/>
              </a:rPr>
              <a:t>and spalling </a:t>
            </a:r>
            <a:r>
              <a:rPr kumimoji="0" lang="en-US" sz="2000" b="0" i="0" u="none" strike="noStrike" kern="0" cap="none" spc="0" normalizeH="0" baseline="0" noProof="0" dirty="0">
                <a:ln>
                  <a:noFill/>
                </a:ln>
                <a:solidFill>
                  <a:schemeClr val="tx1">
                    <a:lumMod val="95000"/>
                    <a:lumOff val="5000"/>
                  </a:schemeClr>
                </a:solidFill>
                <a:effectLst/>
                <a:uLnTx/>
                <a:uFillTx/>
                <a:cs typeface="SABIC Typeface Text Light"/>
              </a:rPr>
              <a:t>of refractory.</a:t>
            </a:r>
            <a:endParaRPr lang="en-US" altLang="en-US" sz="2000" b="1" kern="0" dirty="0">
              <a:solidFill>
                <a:schemeClr val="tx1">
                  <a:lumMod val="95000"/>
                  <a:lumOff val="5000"/>
                </a:schemeClr>
              </a:solidFill>
              <a:cs typeface="SABIC Typeface Text Light"/>
            </a:endParaRPr>
          </a:p>
          <a:p>
            <a:pPr marL="0" lvl="2" indent="0" defTabSz="1371600">
              <a:lnSpc>
                <a:spcPct val="150000"/>
              </a:lnSpc>
              <a:buClr>
                <a:srgbClr val="4D4D4D"/>
              </a:buClr>
              <a:buSzPct val="125000"/>
              <a:buNone/>
              <a:defRPr/>
            </a:pPr>
            <a:r>
              <a:rPr lang="en-US" altLang="en-US" sz="2200" b="1" kern="0" dirty="0">
                <a:solidFill>
                  <a:srgbClr val="E35205"/>
                </a:solidFill>
                <a:cs typeface="SABIC Typeface Text Light"/>
              </a:rPr>
              <a:t>Acidic condensation &amp; absorption within porous refractory: </a:t>
            </a:r>
          </a:p>
          <a:p>
            <a:pPr marL="834390" lvl="2" indent="-285750" defTabSz="1371600">
              <a:lnSpc>
                <a:spcPct val="150000"/>
              </a:lnSpc>
              <a:buClr>
                <a:srgbClr val="4D4D4D"/>
              </a:buClr>
              <a:buSzPct val="125000"/>
              <a:buFont typeface="Arial" panose="020B0604020202020204" pitchFamily="34" charset="0"/>
              <a:buChar char="•"/>
              <a:defRPr/>
            </a:pPr>
            <a:r>
              <a:rPr lang="en-GB" sz="2000" kern="0" dirty="0">
                <a:solidFill>
                  <a:srgbClr val="00B0F0"/>
                </a:solidFill>
                <a:cs typeface="SABIC Typeface Text Light"/>
              </a:rPr>
              <a:t>Increased thermal conductivity </a:t>
            </a:r>
            <a:r>
              <a:rPr lang="en-GB" sz="2000" kern="0" dirty="0">
                <a:solidFill>
                  <a:schemeClr val="tx1">
                    <a:lumMod val="95000"/>
                    <a:lumOff val="5000"/>
                  </a:schemeClr>
                </a:solidFill>
                <a:cs typeface="SABIC Typeface Text Light"/>
              </a:rPr>
              <a:t>of refractory &amp; increased heat losses.</a:t>
            </a:r>
          </a:p>
          <a:p>
            <a:pPr marL="834390" lvl="2" indent="-285750" defTabSz="1371600">
              <a:lnSpc>
                <a:spcPct val="150000"/>
              </a:lnSpc>
              <a:buClr>
                <a:srgbClr val="4D4D4D"/>
              </a:buClr>
              <a:buSzPct val="125000"/>
              <a:buFont typeface="Arial" panose="020B0604020202020204" pitchFamily="34" charset="0"/>
              <a:buChar char="•"/>
              <a:defRPr/>
            </a:pPr>
            <a:r>
              <a:rPr lang="en-US" altLang="en-US" sz="2000" kern="0" dirty="0">
                <a:solidFill>
                  <a:srgbClr val="00B0F0"/>
                </a:solidFill>
                <a:cs typeface="SABIC Typeface Text Light"/>
              </a:rPr>
              <a:t>Swelling &amp; weakening of structure</a:t>
            </a:r>
            <a:r>
              <a:rPr lang="en-US" altLang="en-US" sz="2000" kern="0" dirty="0">
                <a:solidFill>
                  <a:schemeClr val="tx1">
                    <a:lumMod val="95000"/>
                    <a:lumOff val="5000"/>
                  </a:schemeClr>
                </a:solidFill>
                <a:cs typeface="SABIC Typeface Text Light"/>
              </a:rPr>
              <a:t>….. (e</a:t>
            </a:r>
            <a:r>
              <a:rPr lang="en-US" sz="2000" kern="0" dirty="0">
                <a:solidFill>
                  <a:schemeClr val="tx1">
                    <a:lumMod val="95000"/>
                    <a:lumOff val="5000"/>
                  </a:schemeClr>
                </a:solidFill>
                <a:cs typeface="SABIC Typeface Text Light"/>
              </a:rPr>
              <a:t>.g., Calcium  Silicate insulating block).</a:t>
            </a:r>
          </a:p>
          <a:p>
            <a:pPr marR="0" lvl="0" algn="l" defTabSz="1371600" rtl="0" eaLnBrk="1" fontAlgn="base" latinLnBrk="0" hangingPunct="1">
              <a:lnSpc>
                <a:spcPct val="150000"/>
              </a:lnSpc>
              <a:spcBef>
                <a:spcPts val="0"/>
              </a:spcBef>
              <a:spcAft>
                <a:spcPct val="0"/>
              </a:spcAft>
              <a:buClr>
                <a:srgbClr val="4D4D4D"/>
              </a:buClr>
              <a:buSzPct val="125000"/>
              <a:tabLst/>
              <a:defRPr/>
            </a:pPr>
            <a:endParaRPr kumimoji="0" lang="en-GB" sz="2000" b="0" i="0" u="none" strike="noStrike" kern="0" cap="none" spc="0" normalizeH="0" baseline="0" noProof="0" dirty="0">
              <a:ln>
                <a:noFill/>
              </a:ln>
              <a:solidFill>
                <a:schemeClr val="tx1">
                  <a:lumMod val="95000"/>
                  <a:lumOff val="5000"/>
                </a:schemeClr>
              </a:solidFill>
              <a:effectLst/>
              <a:uLnTx/>
              <a:uFillTx/>
              <a:cs typeface="SABIC Typeface Text Light"/>
            </a:endParaRPr>
          </a:p>
          <a:p>
            <a:pPr marL="0" marR="0" lvl="0" indent="-1143000" algn="l" defTabSz="13716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endParaRPr kumimoji="0" lang="en-US" sz="2000" b="0" i="0" u="none" strike="noStrike" kern="0" cap="none" spc="0" normalizeH="0" baseline="0" noProof="0" dirty="0">
              <a:ln>
                <a:noFill/>
              </a:ln>
              <a:solidFill>
                <a:srgbClr val="4D4D4D"/>
              </a:solidFill>
              <a:effectLst/>
              <a:uLnTx/>
              <a:uFillTx/>
              <a:cs typeface="SABIC Typeface Text Light"/>
            </a:endParaRPr>
          </a:p>
          <a:p>
            <a:pPr marL="0" marR="0" lvl="0" indent="-428625" algn="l" defTabSz="1371600" rtl="0" eaLnBrk="1" fontAlgn="base" latinLnBrk="0" hangingPunct="1">
              <a:lnSpc>
                <a:spcPct val="150000"/>
              </a:lnSpc>
              <a:spcBef>
                <a:spcPts val="0"/>
              </a:spcBef>
              <a:spcAft>
                <a:spcPct val="0"/>
              </a:spcAft>
              <a:buClr>
                <a:srgbClr val="4D4D4D"/>
              </a:buClr>
              <a:buSzTx/>
              <a:buFont typeface="Wingdings" panose="05000000000000000000" pitchFamily="2" charset="2"/>
              <a:buChar char="ü"/>
              <a:tabLst/>
              <a:defRPr/>
            </a:pPr>
            <a:endParaRPr kumimoji="0" lang="en-US" sz="2000" b="0" i="0" u="none" strike="noStrike" kern="0" cap="none" spc="0" normalizeH="0" baseline="0" noProof="0" dirty="0">
              <a:ln>
                <a:noFill/>
              </a:ln>
              <a:solidFill>
                <a:srgbClr val="4D4D4D"/>
              </a:solidFill>
              <a:effectLst/>
              <a:uLnTx/>
              <a:uFillTx/>
              <a:cs typeface="SABIC Typeface Text Light"/>
            </a:endParaRPr>
          </a:p>
          <a:p>
            <a:pPr marL="0" marR="0" lvl="0" indent="-1143000" algn="l" defTabSz="13716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endParaRPr kumimoji="0" lang="en-GB" sz="2000" b="0" i="0" u="none" strike="noStrike" kern="0" cap="none" spc="0" normalizeH="0" baseline="0" noProof="0" dirty="0">
              <a:ln>
                <a:noFill/>
              </a:ln>
              <a:solidFill>
                <a:srgbClr val="4D4D4D"/>
              </a:solidFill>
              <a:effectLst/>
              <a:uLnTx/>
              <a:uFillTx/>
              <a:cs typeface="SABIC Typeface Text Light"/>
            </a:endParaRPr>
          </a:p>
          <a:p>
            <a:pPr marL="0" marR="0" lvl="0" indent="-1143000" algn="l" defTabSz="13716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endParaRPr kumimoji="0" lang="en-GB" sz="2000" b="0" i="0" u="none" strike="noStrike" kern="0" cap="none" spc="0" normalizeH="0" baseline="0" noProof="0" dirty="0">
              <a:ln>
                <a:noFill/>
              </a:ln>
              <a:solidFill>
                <a:srgbClr val="4D4D4D"/>
              </a:solidFill>
              <a:effectLst/>
              <a:uLnTx/>
              <a:uFillTx/>
              <a:cs typeface="SABIC Typeface Text Light"/>
            </a:endParaRPr>
          </a:p>
        </p:txBody>
      </p:sp>
      <p:sp>
        <p:nvSpPr>
          <p:cNvPr id="6" name="Rectangle 5">
            <a:extLst>
              <a:ext uri="{FF2B5EF4-FFF2-40B4-BE49-F238E27FC236}">
                <a16:creationId xmlns:a16="http://schemas.microsoft.com/office/drawing/2014/main" id="{77D81AFA-74C4-83D6-C0D9-A7A8A7765EF8}"/>
              </a:ext>
            </a:extLst>
          </p:cNvPr>
          <p:cNvSpPr/>
          <p:nvPr/>
        </p:nvSpPr>
        <p:spPr>
          <a:xfrm>
            <a:off x="698499" y="1252835"/>
            <a:ext cx="12598505" cy="461665"/>
          </a:xfrm>
          <a:prstGeom prst="rect">
            <a:avLst/>
          </a:prstGeom>
          <a:solidFill>
            <a:srgbClr val="FFCD00"/>
          </a:solidFill>
        </p:spPr>
        <p:txBody>
          <a:bodyPr wrap="square">
            <a:spAutoFit/>
          </a:bodyPr>
          <a:lstStyle/>
          <a:p>
            <a:pPr lvl="0" defTabSz="1371600">
              <a:defRPr/>
            </a:pPr>
            <a:r>
              <a:rPr kumimoji="0" lang="en-GB" sz="2400" i="0" u="none" strike="noStrike" kern="0" cap="none" spc="0" normalizeH="0" baseline="0" noProof="0" dirty="0">
                <a:ln>
                  <a:noFill/>
                </a:ln>
                <a:solidFill>
                  <a:srgbClr val="4D4D4D"/>
                </a:solidFill>
                <a:effectLst/>
                <a:uLnTx/>
                <a:uFillTx/>
                <a:latin typeface="+mj-lt"/>
                <a:cs typeface="SABIC Typeface Text Light"/>
              </a:rPr>
              <a:t>Refractory materials and linings degradations</a:t>
            </a:r>
            <a:r>
              <a:rPr kumimoji="0" lang="en-US" altLang="en-US" sz="2400" i="0" u="none" strike="noStrike" kern="0" cap="none" spc="0" normalizeH="0" baseline="0" noProof="0" dirty="0">
                <a:ln>
                  <a:noFill/>
                </a:ln>
                <a:solidFill>
                  <a:srgbClr val="4D4D4D"/>
                </a:solidFill>
                <a:effectLst/>
                <a:uLnTx/>
                <a:uFillTx/>
                <a:latin typeface="+mj-lt"/>
                <a:cs typeface="SABIC Typeface Text Light"/>
              </a:rPr>
              <a:t> </a:t>
            </a:r>
            <a:r>
              <a:rPr lang="en-US" sz="2400" kern="0" dirty="0">
                <a:solidFill>
                  <a:srgbClr val="4D4D4D"/>
                </a:solidFill>
                <a:cs typeface="SABIC Typeface Text Light"/>
              </a:rPr>
              <a:t>in wet H</a:t>
            </a:r>
            <a:r>
              <a:rPr lang="en-US" sz="2400" kern="0" baseline="-25000" dirty="0">
                <a:solidFill>
                  <a:srgbClr val="4D4D4D"/>
                </a:solidFill>
                <a:cs typeface="SABIC Typeface Text Light"/>
              </a:rPr>
              <a:t>2</a:t>
            </a:r>
            <a:r>
              <a:rPr lang="en-US" sz="2400" kern="0" dirty="0">
                <a:solidFill>
                  <a:srgbClr val="4D4D4D"/>
                </a:solidFill>
                <a:cs typeface="SABIC Typeface Text Light"/>
              </a:rPr>
              <a:t>SO</a:t>
            </a:r>
            <a:r>
              <a:rPr lang="en-US" sz="2400" kern="0" baseline="-25000" dirty="0">
                <a:solidFill>
                  <a:srgbClr val="4D4D4D"/>
                </a:solidFill>
                <a:cs typeface="SABIC Typeface Text Light"/>
              </a:rPr>
              <a:t>4</a:t>
            </a:r>
            <a:r>
              <a:rPr lang="en-US" sz="2400" kern="0" dirty="0">
                <a:solidFill>
                  <a:srgbClr val="4D4D4D"/>
                </a:solidFill>
                <a:cs typeface="SABIC Typeface Text Light"/>
              </a:rPr>
              <a:t> environments </a:t>
            </a:r>
            <a:endParaRPr kumimoji="0" lang="en-US" sz="2400" i="0" u="none" strike="noStrike" kern="0" cap="none" spc="0" normalizeH="0" baseline="0" noProof="0" dirty="0">
              <a:ln>
                <a:noFill/>
              </a:ln>
              <a:solidFill>
                <a:srgbClr val="4D4D4D"/>
              </a:solidFill>
              <a:effectLst/>
              <a:uLnTx/>
              <a:uFillTx/>
              <a:latin typeface="+mj-lt"/>
              <a:cs typeface="SABIC Typeface Text Light"/>
            </a:endParaRPr>
          </a:p>
        </p:txBody>
      </p:sp>
      <p:pic>
        <p:nvPicPr>
          <p:cNvPr id="16" name="Picture 15">
            <a:extLst>
              <a:ext uri="{FF2B5EF4-FFF2-40B4-BE49-F238E27FC236}">
                <a16:creationId xmlns:a16="http://schemas.microsoft.com/office/drawing/2014/main" id="{480F1C1B-3760-1FB1-4116-B5CB33D1B4D5}"/>
              </a:ext>
            </a:extLst>
          </p:cNvPr>
          <p:cNvPicPr>
            <a:picLocks noChangeAspect="1"/>
          </p:cNvPicPr>
          <p:nvPr/>
        </p:nvPicPr>
        <p:blipFill rotWithShape="1">
          <a:blip r:embed="rId6">
            <a:extLst>
              <a:ext uri="{28A0092B-C50C-407E-A947-70E740481C1C}">
                <a14:useLocalDpi xmlns:a14="http://schemas.microsoft.com/office/drawing/2010/main" val="0"/>
              </a:ext>
            </a:extLst>
          </a:blip>
          <a:srcRect l="18103" r="11427" b="6989"/>
          <a:stretch/>
        </p:blipFill>
        <p:spPr bwMode="auto">
          <a:xfrm>
            <a:off x="14071718" y="7150337"/>
            <a:ext cx="1980468" cy="235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FB5ECBA3-34EB-B588-4BEE-EC6A38893625}"/>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id="{413AECDD-D553-643B-9A19-148C285A546C}"/>
              </a:ext>
            </a:extLst>
          </p:cNvPr>
          <p:cNvSpPr>
            <a:spLocks noChangeArrowheads="1"/>
          </p:cNvSpPr>
          <p:nvPr/>
        </p:nvSpPr>
        <p:spPr bwMode="auto">
          <a:xfrm>
            <a:off x="14987467" y="1915083"/>
            <a:ext cx="2728200" cy="369332"/>
          </a:xfrm>
          <a:prstGeom prst="rect">
            <a:avLst/>
          </a:prstGeom>
          <a:solidFill>
            <a:srgbClr val="FFFF00"/>
          </a:solidFill>
          <a:ln>
            <a:noFill/>
          </a:ln>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1371600"/>
            <a:r>
              <a:rPr lang="en-US" altLang="en-US" sz="1800" dirty="0">
                <a:solidFill>
                  <a:srgbClr val="C00000"/>
                </a:solidFill>
                <a:latin typeface="+mn-lt"/>
              </a:rPr>
              <a:t>Insulating Block / Concrete</a:t>
            </a:r>
            <a:endParaRPr lang="en-US" altLang="en-US" sz="1800" dirty="0">
              <a:solidFill>
                <a:srgbClr val="4D4D4D"/>
              </a:solidFill>
              <a:latin typeface="+mn-lt"/>
            </a:endParaRPr>
          </a:p>
        </p:txBody>
      </p:sp>
      <p:pic>
        <p:nvPicPr>
          <p:cNvPr id="9" name="Picture 8">
            <a:extLst>
              <a:ext uri="{FF2B5EF4-FFF2-40B4-BE49-F238E27FC236}">
                <a16:creationId xmlns:a16="http://schemas.microsoft.com/office/drawing/2014/main" id="{FE1230C2-2EC0-AA11-2D00-AE28B597A6FD}"/>
              </a:ext>
            </a:extLst>
          </p:cNvPr>
          <p:cNvPicPr>
            <a:picLocks noChangeAspect="1"/>
          </p:cNvPicPr>
          <p:nvPr/>
        </p:nvPicPr>
        <p:blipFill>
          <a:blip r:embed="rId7"/>
          <a:stretch>
            <a:fillRect/>
          </a:stretch>
        </p:blipFill>
        <p:spPr>
          <a:xfrm>
            <a:off x="13792200" y="2274837"/>
            <a:ext cx="2312304" cy="4019004"/>
          </a:xfrm>
          <a:prstGeom prst="rect">
            <a:avLst/>
          </a:prstGeom>
        </p:spPr>
      </p:pic>
      <p:cxnSp>
        <p:nvCxnSpPr>
          <p:cNvPr id="11" name="Straight Arrow Connector 10">
            <a:extLst>
              <a:ext uri="{FF2B5EF4-FFF2-40B4-BE49-F238E27FC236}">
                <a16:creationId xmlns:a16="http://schemas.microsoft.com/office/drawing/2014/main" id="{FA00425E-C639-F976-64ED-2D017A8CDDCC}"/>
              </a:ext>
            </a:extLst>
          </p:cNvPr>
          <p:cNvCxnSpPr>
            <a:cxnSpLocks/>
            <a:stCxn id="8" idx="2"/>
          </p:cNvCxnSpPr>
          <p:nvPr/>
        </p:nvCxnSpPr>
        <p:spPr>
          <a:xfrm flipH="1">
            <a:off x="14433478" y="2284415"/>
            <a:ext cx="1918089" cy="11974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1F8A5CB-1A24-F5ED-1C75-043BE49F2EE5}"/>
              </a:ext>
            </a:extLst>
          </p:cNvPr>
          <p:cNvCxnSpPr>
            <a:cxnSpLocks/>
          </p:cNvCxnSpPr>
          <p:nvPr/>
        </p:nvCxnSpPr>
        <p:spPr>
          <a:xfrm flipH="1">
            <a:off x="15139912" y="2948217"/>
            <a:ext cx="1562198" cy="121632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3" name="Rectangle 2">
            <a:extLst>
              <a:ext uri="{FF2B5EF4-FFF2-40B4-BE49-F238E27FC236}">
                <a16:creationId xmlns:a16="http://schemas.microsoft.com/office/drawing/2014/main" id="{220B2D54-D89C-C2A9-DB33-DAC39C537052}"/>
              </a:ext>
            </a:extLst>
          </p:cNvPr>
          <p:cNvSpPr>
            <a:spLocks noChangeArrowheads="1"/>
          </p:cNvSpPr>
          <p:nvPr/>
        </p:nvSpPr>
        <p:spPr bwMode="auto">
          <a:xfrm>
            <a:off x="15921851" y="2671218"/>
            <a:ext cx="1721240" cy="369332"/>
          </a:xfrm>
          <a:prstGeom prst="rect">
            <a:avLst/>
          </a:prstGeom>
          <a:solidFill>
            <a:srgbClr val="FFFF00"/>
          </a:solidFill>
          <a:ln>
            <a:noFill/>
          </a:ln>
        </p:spPr>
        <p:txBody>
          <a:bodyPr wrap="non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1371600"/>
            <a:r>
              <a:rPr lang="en-US" altLang="en-US" sz="1800" dirty="0">
                <a:solidFill>
                  <a:srgbClr val="C00000"/>
                </a:solidFill>
                <a:latin typeface="+mn-lt"/>
              </a:rPr>
              <a:t>Refractory  Brick</a:t>
            </a:r>
            <a:endParaRPr lang="en-US" altLang="en-US" sz="1800" dirty="0">
              <a:solidFill>
                <a:srgbClr val="4D4D4D"/>
              </a:solidFill>
              <a:latin typeface="+mn-lt"/>
            </a:endParaRPr>
          </a:p>
        </p:txBody>
      </p:sp>
      <p:sp>
        <p:nvSpPr>
          <p:cNvPr id="14" name="Rectangle 2">
            <a:extLst>
              <a:ext uri="{FF2B5EF4-FFF2-40B4-BE49-F238E27FC236}">
                <a16:creationId xmlns:a16="http://schemas.microsoft.com/office/drawing/2014/main" id="{1816D8C3-AFE9-A084-2D07-FDAD0954339A}"/>
              </a:ext>
            </a:extLst>
          </p:cNvPr>
          <p:cNvSpPr>
            <a:spLocks noChangeArrowheads="1"/>
          </p:cNvSpPr>
          <p:nvPr/>
        </p:nvSpPr>
        <p:spPr bwMode="auto">
          <a:xfrm>
            <a:off x="16205119" y="3527310"/>
            <a:ext cx="947247" cy="646331"/>
          </a:xfrm>
          <a:prstGeom prst="rect">
            <a:avLst/>
          </a:prstGeom>
          <a:solidFill>
            <a:srgbClr val="FFFF00"/>
          </a:solidFill>
          <a:ln>
            <a:noFill/>
          </a:ln>
        </p:spPr>
        <p:txBody>
          <a:bodyPr wrap="non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1371600"/>
            <a:r>
              <a:rPr lang="en-US" altLang="en-US" sz="1800" dirty="0">
                <a:solidFill>
                  <a:srgbClr val="C00000"/>
                </a:solidFill>
                <a:latin typeface="+mn-lt"/>
              </a:rPr>
              <a:t>Anchor </a:t>
            </a:r>
          </a:p>
          <a:p>
            <a:pPr algn="ctr" defTabSz="1371600"/>
            <a:r>
              <a:rPr lang="en-US" altLang="en-US" sz="1800" dirty="0">
                <a:solidFill>
                  <a:srgbClr val="C00000"/>
                </a:solidFill>
                <a:latin typeface="+mn-lt"/>
              </a:rPr>
              <a:t>(Steel)</a:t>
            </a:r>
            <a:endParaRPr lang="en-US" altLang="en-US" sz="1800" dirty="0">
              <a:solidFill>
                <a:srgbClr val="4D4D4D"/>
              </a:solidFill>
              <a:latin typeface="+mn-lt"/>
            </a:endParaRPr>
          </a:p>
        </p:txBody>
      </p:sp>
      <p:cxnSp>
        <p:nvCxnSpPr>
          <p:cNvPr id="15" name="Straight Arrow Connector 14">
            <a:extLst>
              <a:ext uri="{FF2B5EF4-FFF2-40B4-BE49-F238E27FC236}">
                <a16:creationId xmlns:a16="http://schemas.microsoft.com/office/drawing/2014/main" id="{A782D6B1-7DD7-574D-7B05-F5E80766CA15}"/>
              </a:ext>
            </a:extLst>
          </p:cNvPr>
          <p:cNvCxnSpPr>
            <a:cxnSpLocks/>
          </p:cNvCxnSpPr>
          <p:nvPr/>
        </p:nvCxnSpPr>
        <p:spPr>
          <a:xfrm flipH="1">
            <a:off x="14257301" y="3850476"/>
            <a:ext cx="2090588" cy="138014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8" name="TextBox 30">
            <a:extLst>
              <a:ext uri="{FF2B5EF4-FFF2-40B4-BE49-F238E27FC236}">
                <a16:creationId xmlns:a16="http://schemas.microsoft.com/office/drawing/2014/main" id="{FD301E9D-259A-56C0-16D1-D33B039C9F40}"/>
              </a:ext>
            </a:extLst>
          </p:cNvPr>
          <p:cNvSpPr txBox="1">
            <a:spLocks noChangeArrowheads="1"/>
          </p:cNvSpPr>
          <p:nvPr/>
        </p:nvSpPr>
        <p:spPr bwMode="auto">
          <a:xfrm rot="16200000">
            <a:off x="12930391" y="8395755"/>
            <a:ext cx="1823908" cy="307777"/>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400" b="1" dirty="0">
                <a:solidFill>
                  <a:srgbClr val="FF0000"/>
                </a:solidFill>
                <a:latin typeface="+mn-lt"/>
                <a:cs typeface="SABIC Typeface Text Light"/>
              </a:rPr>
              <a:t>Temp: 60-100</a:t>
            </a:r>
            <a:r>
              <a:rPr lang="en-US" altLang="en-US" sz="1400" b="1" baseline="30000" dirty="0">
                <a:solidFill>
                  <a:srgbClr val="FF0000"/>
                </a:solidFill>
                <a:latin typeface="+mn-lt"/>
                <a:cs typeface="SABIC Typeface Text Light"/>
              </a:rPr>
              <a:t>0</a:t>
            </a:r>
            <a:r>
              <a:rPr lang="en-US" altLang="en-US" sz="1400" b="1" dirty="0">
                <a:solidFill>
                  <a:srgbClr val="FF0000"/>
                </a:solidFill>
                <a:latin typeface="+mn-lt"/>
                <a:cs typeface="SABIC Typeface Text Light"/>
              </a:rPr>
              <a:t>C</a:t>
            </a:r>
          </a:p>
        </p:txBody>
      </p:sp>
      <p:sp>
        <p:nvSpPr>
          <p:cNvPr id="19" name="Rectangle 18">
            <a:extLst>
              <a:ext uri="{FF2B5EF4-FFF2-40B4-BE49-F238E27FC236}">
                <a16:creationId xmlns:a16="http://schemas.microsoft.com/office/drawing/2014/main" id="{7A5C0036-061C-D64D-ABB3-E58EAC6F20AD}"/>
              </a:ext>
            </a:extLst>
          </p:cNvPr>
          <p:cNvSpPr/>
          <p:nvPr/>
        </p:nvSpPr>
        <p:spPr>
          <a:xfrm>
            <a:off x="13983222" y="2447237"/>
            <a:ext cx="178645" cy="3691864"/>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defTabSz="1371600">
              <a:defRPr/>
            </a:pPr>
            <a:r>
              <a:rPr lang="en-US" sz="1400" dirty="0">
                <a:solidFill>
                  <a:srgbClr val="FFFFFF"/>
                </a:solidFill>
                <a:cs typeface="Arial" panose="020B0604020202020204" pitchFamily="34" charset="0"/>
              </a:rPr>
              <a:t>Steel</a:t>
            </a:r>
            <a:r>
              <a:rPr lang="en-US" sz="1400" dirty="0">
                <a:solidFill>
                  <a:srgbClr val="C00000"/>
                </a:solidFill>
                <a:cs typeface="Arial" panose="020B0604020202020204" pitchFamily="34" charset="0"/>
              </a:rPr>
              <a:t>  </a:t>
            </a:r>
            <a:r>
              <a:rPr lang="en-US" sz="1400" dirty="0">
                <a:solidFill>
                  <a:srgbClr val="FFFFFF"/>
                </a:solidFill>
                <a:cs typeface="Arial" panose="020B0604020202020204" pitchFamily="34" charset="0"/>
              </a:rPr>
              <a:t>Plate</a:t>
            </a:r>
          </a:p>
        </p:txBody>
      </p:sp>
      <p:sp>
        <p:nvSpPr>
          <p:cNvPr id="20" name="Rectangle 19">
            <a:extLst>
              <a:ext uri="{FF2B5EF4-FFF2-40B4-BE49-F238E27FC236}">
                <a16:creationId xmlns:a16="http://schemas.microsoft.com/office/drawing/2014/main" id="{C6C81B61-48E7-75C1-55C4-B6AF41DD4622}"/>
              </a:ext>
            </a:extLst>
          </p:cNvPr>
          <p:cNvSpPr>
            <a:spLocks noChangeArrowheads="1"/>
          </p:cNvSpPr>
          <p:nvPr/>
        </p:nvSpPr>
        <p:spPr bwMode="auto">
          <a:xfrm>
            <a:off x="13487698" y="1637014"/>
            <a:ext cx="1309076" cy="369332"/>
          </a:xfrm>
          <a:prstGeom prst="rect">
            <a:avLst/>
          </a:prstGeom>
          <a:solidFill>
            <a:srgbClr val="FFFF00"/>
          </a:solidFill>
          <a:ln>
            <a:noFill/>
          </a:ln>
        </p:spPr>
        <p:txBody>
          <a:bodyPr wrap="non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defTabSz="1371600"/>
            <a:r>
              <a:rPr lang="en-US" altLang="en-US" sz="1800" dirty="0">
                <a:solidFill>
                  <a:srgbClr val="C00000"/>
                </a:solidFill>
                <a:latin typeface="+mn-lt"/>
              </a:rPr>
              <a:t>Steel Casing</a:t>
            </a:r>
            <a:endParaRPr lang="en-US" altLang="en-US" sz="1800" dirty="0">
              <a:solidFill>
                <a:srgbClr val="4D4D4D"/>
              </a:solidFill>
              <a:latin typeface="+mn-lt"/>
            </a:endParaRPr>
          </a:p>
        </p:txBody>
      </p:sp>
      <p:cxnSp>
        <p:nvCxnSpPr>
          <p:cNvPr id="21" name="Straight Arrow Connector 20">
            <a:extLst>
              <a:ext uri="{FF2B5EF4-FFF2-40B4-BE49-F238E27FC236}">
                <a16:creationId xmlns:a16="http://schemas.microsoft.com/office/drawing/2014/main" id="{6F2F771E-78FC-1F7A-093C-221E405B242D}"/>
              </a:ext>
            </a:extLst>
          </p:cNvPr>
          <p:cNvCxnSpPr>
            <a:cxnSpLocks/>
          </p:cNvCxnSpPr>
          <p:nvPr/>
        </p:nvCxnSpPr>
        <p:spPr>
          <a:xfrm flipH="1">
            <a:off x="14083778" y="2062857"/>
            <a:ext cx="13195" cy="4136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
            <a:extLst>
              <a:ext uri="{FF2B5EF4-FFF2-40B4-BE49-F238E27FC236}">
                <a16:creationId xmlns:a16="http://schemas.microsoft.com/office/drawing/2014/main" id="{7072AC53-7502-FCF5-0A4D-4A107D2357C2}"/>
              </a:ext>
            </a:extLst>
          </p:cNvPr>
          <p:cNvSpPr>
            <a:spLocks noChangeArrowheads="1"/>
          </p:cNvSpPr>
          <p:nvPr/>
        </p:nvSpPr>
        <p:spPr bwMode="auto">
          <a:xfrm>
            <a:off x="16052186" y="4884344"/>
            <a:ext cx="1590905" cy="646331"/>
          </a:xfrm>
          <a:prstGeom prst="rect">
            <a:avLst/>
          </a:prstGeom>
          <a:solidFill>
            <a:srgbClr val="FFFF00"/>
          </a:solidFill>
          <a:ln>
            <a:noFill/>
          </a:ln>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defTabSz="1371600"/>
            <a:r>
              <a:rPr lang="en-US" altLang="en-US" sz="1800" dirty="0">
                <a:solidFill>
                  <a:srgbClr val="C00000"/>
                </a:solidFill>
                <a:latin typeface="+mn-lt"/>
              </a:rPr>
              <a:t>Brick joint </a:t>
            </a:r>
          </a:p>
          <a:p>
            <a:pPr algn="ctr" defTabSz="1371600"/>
            <a:r>
              <a:rPr lang="en-US" altLang="en-US" sz="1800" dirty="0">
                <a:solidFill>
                  <a:srgbClr val="C00000"/>
                </a:solidFill>
                <a:latin typeface="+mn-lt"/>
              </a:rPr>
              <a:t>binder/mortar</a:t>
            </a:r>
            <a:endParaRPr lang="en-US" altLang="en-US" sz="1800" dirty="0">
              <a:solidFill>
                <a:srgbClr val="4D4D4D"/>
              </a:solidFill>
              <a:latin typeface="+mn-lt"/>
            </a:endParaRPr>
          </a:p>
        </p:txBody>
      </p:sp>
      <p:cxnSp>
        <p:nvCxnSpPr>
          <p:cNvPr id="29" name="Straight Arrow Connector 28">
            <a:extLst>
              <a:ext uri="{FF2B5EF4-FFF2-40B4-BE49-F238E27FC236}">
                <a16:creationId xmlns:a16="http://schemas.microsoft.com/office/drawing/2014/main" id="{CBBF33A4-BE52-7144-0967-25495A02A99D}"/>
              </a:ext>
            </a:extLst>
          </p:cNvPr>
          <p:cNvCxnSpPr>
            <a:cxnSpLocks/>
            <a:stCxn id="28" idx="1"/>
          </p:cNvCxnSpPr>
          <p:nvPr/>
        </p:nvCxnSpPr>
        <p:spPr>
          <a:xfrm flipH="1">
            <a:off x="15564077" y="5207510"/>
            <a:ext cx="488109" cy="234406"/>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1" name="Rectangle 30">
            <a:extLst>
              <a:ext uri="{FF2B5EF4-FFF2-40B4-BE49-F238E27FC236}">
                <a16:creationId xmlns:a16="http://schemas.microsoft.com/office/drawing/2014/main" id="{F94CAC48-1E17-E634-2C3C-6667A54A6E27}"/>
              </a:ext>
            </a:extLst>
          </p:cNvPr>
          <p:cNvSpPr/>
          <p:nvPr/>
        </p:nvSpPr>
        <p:spPr>
          <a:xfrm>
            <a:off x="14083540" y="7184760"/>
            <a:ext cx="117393" cy="2290129"/>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vert="vert270" anchor="ctr"/>
          <a:lstStyle/>
          <a:p>
            <a:pPr algn="ctr" defTabSz="1371600">
              <a:defRPr/>
            </a:pPr>
            <a:r>
              <a:rPr lang="en-US" sz="1000" b="1" dirty="0">
                <a:solidFill>
                  <a:srgbClr val="FFFFFF"/>
                </a:solidFill>
                <a:cs typeface="Arial" panose="020B0604020202020204" pitchFamily="34" charset="0"/>
              </a:rPr>
              <a:t>Steel</a:t>
            </a:r>
            <a:r>
              <a:rPr lang="en-US" sz="1000" b="1" dirty="0">
                <a:solidFill>
                  <a:srgbClr val="C00000"/>
                </a:solidFill>
                <a:cs typeface="Arial" panose="020B0604020202020204" pitchFamily="34" charset="0"/>
              </a:rPr>
              <a:t>  </a:t>
            </a:r>
            <a:r>
              <a:rPr lang="en-US" sz="1000" b="1" dirty="0">
                <a:solidFill>
                  <a:srgbClr val="FFFFFF"/>
                </a:solidFill>
                <a:cs typeface="Arial" panose="020B0604020202020204" pitchFamily="34" charset="0"/>
              </a:rPr>
              <a:t>Plate</a:t>
            </a:r>
          </a:p>
        </p:txBody>
      </p:sp>
      <p:sp>
        <p:nvSpPr>
          <p:cNvPr id="36" name="Rectangle 16">
            <a:extLst>
              <a:ext uri="{FF2B5EF4-FFF2-40B4-BE49-F238E27FC236}">
                <a16:creationId xmlns:a16="http://schemas.microsoft.com/office/drawing/2014/main" id="{3791FA63-2F2C-F09C-7461-37A3767AF7E6}"/>
              </a:ext>
            </a:extLst>
          </p:cNvPr>
          <p:cNvSpPr>
            <a:spLocks noChangeArrowheads="1"/>
          </p:cNvSpPr>
          <p:nvPr/>
        </p:nvSpPr>
        <p:spPr bwMode="auto">
          <a:xfrm>
            <a:off x="13452476" y="6378056"/>
            <a:ext cx="3629455" cy="400110"/>
          </a:xfrm>
          <a:prstGeom prst="rect">
            <a:avLst/>
          </a:prstGeom>
          <a:solidFill>
            <a:schemeClr val="accent6">
              <a:lumMod val="60000"/>
              <a:lumOff val="40000"/>
            </a:schemeClr>
          </a:solidFill>
        </p:spPr>
        <p:txBody>
          <a:bodyPr wrap="none">
            <a:spAutoFit/>
          </a:bodyPr>
          <a:lstStyle/>
          <a:p>
            <a:r>
              <a:rPr lang="en-US" altLang="en-US" sz="2000" dirty="0">
                <a:cs typeface="SABIC Typeface Text Light" panose="020B0303060202020204" pitchFamily="34" charset="0"/>
                <a:sym typeface="Arial" panose="020B0604020202020204" pitchFamily="34" charset="0"/>
              </a:rPr>
              <a:t>Refractory Linings &amp; components</a:t>
            </a:r>
          </a:p>
        </p:txBody>
      </p:sp>
      <p:sp>
        <p:nvSpPr>
          <p:cNvPr id="37" name="TextBox 41">
            <a:extLst>
              <a:ext uri="{FF2B5EF4-FFF2-40B4-BE49-F238E27FC236}">
                <a16:creationId xmlns:a16="http://schemas.microsoft.com/office/drawing/2014/main" id="{73E61170-8238-D2EF-E28F-A9258E14B96C}"/>
              </a:ext>
            </a:extLst>
          </p:cNvPr>
          <p:cNvSpPr txBox="1">
            <a:spLocks noChangeArrowheads="1"/>
          </p:cNvSpPr>
          <p:nvPr/>
        </p:nvSpPr>
        <p:spPr bwMode="auto">
          <a:xfrm>
            <a:off x="13792200" y="9557096"/>
            <a:ext cx="2958453" cy="400110"/>
          </a:xfrm>
          <a:prstGeom prst="rect">
            <a:avLst/>
          </a:prstGeom>
        </p:spPr>
        <p:txBody>
          <a:bodyPr wrap="square">
            <a:spAutoFit/>
          </a:bodyPr>
          <a:lstStyle>
            <a:defPPr>
              <a:defRPr lang="en-US"/>
            </a:defPPr>
            <a:lvl1pPr algn="ctr" defTabSz="1371600">
              <a:defRPr sz="2100">
                <a:solidFill>
                  <a:srgbClr val="FF0000"/>
                </a:solidFill>
                <a:latin typeface="SABIC Typeface Text Light"/>
                <a:cs typeface="SABIC Typeface Text Light"/>
              </a:defRPr>
            </a:lvl1pPr>
          </a:lstStyle>
          <a:p>
            <a:r>
              <a:rPr lang="en-US" altLang="en-US" sz="2000" dirty="0">
                <a:latin typeface="+mn-lt"/>
              </a:rPr>
              <a:t>Temperature Gradient</a:t>
            </a:r>
          </a:p>
        </p:txBody>
      </p:sp>
      <p:cxnSp>
        <p:nvCxnSpPr>
          <p:cNvPr id="38" name="Straight Arrow Connector 3">
            <a:extLst>
              <a:ext uri="{FF2B5EF4-FFF2-40B4-BE49-F238E27FC236}">
                <a16:creationId xmlns:a16="http://schemas.microsoft.com/office/drawing/2014/main" id="{8E2FD183-52BF-D542-EBC7-E7C619F957D2}"/>
              </a:ext>
            </a:extLst>
          </p:cNvPr>
          <p:cNvCxnSpPr>
            <a:cxnSpLocks noChangeShapeType="1"/>
          </p:cNvCxnSpPr>
          <p:nvPr/>
        </p:nvCxnSpPr>
        <p:spPr bwMode="auto">
          <a:xfrm>
            <a:off x="14489411" y="9567083"/>
            <a:ext cx="1423994" cy="0"/>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30">
            <a:extLst>
              <a:ext uri="{FF2B5EF4-FFF2-40B4-BE49-F238E27FC236}">
                <a16:creationId xmlns:a16="http://schemas.microsoft.com/office/drawing/2014/main" id="{39876969-23EC-A037-3BDC-4DF042D9F94F}"/>
              </a:ext>
            </a:extLst>
          </p:cNvPr>
          <p:cNvSpPr txBox="1">
            <a:spLocks noChangeArrowheads="1"/>
          </p:cNvSpPr>
          <p:nvPr/>
        </p:nvSpPr>
        <p:spPr bwMode="auto">
          <a:xfrm rot="16200000">
            <a:off x="15294739" y="8171837"/>
            <a:ext cx="1835271" cy="261610"/>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100" dirty="0">
                <a:solidFill>
                  <a:srgbClr val="FF0000"/>
                </a:solidFill>
                <a:latin typeface="+mn-lt"/>
                <a:cs typeface="SABIC Typeface Text Light"/>
              </a:rPr>
              <a:t>Refractory Hot Face</a:t>
            </a:r>
          </a:p>
        </p:txBody>
      </p:sp>
      <p:sp>
        <p:nvSpPr>
          <p:cNvPr id="7" name="TextBox 30">
            <a:extLst>
              <a:ext uri="{FF2B5EF4-FFF2-40B4-BE49-F238E27FC236}">
                <a16:creationId xmlns:a16="http://schemas.microsoft.com/office/drawing/2014/main" id="{F1821089-1B13-3142-70D1-86B3FE44CB7B}"/>
              </a:ext>
            </a:extLst>
          </p:cNvPr>
          <p:cNvSpPr txBox="1">
            <a:spLocks noChangeArrowheads="1"/>
          </p:cNvSpPr>
          <p:nvPr/>
        </p:nvSpPr>
        <p:spPr bwMode="auto">
          <a:xfrm rot="16200000">
            <a:off x="13050092" y="4141255"/>
            <a:ext cx="1341049" cy="307777"/>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400" b="1" dirty="0">
                <a:solidFill>
                  <a:srgbClr val="FF0000"/>
                </a:solidFill>
                <a:latin typeface="+mn-lt"/>
                <a:cs typeface="SABIC Typeface Text Light"/>
              </a:rPr>
              <a:t>Temp: 60-100</a:t>
            </a:r>
            <a:r>
              <a:rPr lang="en-US" altLang="en-US" sz="1400" b="1" baseline="30000" dirty="0">
                <a:solidFill>
                  <a:srgbClr val="FF0000"/>
                </a:solidFill>
                <a:latin typeface="+mn-lt"/>
                <a:cs typeface="SABIC Typeface Text Light"/>
              </a:rPr>
              <a:t>0</a:t>
            </a:r>
            <a:r>
              <a:rPr lang="en-US" altLang="en-US" sz="1400" b="1" dirty="0">
                <a:solidFill>
                  <a:srgbClr val="FF0000"/>
                </a:solidFill>
                <a:latin typeface="+mn-lt"/>
                <a:cs typeface="SABIC Typeface Text Light"/>
              </a:rPr>
              <a:t>C</a:t>
            </a:r>
          </a:p>
        </p:txBody>
      </p:sp>
      <p:pic>
        <p:nvPicPr>
          <p:cNvPr id="22" name="Picture 1" descr="http://intranet.sabic.com/PublishingImages/sabic_logo.jpg">
            <a:extLst>
              <a:ext uri="{FF2B5EF4-FFF2-40B4-BE49-F238E27FC236}">
                <a16:creationId xmlns:a16="http://schemas.microsoft.com/office/drawing/2014/main" id="{D48A9A8D-5A4C-4FBE-1738-29509A44ED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2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20"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5910D0E7-304F-5D58-7CA8-38DA35E765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307527" y="6154352"/>
            <a:ext cx="3137230" cy="2533856"/>
          </a:xfrm>
          <a:prstGeom prst="rect">
            <a:avLst/>
          </a:prstGeom>
          <a:noFill/>
        </p:spPr>
      </p:pic>
      <p:pic>
        <p:nvPicPr>
          <p:cNvPr id="6" name="Picture 4">
            <a:extLst>
              <a:ext uri="{FF2B5EF4-FFF2-40B4-BE49-F238E27FC236}">
                <a16:creationId xmlns:a16="http://schemas.microsoft.com/office/drawing/2014/main" id="{7B308629-ED8F-840F-ECA5-3196AAB70C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29455" y="6137697"/>
            <a:ext cx="3399324" cy="2542979"/>
          </a:xfrm>
          <a:prstGeom prst="rect">
            <a:avLst/>
          </a:prstGeom>
          <a:noFill/>
        </p:spPr>
      </p:pic>
      <p:sp>
        <p:nvSpPr>
          <p:cNvPr id="7" name="TextBox 6">
            <a:extLst>
              <a:ext uri="{FF2B5EF4-FFF2-40B4-BE49-F238E27FC236}">
                <a16:creationId xmlns:a16="http://schemas.microsoft.com/office/drawing/2014/main" id="{BA8C8F22-7A6C-4507-7304-17E1D73F075F}"/>
              </a:ext>
            </a:extLst>
          </p:cNvPr>
          <p:cNvSpPr txBox="1"/>
          <p:nvPr/>
        </p:nvSpPr>
        <p:spPr>
          <a:xfrm>
            <a:off x="706771" y="8361806"/>
            <a:ext cx="3399322" cy="307777"/>
          </a:xfrm>
          <a:prstGeom prst="rect">
            <a:avLst/>
          </a:prstGeom>
          <a:solidFill>
            <a:srgbClr val="FFFF00"/>
          </a:solidFill>
          <a:ln>
            <a:solidFill>
              <a:srgbClr val="FFFF00"/>
            </a:solidFill>
          </a:ln>
        </p:spPr>
        <p:txBody>
          <a:bodyPr wrap="square">
            <a:spAutoFit/>
          </a:bodyPr>
          <a:lstStyle>
            <a:defPPr>
              <a:defRPr lang="en-US"/>
            </a:defPPr>
            <a:lvl1pPr marR="0" lvl="0" indent="0" algn="ctr" defTabSz="13716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4D4D4D"/>
                </a:solidFill>
                <a:effectLst/>
                <a:uLnTx/>
                <a:uFillTx/>
                <a:latin typeface="SABIC Typeface Text Light"/>
                <a:cs typeface="SABIC Typeface Text Light"/>
              </a:defRPr>
            </a:lvl1pPr>
          </a:lstStyle>
          <a:p>
            <a:r>
              <a:rPr lang="en-US" dirty="0">
                <a:latin typeface="+mn-lt"/>
              </a:rPr>
              <a:t>Corrosion &amp; Anchor weld detached</a:t>
            </a:r>
          </a:p>
        </p:txBody>
      </p:sp>
      <p:sp>
        <p:nvSpPr>
          <p:cNvPr id="9" name="TextBox 8">
            <a:extLst>
              <a:ext uri="{FF2B5EF4-FFF2-40B4-BE49-F238E27FC236}">
                <a16:creationId xmlns:a16="http://schemas.microsoft.com/office/drawing/2014/main" id="{91BF6FB3-7CF3-4C48-855E-2A64C3EF89D8}"/>
              </a:ext>
            </a:extLst>
          </p:cNvPr>
          <p:cNvSpPr txBox="1"/>
          <p:nvPr/>
        </p:nvSpPr>
        <p:spPr>
          <a:xfrm>
            <a:off x="727900" y="6127856"/>
            <a:ext cx="808523" cy="338554"/>
          </a:xfrm>
          <a:prstGeom prst="rect">
            <a:avLst/>
          </a:prstGeom>
          <a:solidFill>
            <a:srgbClr val="FFFF00"/>
          </a:solidFill>
          <a:ln>
            <a:solidFill>
              <a:srgbClr val="FFFF00"/>
            </a:solidFill>
          </a:ln>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4D4D"/>
                </a:solidFill>
                <a:effectLst/>
                <a:uLnTx/>
                <a:uFillTx/>
                <a:cs typeface="SABIC Typeface Text Light"/>
              </a:rPr>
              <a:t>Shell</a:t>
            </a:r>
          </a:p>
        </p:txBody>
      </p:sp>
      <p:pic>
        <p:nvPicPr>
          <p:cNvPr id="10" name="Picture 9">
            <a:extLst>
              <a:ext uri="{FF2B5EF4-FFF2-40B4-BE49-F238E27FC236}">
                <a16:creationId xmlns:a16="http://schemas.microsoft.com/office/drawing/2014/main" id="{99FA0547-1151-CC4B-C32C-A865E8F1161F}"/>
              </a:ext>
            </a:extLst>
          </p:cNvPr>
          <p:cNvPicPr>
            <a:picLocks noChangeAspect="1"/>
          </p:cNvPicPr>
          <p:nvPr/>
        </p:nvPicPr>
        <p:blipFill rotWithShape="1">
          <a:blip r:embed="rId8">
            <a:extLst>
              <a:ext uri="{28A0092B-C50C-407E-A947-70E740481C1C}">
                <a14:useLocalDpi xmlns:a14="http://schemas.microsoft.com/office/drawing/2010/main" val="0"/>
              </a:ext>
            </a:extLst>
          </a:blip>
          <a:srcRect l="18103" r="11427" b="6989"/>
          <a:stretch/>
        </p:blipFill>
        <p:spPr bwMode="auto">
          <a:xfrm>
            <a:off x="9101883" y="2285236"/>
            <a:ext cx="972996" cy="202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75FA6A87-3020-498E-56B6-F71F3C078606}"/>
              </a:ext>
            </a:extLst>
          </p:cNvPr>
          <p:cNvCxnSpPr/>
          <p:nvPr/>
        </p:nvCxnSpPr>
        <p:spPr bwMode="auto">
          <a:xfrm>
            <a:off x="5589456" y="6717197"/>
            <a:ext cx="501806" cy="0"/>
          </a:xfrm>
          <a:prstGeom prst="straightConnector1">
            <a:avLst/>
          </a:prstGeom>
          <a:solidFill>
            <a:srgbClr val="FFFFFF"/>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3D0595D2-6812-C024-0D0F-9D4158058A51}"/>
              </a:ext>
            </a:extLst>
          </p:cNvPr>
          <p:cNvSpPr/>
          <p:nvPr/>
        </p:nvSpPr>
        <p:spPr>
          <a:xfrm>
            <a:off x="1508070" y="8878485"/>
            <a:ext cx="4725922" cy="333956"/>
          </a:xfrm>
          <a:prstGeom prst="rect">
            <a:avLst/>
          </a:prstGeom>
          <a:solidFill>
            <a:srgbClr val="FFFF00"/>
          </a:solidFill>
        </p:spPr>
        <p:txBody>
          <a:bodyPr vert="horz" lIns="0" tIns="0" rIns="0" bIns="0" rtlCol="0">
            <a:noAutofit/>
          </a:bodyPr>
          <a:lstStyle/>
          <a:p>
            <a:pPr algn="ctr" defTabSz="1371600" fontAlgn="base">
              <a:spcAft>
                <a:spcPct val="0"/>
              </a:spcAft>
              <a:buClr>
                <a:srgbClr val="4D4D4D"/>
              </a:buClr>
            </a:pPr>
            <a:r>
              <a:rPr lang="en-US" altLang="en-US" sz="1600" b="1" kern="0" dirty="0">
                <a:solidFill>
                  <a:srgbClr val="4D4D4D"/>
                </a:solidFill>
                <a:cs typeface="SABIC Typeface Text Light"/>
              </a:rPr>
              <a:t>Anchor / shell corrosion: Brick-wall detached  &amp; tilted</a:t>
            </a:r>
            <a:endParaRPr lang="en-US" sz="1600" b="1" kern="0" dirty="0">
              <a:solidFill>
                <a:srgbClr val="4D4D4D"/>
              </a:solidFill>
              <a:cs typeface="SABIC Typeface Text Light"/>
            </a:endParaRPr>
          </a:p>
        </p:txBody>
      </p:sp>
      <p:sp>
        <p:nvSpPr>
          <p:cNvPr id="13" name="TextBox 12">
            <a:extLst>
              <a:ext uri="{FF2B5EF4-FFF2-40B4-BE49-F238E27FC236}">
                <a16:creationId xmlns:a16="http://schemas.microsoft.com/office/drawing/2014/main" id="{84BD5043-3142-7020-7C34-03ADCE86ABEC}"/>
              </a:ext>
            </a:extLst>
          </p:cNvPr>
          <p:cNvSpPr txBox="1"/>
          <p:nvPr/>
        </p:nvSpPr>
        <p:spPr>
          <a:xfrm>
            <a:off x="4309083" y="8341993"/>
            <a:ext cx="3137229" cy="307777"/>
          </a:xfrm>
          <a:prstGeom prst="rect">
            <a:avLst/>
          </a:prstGeom>
          <a:solidFill>
            <a:srgbClr val="FFFF00"/>
          </a:solidFill>
          <a:ln>
            <a:solidFill>
              <a:srgbClr val="FFFF00"/>
            </a:solidFill>
          </a:ln>
        </p:spPr>
        <p:txBody>
          <a:bodyPr wrap="square">
            <a:spAutoFit/>
          </a:bodyPr>
          <a:lstStyle>
            <a:defPPr>
              <a:defRPr lang="en-US"/>
            </a:defPPr>
            <a:lvl1pPr marR="0" lvl="0" indent="0" defTabSz="1371600" fontAlgn="auto">
              <a:lnSpc>
                <a:spcPct val="100000"/>
              </a:lnSpc>
              <a:spcBef>
                <a:spcPts val="0"/>
              </a:spcBef>
              <a:spcAft>
                <a:spcPts val="0"/>
              </a:spcAft>
              <a:buClrTx/>
              <a:buSzTx/>
              <a:buFontTx/>
              <a:buNone/>
              <a:tabLst/>
              <a:defRPr kumimoji="0" sz="1600" b="0" i="0" u="none" strike="noStrike" kern="0" cap="none" spc="0" normalizeH="0" baseline="0">
                <a:ln>
                  <a:noFill/>
                </a:ln>
                <a:solidFill>
                  <a:srgbClr val="4D4D4D"/>
                </a:solidFill>
                <a:effectLst/>
                <a:uLnTx/>
                <a:uFillTx/>
                <a:latin typeface="SABIC Typeface Text Light"/>
                <a:cs typeface="SABIC Typeface Text Light"/>
              </a:defRPr>
            </a:lvl1pPr>
          </a:lstStyle>
          <a:p>
            <a:pPr algn="ctr"/>
            <a:r>
              <a:rPr lang="en-US" sz="1400" dirty="0">
                <a:latin typeface="+mn-lt"/>
              </a:rPr>
              <a:t>Wide Gap: Shell &amp; Brick-wall</a:t>
            </a:r>
          </a:p>
        </p:txBody>
      </p:sp>
      <p:sp>
        <p:nvSpPr>
          <p:cNvPr id="14" name="Content Placeholder 2">
            <a:extLst>
              <a:ext uri="{FF2B5EF4-FFF2-40B4-BE49-F238E27FC236}">
                <a16:creationId xmlns:a16="http://schemas.microsoft.com/office/drawing/2014/main" id="{A4113B97-595A-7532-519E-193D619941E0}"/>
              </a:ext>
            </a:extLst>
          </p:cNvPr>
          <p:cNvSpPr txBox="1">
            <a:spLocks/>
          </p:cNvSpPr>
          <p:nvPr/>
        </p:nvSpPr>
        <p:spPr>
          <a:xfrm>
            <a:off x="706771" y="1714500"/>
            <a:ext cx="8332531" cy="3189516"/>
          </a:xfrm>
          <a:prstGeom prst="rect">
            <a:avLst/>
          </a:prstGeom>
          <a:ln>
            <a:solidFill>
              <a:srgbClr val="FFFFFF">
                <a:lumMod val="95000"/>
              </a:srgbClr>
            </a:solidFill>
          </a:ln>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marL="428625" marR="0" lvl="0" indent="-428625" algn="l" defTabSz="13716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US" altLang="en-US" sz="2200" b="0" i="0" u="none" strike="noStrike" kern="0" cap="none" spc="0" normalizeH="0" baseline="0" noProof="0" dirty="0">
                <a:ln>
                  <a:noFill/>
                </a:ln>
                <a:solidFill>
                  <a:srgbClr val="4D4D4D"/>
                </a:solidFill>
                <a:effectLst/>
                <a:uLnTx/>
                <a:uFillTx/>
                <a:cs typeface="SABIC Typeface Text Light"/>
              </a:rPr>
              <a:t>Condensation of  sulfur containing acids on steel parts.</a:t>
            </a:r>
          </a:p>
          <a:p>
            <a:pPr marL="428625" marR="0" lvl="0" indent="-428625" algn="l" defTabSz="13716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GB" sz="2200" b="0" i="0" u="none" strike="noStrike" kern="0" cap="none" spc="0" normalizeH="0" baseline="0" noProof="0" dirty="0">
                <a:ln>
                  <a:noFill/>
                </a:ln>
                <a:solidFill>
                  <a:srgbClr val="4D4D4D"/>
                </a:solidFill>
                <a:effectLst/>
                <a:uLnTx/>
                <a:uFillTx/>
                <a:cs typeface="SABIC Typeface Text Light"/>
              </a:rPr>
              <a:t>Corrosion of steel casing , metallic anchors &amp; support.</a:t>
            </a:r>
          </a:p>
          <a:p>
            <a:pPr marL="840105" marR="0" lvl="1" indent="-428625" algn="l" defTabSz="13716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GB" sz="2200" b="0" i="0" u="none" strike="noStrike" kern="0" cap="none" spc="0" normalizeH="0" baseline="0" noProof="0" dirty="0">
                <a:ln>
                  <a:noFill/>
                </a:ln>
                <a:solidFill>
                  <a:srgbClr val="4D4D4D"/>
                </a:solidFill>
                <a:effectLst/>
                <a:uLnTx/>
                <a:uFillTx/>
                <a:cs typeface="SABIC Typeface Text Light"/>
              </a:rPr>
              <a:t>Thinning of casing plate and perforation.</a:t>
            </a:r>
          </a:p>
          <a:p>
            <a:pPr marL="840105" lvl="1" indent="-428625" defTabSz="1371600">
              <a:lnSpc>
                <a:spcPct val="150000"/>
              </a:lnSpc>
              <a:buClr>
                <a:srgbClr val="4D4D4D"/>
              </a:buClr>
              <a:buSzPct val="125000"/>
              <a:buFont typeface="Wingdings" panose="05000000000000000000" pitchFamily="2" charset="2"/>
              <a:buChar char="ü"/>
              <a:defRPr/>
            </a:pPr>
            <a:r>
              <a:rPr kumimoji="0" lang="en-GB" sz="2200" b="0" i="0" u="none" strike="noStrike" kern="0" cap="none" spc="0" normalizeH="0" baseline="0" noProof="0" dirty="0">
                <a:ln>
                  <a:noFill/>
                </a:ln>
                <a:solidFill>
                  <a:srgbClr val="4D4D4D"/>
                </a:solidFill>
                <a:effectLst/>
                <a:uLnTx/>
                <a:uFillTx/>
                <a:cs typeface="SABIC Typeface Text Light"/>
              </a:rPr>
              <a:t>Reduced structural integrity.</a:t>
            </a:r>
          </a:p>
          <a:p>
            <a:pPr marL="840105" marR="0" lvl="1" indent="-428625" algn="l" defTabSz="13716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GB" sz="2200" b="0" i="0" u="none" strike="noStrike" kern="0" cap="none" spc="0" normalizeH="0" baseline="0" noProof="0" dirty="0">
                <a:ln>
                  <a:noFill/>
                </a:ln>
                <a:solidFill>
                  <a:srgbClr val="4D4D4D"/>
                </a:solidFill>
                <a:effectLst/>
                <a:uLnTx/>
                <a:uFillTx/>
                <a:cs typeface="SABIC Typeface Text Light"/>
              </a:rPr>
              <a:t>Anchor failures  lead to lining failure.</a:t>
            </a:r>
          </a:p>
          <a:p>
            <a:pPr marL="840105" marR="0" lvl="1" indent="-428625" algn="l" defTabSz="13716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altLang="en-US" sz="2200" b="0" i="0" u="none" strike="noStrike" kern="0" cap="none" spc="0" normalizeH="0" baseline="0" noProof="0" dirty="0">
                <a:ln>
                  <a:noFill/>
                </a:ln>
                <a:solidFill>
                  <a:srgbClr val="4D4D4D"/>
                </a:solidFill>
                <a:effectLst/>
                <a:uLnTx/>
                <a:uFillTx/>
                <a:cs typeface="SABIC Typeface Text Light"/>
              </a:rPr>
              <a:t>Perforation in casing plate resulting in leakage of hot gases.</a:t>
            </a:r>
            <a:endParaRPr kumimoji="0" lang="en-US" sz="2200" b="0" i="0" u="none" strike="noStrike" kern="0" cap="none" spc="0" normalizeH="0" baseline="0" noProof="0" dirty="0">
              <a:ln>
                <a:noFill/>
              </a:ln>
              <a:solidFill>
                <a:srgbClr val="4D4D4D"/>
              </a:solidFill>
              <a:effectLst/>
              <a:uLnTx/>
              <a:uFillTx/>
              <a:cs typeface="SABIC Typeface Text Light"/>
            </a:endParaRPr>
          </a:p>
        </p:txBody>
      </p:sp>
      <p:sp>
        <p:nvSpPr>
          <p:cNvPr id="15" name="Title 4">
            <a:extLst>
              <a:ext uri="{FF2B5EF4-FFF2-40B4-BE49-F238E27FC236}">
                <a16:creationId xmlns:a16="http://schemas.microsoft.com/office/drawing/2014/main" id="{25DD5152-9B86-B8AF-0CB2-B79427696E0C}"/>
              </a:ext>
            </a:extLst>
          </p:cNvPr>
          <p:cNvSpPr txBox="1">
            <a:spLocks/>
          </p:cNvSpPr>
          <p:nvPr/>
        </p:nvSpPr>
        <p:spPr bwMode="auto">
          <a:xfrm>
            <a:off x="685800" y="533092"/>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Dew point ACIDIC CONDENSATION and associated problems</a:t>
            </a:r>
          </a:p>
        </p:txBody>
      </p:sp>
      <p:sp>
        <p:nvSpPr>
          <p:cNvPr id="17" name="Rectangle 16">
            <a:extLst>
              <a:ext uri="{FF2B5EF4-FFF2-40B4-BE49-F238E27FC236}">
                <a16:creationId xmlns:a16="http://schemas.microsoft.com/office/drawing/2014/main" id="{D918A572-EDC5-DF87-6CEE-F271F6744281}"/>
              </a:ext>
            </a:extLst>
          </p:cNvPr>
          <p:cNvSpPr/>
          <p:nvPr/>
        </p:nvSpPr>
        <p:spPr>
          <a:xfrm>
            <a:off x="685800" y="1241537"/>
            <a:ext cx="8353502" cy="461665"/>
          </a:xfrm>
          <a:prstGeom prst="rect">
            <a:avLst/>
          </a:prstGeom>
          <a:solidFill>
            <a:srgbClr val="FFCD00"/>
          </a:solidFill>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GB" sz="2400" i="0" u="none" strike="noStrike" kern="0" cap="none" spc="0" normalizeH="0" baseline="0" noProof="0" dirty="0">
                <a:ln>
                  <a:noFill/>
                </a:ln>
                <a:solidFill>
                  <a:srgbClr val="4D4D4D"/>
                </a:solidFill>
                <a:effectLst/>
                <a:uLnTx/>
                <a:uFillTx/>
                <a:latin typeface="+mj-lt"/>
                <a:cs typeface="SABIC Typeface Text Light"/>
              </a:rPr>
              <a:t>Corrosion of Furnace </a:t>
            </a:r>
            <a:r>
              <a:rPr kumimoji="0" lang="en-US" sz="2400" i="0" u="none" strike="noStrike" kern="0" cap="none" spc="0" normalizeH="0" baseline="0" noProof="0" dirty="0">
                <a:ln>
                  <a:noFill/>
                </a:ln>
                <a:solidFill>
                  <a:srgbClr val="4D4D4D"/>
                </a:solidFill>
                <a:effectLst/>
                <a:uLnTx/>
                <a:uFillTx/>
                <a:latin typeface="+mj-lt"/>
                <a:cs typeface="SABIC Typeface Text Light"/>
              </a:rPr>
              <a:t>steel casing , anchors &amp; support </a:t>
            </a:r>
            <a:r>
              <a:rPr kumimoji="0" lang="en-GB" sz="2400" i="0" u="none" strike="noStrike" kern="0" cap="none" spc="0" normalizeH="0" baseline="0" noProof="0" dirty="0">
                <a:ln>
                  <a:noFill/>
                </a:ln>
                <a:solidFill>
                  <a:srgbClr val="4D4D4D"/>
                </a:solidFill>
                <a:effectLst/>
                <a:uLnTx/>
                <a:uFillTx/>
                <a:latin typeface="+mj-lt"/>
                <a:cs typeface="SABIC Typeface Text Light"/>
              </a:rPr>
              <a:t>Structures</a:t>
            </a:r>
            <a:endParaRPr kumimoji="0" lang="en-US" sz="2400" i="0" u="none" strike="noStrike" kern="0" cap="none" spc="0" normalizeH="0" baseline="0" noProof="0" dirty="0">
              <a:ln>
                <a:noFill/>
              </a:ln>
              <a:solidFill>
                <a:srgbClr val="4D4D4D"/>
              </a:solidFill>
              <a:effectLst/>
              <a:uLnTx/>
              <a:uFillTx/>
              <a:latin typeface="+mj-lt"/>
              <a:cs typeface="SABIC Typeface Text Light"/>
            </a:endParaRPr>
          </a:p>
        </p:txBody>
      </p:sp>
      <p:pic>
        <p:nvPicPr>
          <p:cNvPr id="19" name="Picture 4">
            <a:extLst>
              <a:ext uri="{FF2B5EF4-FFF2-40B4-BE49-F238E27FC236}">
                <a16:creationId xmlns:a16="http://schemas.microsoft.com/office/drawing/2014/main" id="{CDA05BF3-86B9-2A9F-57D6-DF6FB52317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10929219" y="7376284"/>
            <a:ext cx="2788223" cy="2090792"/>
          </a:xfrm>
          <a:prstGeom prst="rect">
            <a:avLst/>
          </a:prstGeom>
          <a:noFill/>
        </p:spPr>
      </p:pic>
      <p:cxnSp>
        <p:nvCxnSpPr>
          <p:cNvPr id="21" name="Straight Arrow Connector 20">
            <a:extLst>
              <a:ext uri="{FF2B5EF4-FFF2-40B4-BE49-F238E27FC236}">
                <a16:creationId xmlns:a16="http://schemas.microsoft.com/office/drawing/2014/main" id="{ACC5BE0A-F05D-5963-6960-19E0E49DD09C}"/>
              </a:ext>
            </a:extLst>
          </p:cNvPr>
          <p:cNvCxnSpPr>
            <a:cxnSpLocks/>
          </p:cNvCxnSpPr>
          <p:nvPr/>
        </p:nvCxnSpPr>
        <p:spPr bwMode="auto">
          <a:xfrm>
            <a:off x="12450914" y="7581900"/>
            <a:ext cx="0" cy="635514"/>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sp>
        <p:nvSpPr>
          <p:cNvPr id="22" name="Content Placeholder 5">
            <a:extLst>
              <a:ext uri="{FF2B5EF4-FFF2-40B4-BE49-F238E27FC236}">
                <a16:creationId xmlns:a16="http://schemas.microsoft.com/office/drawing/2014/main" id="{4CCF8DAC-F1A1-62FD-6148-DDEE4890304F}"/>
              </a:ext>
            </a:extLst>
          </p:cNvPr>
          <p:cNvSpPr txBox="1">
            <a:spLocks/>
          </p:cNvSpPr>
          <p:nvPr/>
        </p:nvSpPr>
        <p:spPr>
          <a:xfrm rot="10800000" flipV="1">
            <a:off x="11793363" y="9523887"/>
            <a:ext cx="4667719" cy="364395"/>
          </a:xfrm>
          <a:prstGeom prst="rect">
            <a:avLst/>
          </a:prstGeom>
          <a:solidFill>
            <a:srgbClr val="FFFF00"/>
          </a:solidFill>
        </p:spPr>
        <p:txBody>
          <a:bodyPr vert="horz" lIns="0" tIns="0" rIns="0" bIns="0" rtlCol="0">
            <a:noAutofit/>
          </a:bodyPr>
          <a:lstStyle>
            <a:defPPr>
              <a:defRPr lang="en-US"/>
            </a:defPPr>
            <a:lvl1pPr marR="0" lvl="0" indent="0" algn="ctr" defTabSz="1371600" fontAlgn="base">
              <a:lnSpc>
                <a:spcPct val="120000"/>
              </a:lnSpc>
              <a:spcBef>
                <a:spcPts val="0"/>
              </a:spcBef>
              <a:spcAft>
                <a:spcPct val="0"/>
              </a:spcAft>
              <a:buClr>
                <a:srgbClr val="4D4D4D"/>
              </a:buClr>
              <a:buSzTx/>
              <a:buFontTx/>
              <a:buNone/>
              <a:tabLst/>
              <a:defRPr kumimoji="0" sz="1600" b="1" i="0" u="none" strike="noStrike" kern="0" cap="none" spc="0" normalizeH="0" baseline="0">
                <a:ln>
                  <a:noFill/>
                </a:ln>
                <a:solidFill>
                  <a:srgbClr val="4D4D4D"/>
                </a:solidFill>
                <a:effectLst/>
                <a:uLnTx/>
                <a:uFillTx/>
                <a:latin typeface="SABIC Typeface Text Light"/>
                <a:cs typeface="SABIC Typeface Text Light"/>
              </a:defRPr>
            </a:lvl1pPr>
            <a:lvl2pPr marL="274320" indent="-274320" fontAlgn="base">
              <a:lnSpc>
                <a:spcPct val="120000"/>
              </a:lnSpc>
              <a:spcBef>
                <a:spcPts val="0"/>
              </a:spcBef>
              <a:spcAft>
                <a:spcPct val="0"/>
              </a:spcAft>
              <a:buClr>
                <a:schemeClr val="tx1"/>
              </a:buClr>
              <a:buChar char="•"/>
              <a:defRPr sz="1600"/>
            </a:lvl2pPr>
            <a:lvl3pPr marL="548640" indent="-274320" fontAlgn="base">
              <a:lnSpc>
                <a:spcPct val="120000"/>
              </a:lnSpc>
              <a:spcBef>
                <a:spcPts val="0"/>
              </a:spcBef>
              <a:spcAft>
                <a:spcPct val="0"/>
              </a:spcAft>
              <a:buClr>
                <a:schemeClr val="tx1"/>
              </a:buClr>
              <a:buChar char="•"/>
              <a:defRPr sz="1600"/>
            </a:lvl3pPr>
            <a:lvl4pPr marL="822960" indent="-274320" fontAlgn="base">
              <a:lnSpc>
                <a:spcPct val="120000"/>
              </a:lnSpc>
              <a:spcBef>
                <a:spcPts val="0"/>
              </a:spcBef>
              <a:spcAft>
                <a:spcPct val="0"/>
              </a:spcAft>
              <a:buClr>
                <a:schemeClr val="tx1"/>
              </a:buClr>
              <a:buChar char="•"/>
              <a:defRPr sz="1600"/>
            </a:lvl4pPr>
            <a:lvl5pPr marL="1097280" indent="-274320" fontAlgn="base">
              <a:lnSpc>
                <a:spcPct val="120000"/>
              </a:lnSpc>
              <a:spcBef>
                <a:spcPts val="0"/>
              </a:spcBef>
              <a:spcAft>
                <a:spcPct val="0"/>
              </a:spcAft>
              <a:buClr>
                <a:schemeClr val="tx1"/>
              </a:buClr>
              <a:buChar char="•"/>
              <a:defRPr sz="1600"/>
            </a:lvl5pPr>
            <a:lvl6pPr marL="1975181" indent="-241859" fontAlgn="base">
              <a:spcBef>
                <a:spcPct val="30000"/>
              </a:spcBef>
              <a:spcAft>
                <a:spcPct val="0"/>
              </a:spcAft>
              <a:buChar char="•"/>
              <a:defRPr>
                <a:solidFill>
                  <a:srgbClr val="808080"/>
                </a:solidFill>
              </a:defRPr>
            </a:lvl6pPr>
            <a:lvl7pPr marL="2555643" indent="-241859" fontAlgn="base">
              <a:spcBef>
                <a:spcPct val="30000"/>
              </a:spcBef>
              <a:spcAft>
                <a:spcPct val="0"/>
              </a:spcAft>
              <a:buChar char="•"/>
              <a:defRPr>
                <a:solidFill>
                  <a:srgbClr val="808080"/>
                </a:solidFill>
              </a:defRPr>
            </a:lvl7pPr>
            <a:lvl8pPr marL="3136104" indent="-241859" fontAlgn="base">
              <a:spcBef>
                <a:spcPct val="30000"/>
              </a:spcBef>
              <a:spcAft>
                <a:spcPct val="0"/>
              </a:spcAft>
              <a:buChar char="•"/>
              <a:defRPr>
                <a:solidFill>
                  <a:srgbClr val="808080"/>
                </a:solidFill>
              </a:defRPr>
            </a:lvl8pPr>
            <a:lvl9pPr marL="3716566" indent="-241859" fontAlgn="base">
              <a:spcBef>
                <a:spcPct val="30000"/>
              </a:spcBef>
              <a:spcAft>
                <a:spcPct val="0"/>
              </a:spcAft>
              <a:buChar char="•"/>
              <a:defRPr>
                <a:solidFill>
                  <a:srgbClr val="808080"/>
                </a:solidFill>
              </a:defRPr>
            </a:lvl9pPr>
          </a:lstStyle>
          <a:p>
            <a:r>
              <a:rPr lang="en-US" altLang="en-US" dirty="0">
                <a:latin typeface="+mn-lt"/>
              </a:rPr>
              <a:t>Acidic condensation- refractory fallen (Flue gas duct)</a:t>
            </a:r>
          </a:p>
        </p:txBody>
      </p:sp>
      <p:pic>
        <p:nvPicPr>
          <p:cNvPr id="26" name="Picture 11">
            <a:extLst>
              <a:ext uri="{FF2B5EF4-FFF2-40B4-BE49-F238E27FC236}">
                <a16:creationId xmlns:a16="http://schemas.microsoft.com/office/drawing/2014/main" id="{4E4BEE63-3F6C-644B-6366-73FAD90FDF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48995" y="4416010"/>
            <a:ext cx="3460812" cy="217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0">
            <a:extLst>
              <a:ext uri="{FF2B5EF4-FFF2-40B4-BE49-F238E27FC236}">
                <a16:creationId xmlns:a16="http://schemas.microsoft.com/office/drawing/2014/main" id="{0BA27165-E6FE-53F3-210F-56BBF62DB96E}"/>
              </a:ext>
            </a:extLst>
          </p:cNvPr>
          <p:cNvSpPr>
            <a:spLocks noChangeArrowheads="1"/>
          </p:cNvSpPr>
          <p:nvPr/>
        </p:nvSpPr>
        <p:spPr bwMode="auto">
          <a:xfrm>
            <a:off x="14187602" y="6609716"/>
            <a:ext cx="3422205" cy="507804"/>
          </a:xfrm>
          <a:prstGeom prst="rect">
            <a:avLst/>
          </a:prstGeom>
          <a:solidFill>
            <a:srgbClr val="FFFF00"/>
          </a:solidFill>
        </p:spPr>
        <p:txBody>
          <a:bodyPr vert="horz" lIns="0" tIns="0" rIns="0" bIns="0" rtlCol="0">
            <a:noAutofit/>
          </a:bodyPr>
          <a:lstStyle/>
          <a:p>
            <a:pPr algn="ctr" defTabSz="1371600" fontAlgn="base">
              <a:spcAft>
                <a:spcPct val="0"/>
              </a:spcAft>
              <a:buClr>
                <a:srgbClr val="4D4D4D"/>
              </a:buClr>
            </a:pPr>
            <a:r>
              <a:rPr lang="en-US" altLang="en-US" sz="1600" b="1" kern="0" dirty="0">
                <a:solidFill>
                  <a:srgbClr val="4D4D4D"/>
                </a:solidFill>
                <a:cs typeface="SABIC Typeface Text Light"/>
              </a:rPr>
              <a:t>Refractory collapsed due to thinning of  shell plate</a:t>
            </a:r>
          </a:p>
        </p:txBody>
      </p:sp>
      <p:pic>
        <p:nvPicPr>
          <p:cNvPr id="28" name="Picture 3">
            <a:extLst>
              <a:ext uri="{FF2B5EF4-FFF2-40B4-BE49-F238E27FC236}">
                <a16:creationId xmlns:a16="http://schemas.microsoft.com/office/drawing/2014/main" id="{7DBDA162-A48E-09A6-15F4-3C15E503DF7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127224" y="1714500"/>
            <a:ext cx="3471959" cy="217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ontent Placeholder 5">
            <a:extLst>
              <a:ext uri="{FF2B5EF4-FFF2-40B4-BE49-F238E27FC236}">
                <a16:creationId xmlns:a16="http://schemas.microsoft.com/office/drawing/2014/main" id="{D57B821D-6FFF-CE50-6646-B8C53B7ED05B}"/>
              </a:ext>
            </a:extLst>
          </p:cNvPr>
          <p:cNvSpPr txBox="1">
            <a:spLocks/>
          </p:cNvSpPr>
          <p:nvPr/>
        </p:nvSpPr>
        <p:spPr>
          <a:xfrm rot="10800000" flipV="1">
            <a:off x="14187598" y="3881935"/>
            <a:ext cx="3262199" cy="322812"/>
          </a:xfrm>
          <a:prstGeom prst="rect">
            <a:avLst/>
          </a:prstGeom>
          <a:solidFill>
            <a:srgbClr val="FFFF00"/>
          </a:solidFill>
        </p:spPr>
        <p:txBody>
          <a:bodyPr vert="horz" lIns="0" tIns="0" rIns="0" bIns="0" rtlCol="0">
            <a:noAutofit/>
          </a:bodyPr>
          <a:lstStyle>
            <a:defPPr>
              <a:defRPr lang="en-US"/>
            </a:defPPr>
            <a:lvl1pPr algn="ctr" defTabSz="1371600" fontAlgn="base">
              <a:spcAft>
                <a:spcPct val="0"/>
              </a:spcAft>
              <a:buClr>
                <a:srgbClr val="4D4D4D"/>
              </a:buClr>
              <a:defRPr sz="1600" b="1" kern="0">
                <a:solidFill>
                  <a:srgbClr val="4D4D4D"/>
                </a:solidFill>
                <a:latin typeface="SABIC Typeface Text Light"/>
                <a:cs typeface="SABIC Typeface Text Light"/>
              </a:defRPr>
            </a:lvl1pPr>
          </a:lstStyle>
          <a:p>
            <a:r>
              <a:rPr lang="en-US" altLang="en-US" dirty="0">
                <a:latin typeface="+mn-lt"/>
              </a:rPr>
              <a:t>Casing Thinning &amp; perforation</a:t>
            </a:r>
          </a:p>
        </p:txBody>
      </p:sp>
      <p:sp>
        <p:nvSpPr>
          <p:cNvPr id="30" name="5-Point Star 13">
            <a:extLst>
              <a:ext uri="{FF2B5EF4-FFF2-40B4-BE49-F238E27FC236}">
                <a16:creationId xmlns:a16="http://schemas.microsoft.com/office/drawing/2014/main" id="{33089A4E-6790-A641-0D9D-99D67AB57F6D}"/>
              </a:ext>
            </a:extLst>
          </p:cNvPr>
          <p:cNvSpPr/>
          <p:nvPr/>
        </p:nvSpPr>
        <p:spPr bwMode="auto">
          <a:xfrm>
            <a:off x="14985325" y="2030404"/>
            <a:ext cx="1547813" cy="1197768"/>
          </a:xfrm>
          <a:prstGeom prst="star5">
            <a:avLst/>
          </a:prstGeom>
          <a:noFill/>
          <a:ln w="28575" cap="flat" cmpd="sng" algn="ctr">
            <a:solidFill>
              <a:srgbClr val="FF0000"/>
            </a:solidFill>
            <a:prstDash val="solid"/>
            <a:round/>
            <a:headEnd type="none" w="med" len="med"/>
            <a:tailEnd type="none" w="med" len="med"/>
          </a:ln>
          <a:effectLst/>
        </p:spPr>
        <p:txBody>
          <a:bodyPr lIns="108000" tIns="108000" rIns="108000" bIns="108000" anchor="ctr"/>
          <a:lstStyle/>
          <a:p>
            <a:pPr algn="ctr" defTabSz="1371600">
              <a:defRPr/>
            </a:pPr>
            <a:endParaRPr lang="en-US" sz="2700" dirty="0">
              <a:solidFill>
                <a:srgbClr val="4D4D4D"/>
              </a:solidFill>
              <a:ea typeface="ヒラギノ角ゴ ProN W3" charset="-128"/>
              <a:cs typeface="Arial" charset="0"/>
            </a:endParaRPr>
          </a:p>
        </p:txBody>
      </p:sp>
      <p:cxnSp>
        <p:nvCxnSpPr>
          <p:cNvPr id="31" name="Straight Arrow Connector 30">
            <a:extLst>
              <a:ext uri="{FF2B5EF4-FFF2-40B4-BE49-F238E27FC236}">
                <a16:creationId xmlns:a16="http://schemas.microsoft.com/office/drawing/2014/main" id="{26932B51-AEE4-49B4-4F7D-B1F8F720ABB6}"/>
              </a:ext>
            </a:extLst>
          </p:cNvPr>
          <p:cNvCxnSpPr>
            <a:cxnSpLocks/>
          </p:cNvCxnSpPr>
          <p:nvPr/>
        </p:nvCxnSpPr>
        <p:spPr bwMode="auto">
          <a:xfrm>
            <a:off x="15773400" y="2979811"/>
            <a:ext cx="0" cy="2664543"/>
          </a:xfrm>
          <a:prstGeom prst="straightConnector1">
            <a:avLst/>
          </a:prstGeom>
          <a:noFill/>
          <a:ln w="38100" cap="flat" cmpd="sng" algn="ctr">
            <a:solidFill>
              <a:srgbClr val="FF0000"/>
            </a:solidFill>
            <a:prstDash val="solid"/>
            <a:headEnd type="none" w="med" len="med"/>
            <a:tailEnd type="arrow"/>
          </a:ln>
          <a:effectLst>
            <a:outerShdw blurRad="40000" dist="23000" dir="5400000" rotWithShape="0">
              <a:srgbClr val="000000">
                <a:alpha val="35000"/>
              </a:srgbClr>
            </a:outerShdw>
          </a:effectLst>
        </p:spPr>
      </p:cxnSp>
      <p:pic>
        <p:nvPicPr>
          <p:cNvPr id="35" name="Picture 4">
            <a:extLst>
              <a:ext uri="{FF2B5EF4-FFF2-40B4-BE49-F238E27FC236}">
                <a16:creationId xmlns:a16="http://schemas.microsoft.com/office/drawing/2014/main" id="{4004D509-0FA7-79D3-5179-6ECE0607301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2429" r="23563"/>
          <a:stretch/>
        </p:blipFill>
        <p:spPr>
          <a:xfrm rot="5400000">
            <a:off x="10880133" y="1034386"/>
            <a:ext cx="2163492" cy="3523721"/>
          </a:xfrm>
          <a:prstGeom prst="rect">
            <a:avLst/>
          </a:prstGeom>
          <a:noFill/>
        </p:spPr>
      </p:pic>
      <p:sp>
        <p:nvSpPr>
          <p:cNvPr id="37" name="5-Point Star 12">
            <a:extLst>
              <a:ext uri="{FF2B5EF4-FFF2-40B4-BE49-F238E27FC236}">
                <a16:creationId xmlns:a16="http://schemas.microsoft.com/office/drawing/2014/main" id="{42E50E24-1F74-9A81-AF1A-D1F160195B02}"/>
              </a:ext>
            </a:extLst>
          </p:cNvPr>
          <p:cNvSpPr/>
          <p:nvPr/>
        </p:nvSpPr>
        <p:spPr bwMode="auto">
          <a:xfrm>
            <a:off x="11517044" y="1919654"/>
            <a:ext cx="1348943" cy="1419267"/>
          </a:xfrm>
          <a:prstGeom prst="star5">
            <a:avLst/>
          </a:prstGeom>
          <a:noFill/>
          <a:ln w="28575" cap="flat" cmpd="sng" algn="ctr">
            <a:solidFill>
              <a:srgbClr val="FF0000"/>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pPr>
            <a:endParaRPr lang="en-US" sz="2400" dirty="0">
              <a:solidFill>
                <a:srgbClr val="4D4D4D"/>
              </a:solidFill>
              <a:cs typeface="SABIC Typeface Text Light"/>
            </a:endParaRPr>
          </a:p>
        </p:txBody>
      </p:sp>
      <p:pic>
        <p:nvPicPr>
          <p:cNvPr id="38" name="Picture 4">
            <a:extLst>
              <a:ext uri="{FF2B5EF4-FFF2-40B4-BE49-F238E27FC236}">
                <a16:creationId xmlns:a16="http://schemas.microsoft.com/office/drawing/2014/main" id="{549700D5-2D4F-2FFA-8733-47ED208C21F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14127223" y="7366067"/>
            <a:ext cx="2776845" cy="2082260"/>
          </a:xfrm>
          <a:prstGeom prst="rect">
            <a:avLst/>
          </a:prstGeom>
          <a:noFill/>
        </p:spPr>
      </p:pic>
      <p:pic>
        <p:nvPicPr>
          <p:cNvPr id="40" name="Content Placeholder 11">
            <a:extLst>
              <a:ext uri="{FF2B5EF4-FFF2-40B4-BE49-F238E27FC236}">
                <a16:creationId xmlns:a16="http://schemas.microsoft.com/office/drawing/2014/main" id="{035E31F8-C5FA-1C55-6195-7DC753EDFFB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41255" y="3774550"/>
            <a:ext cx="2130168" cy="3422205"/>
          </a:xfrm>
          <a:prstGeom prst="rect">
            <a:avLst/>
          </a:prstGeom>
        </p:spPr>
      </p:pic>
      <p:sp>
        <p:nvSpPr>
          <p:cNvPr id="41" name="TextBox 40">
            <a:extLst>
              <a:ext uri="{FF2B5EF4-FFF2-40B4-BE49-F238E27FC236}">
                <a16:creationId xmlns:a16="http://schemas.microsoft.com/office/drawing/2014/main" id="{70A548F4-E2CB-D6A5-CDB0-E045BC5F7A63}"/>
              </a:ext>
            </a:extLst>
          </p:cNvPr>
          <p:cNvSpPr txBox="1"/>
          <p:nvPr/>
        </p:nvSpPr>
        <p:spPr bwMode="auto">
          <a:xfrm>
            <a:off x="10367606" y="6620895"/>
            <a:ext cx="3277466" cy="507804"/>
          </a:xfrm>
          <a:prstGeom prst="rect">
            <a:avLst/>
          </a:prstGeom>
          <a:solidFill>
            <a:srgbClr val="FFFF00"/>
          </a:solidFill>
        </p:spPr>
        <p:txBody>
          <a:bodyPr vert="horz" lIns="0" tIns="0" rIns="0" bIns="0" rtlCol="0">
            <a:noAutofit/>
          </a:bodyPr>
          <a:lstStyle>
            <a:defPPr>
              <a:defRPr lang="en-US"/>
            </a:defPPr>
            <a:lvl1pPr algn="ctr" defTabSz="1371600" fontAlgn="base">
              <a:spcAft>
                <a:spcPct val="0"/>
              </a:spcAft>
              <a:buClr>
                <a:srgbClr val="4D4D4D"/>
              </a:buClr>
              <a:defRPr sz="1600" b="1" kern="0">
                <a:solidFill>
                  <a:srgbClr val="4D4D4D"/>
                </a:solidFill>
                <a:latin typeface="SABIC Typeface Text Light"/>
                <a:cs typeface="SABIC Typeface Text Light"/>
              </a:defRPr>
            </a:lvl1pPr>
            <a:lvl2pPr marL="274320" indent="-274320" fontAlgn="base">
              <a:lnSpc>
                <a:spcPct val="120000"/>
              </a:lnSpc>
              <a:spcBef>
                <a:spcPts val="0"/>
              </a:spcBef>
              <a:spcAft>
                <a:spcPct val="0"/>
              </a:spcAft>
              <a:buClr>
                <a:schemeClr val="tx1"/>
              </a:buClr>
              <a:buChar char="•"/>
              <a:defRPr sz="1600"/>
            </a:lvl2pPr>
            <a:lvl3pPr marL="548640" indent="-274320" fontAlgn="base">
              <a:lnSpc>
                <a:spcPct val="120000"/>
              </a:lnSpc>
              <a:spcBef>
                <a:spcPts val="0"/>
              </a:spcBef>
              <a:spcAft>
                <a:spcPct val="0"/>
              </a:spcAft>
              <a:buClr>
                <a:schemeClr val="tx1"/>
              </a:buClr>
              <a:buChar char="•"/>
              <a:defRPr sz="1600"/>
            </a:lvl3pPr>
            <a:lvl4pPr marL="822960" indent="-274320" fontAlgn="base">
              <a:lnSpc>
                <a:spcPct val="120000"/>
              </a:lnSpc>
              <a:spcBef>
                <a:spcPts val="0"/>
              </a:spcBef>
              <a:spcAft>
                <a:spcPct val="0"/>
              </a:spcAft>
              <a:buClr>
                <a:schemeClr val="tx1"/>
              </a:buClr>
              <a:buChar char="•"/>
              <a:defRPr sz="1600"/>
            </a:lvl4pPr>
            <a:lvl5pPr marL="1097280" indent="-274320" fontAlgn="base">
              <a:lnSpc>
                <a:spcPct val="120000"/>
              </a:lnSpc>
              <a:spcBef>
                <a:spcPts val="0"/>
              </a:spcBef>
              <a:spcAft>
                <a:spcPct val="0"/>
              </a:spcAft>
              <a:buClr>
                <a:schemeClr val="tx1"/>
              </a:buClr>
              <a:buChar char="•"/>
              <a:defRPr sz="1600"/>
            </a:lvl5pPr>
            <a:lvl6pPr marL="1975181" indent="-241859" fontAlgn="base">
              <a:spcBef>
                <a:spcPct val="30000"/>
              </a:spcBef>
              <a:spcAft>
                <a:spcPct val="0"/>
              </a:spcAft>
              <a:buChar char="•"/>
              <a:defRPr>
                <a:solidFill>
                  <a:srgbClr val="808080"/>
                </a:solidFill>
              </a:defRPr>
            </a:lvl6pPr>
            <a:lvl7pPr marL="2555643" indent="-241859" fontAlgn="base">
              <a:spcBef>
                <a:spcPct val="30000"/>
              </a:spcBef>
              <a:spcAft>
                <a:spcPct val="0"/>
              </a:spcAft>
              <a:buChar char="•"/>
              <a:defRPr>
                <a:solidFill>
                  <a:srgbClr val="808080"/>
                </a:solidFill>
              </a:defRPr>
            </a:lvl7pPr>
            <a:lvl8pPr marL="3136104" indent="-241859" fontAlgn="base">
              <a:spcBef>
                <a:spcPct val="30000"/>
              </a:spcBef>
              <a:spcAft>
                <a:spcPct val="0"/>
              </a:spcAft>
              <a:buChar char="•"/>
              <a:defRPr>
                <a:solidFill>
                  <a:srgbClr val="808080"/>
                </a:solidFill>
              </a:defRPr>
            </a:lvl8pPr>
            <a:lvl9pPr marL="3716566" indent="-241859" fontAlgn="base">
              <a:spcBef>
                <a:spcPct val="30000"/>
              </a:spcBef>
              <a:spcAft>
                <a:spcPct val="0"/>
              </a:spcAft>
              <a:buChar char="•"/>
              <a:defRPr>
                <a:solidFill>
                  <a:srgbClr val="808080"/>
                </a:solidFill>
              </a:defRPr>
            </a:lvl9pPr>
          </a:lstStyle>
          <a:p>
            <a:r>
              <a:rPr lang="en-US" dirty="0">
                <a:latin typeface="+mn-lt"/>
              </a:rPr>
              <a:t>Outside- Steel casing/ Shell corroded /leaked</a:t>
            </a:r>
          </a:p>
        </p:txBody>
      </p:sp>
      <p:sp>
        <p:nvSpPr>
          <p:cNvPr id="42" name="Content Placeholder 5">
            <a:extLst>
              <a:ext uri="{FF2B5EF4-FFF2-40B4-BE49-F238E27FC236}">
                <a16:creationId xmlns:a16="http://schemas.microsoft.com/office/drawing/2014/main" id="{784CFE06-CBB4-3894-6314-C3D5EAEB3FF0}"/>
              </a:ext>
            </a:extLst>
          </p:cNvPr>
          <p:cNvSpPr txBox="1">
            <a:spLocks/>
          </p:cNvSpPr>
          <p:nvPr/>
        </p:nvSpPr>
        <p:spPr>
          <a:xfrm rot="10800000" flipV="1">
            <a:off x="10193720" y="3917633"/>
            <a:ext cx="3523722" cy="295646"/>
          </a:xfrm>
          <a:prstGeom prst="rect">
            <a:avLst/>
          </a:prstGeom>
          <a:solidFill>
            <a:srgbClr val="FFFF00"/>
          </a:solidFill>
        </p:spPr>
        <p:txBody>
          <a:bodyPr vert="horz" lIns="0" tIns="0" rIns="0" bIns="0" rtlCol="0">
            <a:noAutofit/>
          </a:bodyPr>
          <a:lstStyle>
            <a:defPPr>
              <a:defRPr lang="en-US"/>
            </a:defPPr>
            <a:lvl1pPr marR="0" lvl="0" indent="0" algn="ctr" defTabSz="1371600" fontAlgn="base">
              <a:lnSpc>
                <a:spcPct val="120000"/>
              </a:lnSpc>
              <a:spcBef>
                <a:spcPts val="0"/>
              </a:spcBef>
              <a:spcAft>
                <a:spcPct val="0"/>
              </a:spcAft>
              <a:buClr>
                <a:srgbClr val="4D4D4D"/>
              </a:buClr>
              <a:buSzTx/>
              <a:buFontTx/>
              <a:buNone/>
              <a:tabLst/>
              <a:defRPr kumimoji="0" sz="1600" b="1" i="0" u="none" strike="noStrike" kern="0" cap="none" spc="0" normalizeH="0" baseline="0">
                <a:ln>
                  <a:noFill/>
                </a:ln>
                <a:solidFill>
                  <a:srgbClr val="4D4D4D"/>
                </a:solidFill>
                <a:effectLst/>
                <a:uLnTx/>
                <a:uFillTx/>
                <a:latin typeface="SABIC Typeface Text Light"/>
                <a:cs typeface="SABIC Typeface Text Light"/>
              </a:defRPr>
            </a:lvl1pPr>
            <a:lvl2pPr marL="274320" indent="-274320" fontAlgn="base">
              <a:lnSpc>
                <a:spcPct val="120000"/>
              </a:lnSpc>
              <a:spcBef>
                <a:spcPts val="0"/>
              </a:spcBef>
              <a:spcAft>
                <a:spcPct val="0"/>
              </a:spcAft>
              <a:buClr>
                <a:schemeClr val="tx1"/>
              </a:buClr>
              <a:buChar char="•"/>
              <a:defRPr sz="1600"/>
            </a:lvl2pPr>
            <a:lvl3pPr marL="548640" indent="-274320" fontAlgn="base">
              <a:lnSpc>
                <a:spcPct val="120000"/>
              </a:lnSpc>
              <a:spcBef>
                <a:spcPts val="0"/>
              </a:spcBef>
              <a:spcAft>
                <a:spcPct val="0"/>
              </a:spcAft>
              <a:buClr>
                <a:schemeClr val="tx1"/>
              </a:buClr>
              <a:buChar char="•"/>
              <a:defRPr sz="1600"/>
            </a:lvl3pPr>
            <a:lvl4pPr marL="822960" indent="-274320" fontAlgn="base">
              <a:lnSpc>
                <a:spcPct val="120000"/>
              </a:lnSpc>
              <a:spcBef>
                <a:spcPts val="0"/>
              </a:spcBef>
              <a:spcAft>
                <a:spcPct val="0"/>
              </a:spcAft>
              <a:buClr>
                <a:schemeClr val="tx1"/>
              </a:buClr>
              <a:buChar char="•"/>
              <a:defRPr sz="1600"/>
            </a:lvl4pPr>
            <a:lvl5pPr marL="1097280" indent="-274320" fontAlgn="base">
              <a:lnSpc>
                <a:spcPct val="120000"/>
              </a:lnSpc>
              <a:spcBef>
                <a:spcPts val="0"/>
              </a:spcBef>
              <a:spcAft>
                <a:spcPct val="0"/>
              </a:spcAft>
              <a:buClr>
                <a:schemeClr val="tx1"/>
              </a:buClr>
              <a:buChar char="•"/>
              <a:defRPr sz="1600"/>
            </a:lvl5pPr>
            <a:lvl6pPr marL="1975181" indent="-241859" fontAlgn="base">
              <a:spcBef>
                <a:spcPct val="30000"/>
              </a:spcBef>
              <a:spcAft>
                <a:spcPct val="0"/>
              </a:spcAft>
              <a:buChar char="•"/>
              <a:defRPr>
                <a:solidFill>
                  <a:srgbClr val="808080"/>
                </a:solidFill>
              </a:defRPr>
            </a:lvl6pPr>
            <a:lvl7pPr marL="2555643" indent="-241859" fontAlgn="base">
              <a:spcBef>
                <a:spcPct val="30000"/>
              </a:spcBef>
              <a:spcAft>
                <a:spcPct val="0"/>
              </a:spcAft>
              <a:buChar char="•"/>
              <a:defRPr>
                <a:solidFill>
                  <a:srgbClr val="808080"/>
                </a:solidFill>
              </a:defRPr>
            </a:lvl7pPr>
            <a:lvl8pPr marL="3136104" indent="-241859" fontAlgn="base">
              <a:spcBef>
                <a:spcPct val="30000"/>
              </a:spcBef>
              <a:spcAft>
                <a:spcPct val="0"/>
              </a:spcAft>
              <a:buChar char="•"/>
              <a:defRPr>
                <a:solidFill>
                  <a:srgbClr val="808080"/>
                </a:solidFill>
              </a:defRPr>
            </a:lvl8pPr>
            <a:lvl9pPr marL="3716566" indent="-241859" fontAlgn="base">
              <a:spcBef>
                <a:spcPct val="30000"/>
              </a:spcBef>
              <a:spcAft>
                <a:spcPct val="0"/>
              </a:spcAft>
              <a:buChar char="•"/>
              <a:defRPr>
                <a:solidFill>
                  <a:srgbClr val="808080"/>
                </a:solidFill>
              </a:defRPr>
            </a:lvl9pPr>
          </a:lstStyle>
          <a:p>
            <a:r>
              <a:rPr lang="en-US" altLang="en-US" dirty="0">
                <a:latin typeface="+mn-lt"/>
              </a:rPr>
              <a:t>Steel plate thinning &amp; perforation</a:t>
            </a:r>
          </a:p>
        </p:txBody>
      </p:sp>
      <p:sp>
        <p:nvSpPr>
          <p:cNvPr id="43" name="TextBox 6">
            <a:extLst>
              <a:ext uri="{FF2B5EF4-FFF2-40B4-BE49-F238E27FC236}">
                <a16:creationId xmlns:a16="http://schemas.microsoft.com/office/drawing/2014/main" id="{DE298F84-4F71-B78A-75CB-5E4D4BF99A08}"/>
              </a:ext>
            </a:extLst>
          </p:cNvPr>
          <p:cNvSpPr txBox="1">
            <a:spLocks noChangeArrowheads="1"/>
          </p:cNvSpPr>
          <p:nvPr/>
        </p:nvSpPr>
        <p:spPr bwMode="auto">
          <a:xfrm>
            <a:off x="11226227" y="6198007"/>
            <a:ext cx="1928813" cy="307777"/>
          </a:xfrm>
          <a:prstGeom prst="rect">
            <a:avLst/>
          </a:prstGeom>
          <a:solidFill>
            <a:srgbClr val="FFFF00"/>
          </a:solidFill>
          <a:ln>
            <a:solidFill>
              <a:srgbClr val="FFFF00"/>
            </a:solidFill>
          </a:ln>
        </p:spPr>
        <p:txBody>
          <a:bodyPr wrap="square">
            <a:spAutoFit/>
          </a:bodyPr>
          <a:lstStyle>
            <a:defPPr>
              <a:defRPr lang="en-US"/>
            </a:defPPr>
            <a:lvl1pPr marR="0" lvl="0" indent="0" algn="ctr" defTabSz="13716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4D4D4D"/>
                </a:solidFill>
                <a:effectLst/>
                <a:uLnTx/>
                <a:uFillTx/>
                <a:latin typeface="SABIC Typeface Text Light"/>
                <a:cs typeface="SABIC Typeface Text Light"/>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dirty="0">
                <a:latin typeface="+mn-lt"/>
              </a:rPr>
              <a:t>Hole in Steel Casing</a:t>
            </a:r>
          </a:p>
        </p:txBody>
      </p:sp>
      <p:cxnSp>
        <p:nvCxnSpPr>
          <p:cNvPr id="44" name="Straight Connector 43">
            <a:extLst>
              <a:ext uri="{FF2B5EF4-FFF2-40B4-BE49-F238E27FC236}">
                <a16:creationId xmlns:a16="http://schemas.microsoft.com/office/drawing/2014/main" id="{1D67104C-771E-5138-86BC-C456F8899844}"/>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3">
            <a:extLst>
              <a:ext uri="{FF2B5EF4-FFF2-40B4-BE49-F238E27FC236}">
                <a16:creationId xmlns:a16="http://schemas.microsoft.com/office/drawing/2014/main" id="{0DEA0809-0428-023D-92BE-9CF1058B60DC}"/>
              </a:ext>
            </a:extLst>
          </p:cNvPr>
          <p:cNvPicPr>
            <a:picLocks noChangeAspect="1"/>
          </p:cNvPicPr>
          <p:nvPr/>
        </p:nvPicPr>
        <p:blipFill>
          <a:blip r:embed="rId15"/>
          <a:stretch>
            <a:fillRect/>
          </a:stretch>
        </p:blipFill>
        <p:spPr>
          <a:xfrm>
            <a:off x="8112303" y="7273272"/>
            <a:ext cx="2612026" cy="2355201"/>
          </a:xfrm>
          <a:prstGeom prst="rect">
            <a:avLst/>
          </a:prstGeom>
        </p:spPr>
      </p:pic>
      <p:pic>
        <p:nvPicPr>
          <p:cNvPr id="8" name="Picture 1" descr="http://intranet.sabic.com/PublishingImages/sabic_logo.jpg">
            <a:extLst>
              <a:ext uri="{FF2B5EF4-FFF2-40B4-BE49-F238E27FC236}">
                <a16:creationId xmlns:a16="http://schemas.microsoft.com/office/drawing/2014/main" id="{2AACF064-B986-37EC-B98A-1C2A0D30ED1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7" name="Picture 4">
            <a:extLst>
              <a:ext uri="{FF2B5EF4-FFF2-40B4-BE49-F238E27FC236}">
                <a16:creationId xmlns:a16="http://schemas.microsoft.com/office/drawing/2014/main" id="{3BAB6160-586D-40D2-8557-D8ACFB3414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102078" y="5628066"/>
            <a:ext cx="3508521" cy="2515768"/>
          </a:xfrm>
          <a:prstGeom prst="rect">
            <a:avLst/>
          </a:prstGeom>
          <a:noFill/>
        </p:spPr>
      </p:pic>
      <p:pic>
        <p:nvPicPr>
          <p:cNvPr id="8" name="Picture 4">
            <a:extLst>
              <a:ext uri="{FF2B5EF4-FFF2-40B4-BE49-F238E27FC236}">
                <a16:creationId xmlns:a16="http://schemas.microsoft.com/office/drawing/2014/main" id="{BEEF5F80-8094-2104-F31D-DD27B4E13B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5029200" y="1541979"/>
            <a:ext cx="3846295" cy="2947497"/>
          </a:xfrm>
          <a:prstGeom prst="rect">
            <a:avLst/>
          </a:prstGeom>
          <a:noFill/>
        </p:spPr>
      </p:pic>
      <p:pic>
        <p:nvPicPr>
          <p:cNvPr id="12" name="Picture 4">
            <a:extLst>
              <a:ext uri="{FF2B5EF4-FFF2-40B4-BE49-F238E27FC236}">
                <a16:creationId xmlns:a16="http://schemas.microsoft.com/office/drawing/2014/main" id="{57543A46-118E-D8E4-83A3-DAD1B18F29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9303125" y="1522929"/>
            <a:ext cx="3966123" cy="2877064"/>
          </a:xfrm>
          <a:prstGeom prst="rect">
            <a:avLst/>
          </a:prstGeom>
          <a:noFill/>
        </p:spPr>
      </p:pic>
      <p:sp>
        <p:nvSpPr>
          <p:cNvPr id="14" name="TextBox 13">
            <a:extLst>
              <a:ext uri="{FF2B5EF4-FFF2-40B4-BE49-F238E27FC236}">
                <a16:creationId xmlns:a16="http://schemas.microsoft.com/office/drawing/2014/main" id="{935FBE41-AB1E-3A9A-35F5-C7F3F98B7E7D}"/>
              </a:ext>
            </a:extLst>
          </p:cNvPr>
          <p:cNvSpPr txBox="1"/>
          <p:nvPr/>
        </p:nvSpPr>
        <p:spPr>
          <a:xfrm>
            <a:off x="5173199" y="4578791"/>
            <a:ext cx="7404591" cy="415498"/>
          </a:xfrm>
          <a:prstGeom prst="rect">
            <a:avLst/>
          </a:prstGeom>
          <a:solidFill>
            <a:srgbClr val="FFCD00"/>
          </a:solidFill>
        </p:spPr>
        <p:txBody>
          <a:bodyPr wrap="none">
            <a:spAutoFit/>
          </a:bodyPr>
          <a:lstStyle>
            <a:defPPr>
              <a:defRPr lang="en-US"/>
            </a:defPPr>
            <a:lvl1pPr>
              <a:defRPr sz="1400"/>
            </a:lvl1p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4D4D4D"/>
                </a:solidFill>
                <a:effectLst/>
                <a:uLnTx/>
                <a:uFillTx/>
                <a:latin typeface="+mj-lt"/>
                <a:cs typeface="SABIC Typeface Text Light"/>
              </a:rPr>
              <a:t>After Service: Acidic condensation and deposition on steel surface</a:t>
            </a:r>
          </a:p>
        </p:txBody>
      </p:sp>
      <p:pic>
        <p:nvPicPr>
          <p:cNvPr id="15" name="Picture 4">
            <a:extLst>
              <a:ext uri="{FF2B5EF4-FFF2-40B4-BE49-F238E27FC236}">
                <a16:creationId xmlns:a16="http://schemas.microsoft.com/office/drawing/2014/main" id="{CBAF7764-0D29-80FB-7424-4F93A5361AA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274" b="46508"/>
          <a:stretch/>
        </p:blipFill>
        <p:spPr bwMode="auto">
          <a:xfrm rot="10800000">
            <a:off x="735269" y="1635877"/>
            <a:ext cx="3397233" cy="284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B732116-6D94-ECCA-CEF9-B03C257CF915}"/>
              </a:ext>
            </a:extLst>
          </p:cNvPr>
          <p:cNvSpPr txBox="1"/>
          <p:nvPr/>
        </p:nvSpPr>
        <p:spPr>
          <a:xfrm>
            <a:off x="1295400" y="4543792"/>
            <a:ext cx="2101857" cy="415498"/>
          </a:xfrm>
          <a:prstGeom prst="rect">
            <a:avLst/>
          </a:prstGeom>
          <a:solidFill>
            <a:srgbClr val="FFCD00"/>
          </a:solidFill>
        </p:spPr>
        <p:txBody>
          <a:bodyPr wrap="none">
            <a:spAutoFit/>
          </a:bodyPr>
          <a:lstStyle>
            <a:defPPr>
              <a:defRPr lang="en-US"/>
            </a:defPPr>
            <a:lvl1pPr>
              <a:defRPr sz="1400"/>
            </a:lvl1p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4D4D4D"/>
                </a:solidFill>
                <a:effectLst/>
                <a:uLnTx/>
                <a:uFillTx/>
                <a:latin typeface="+mj-lt"/>
                <a:cs typeface="SABIC Typeface Text Light"/>
              </a:rPr>
              <a:t>New plate - lining</a:t>
            </a:r>
          </a:p>
        </p:txBody>
      </p:sp>
      <p:sp>
        <p:nvSpPr>
          <p:cNvPr id="17" name="Content Placeholder 5">
            <a:extLst>
              <a:ext uri="{FF2B5EF4-FFF2-40B4-BE49-F238E27FC236}">
                <a16:creationId xmlns:a16="http://schemas.microsoft.com/office/drawing/2014/main" id="{BAD3E13C-F9AB-5158-21CE-303C796CA3BC}"/>
              </a:ext>
            </a:extLst>
          </p:cNvPr>
          <p:cNvSpPr txBox="1">
            <a:spLocks/>
          </p:cNvSpPr>
          <p:nvPr/>
        </p:nvSpPr>
        <p:spPr>
          <a:xfrm rot="10800000" flipV="1">
            <a:off x="2958453" y="8546801"/>
            <a:ext cx="4177747" cy="415498"/>
          </a:xfrm>
          <a:prstGeom prst="rect">
            <a:avLst/>
          </a:prstGeom>
          <a:solidFill>
            <a:srgbClr val="FFCD00"/>
          </a:solidFill>
        </p:spPr>
        <p:txBody>
          <a:bodyPr wrap="none">
            <a:spAutoFit/>
          </a:bodyPr>
          <a:lstStyle>
            <a:defPPr>
              <a:defRPr lang="en-US"/>
            </a:defPPr>
            <a:lvl1pPr>
              <a:defRPr sz="1400"/>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altLang="en-US" sz="2100" b="0" i="0" u="none" strike="noStrike" kern="0" cap="none" spc="0" normalizeH="0" baseline="0" noProof="0" dirty="0">
                <a:ln>
                  <a:noFill/>
                </a:ln>
                <a:solidFill>
                  <a:srgbClr val="4D4D4D"/>
                </a:solidFill>
                <a:effectLst/>
                <a:uLnTx/>
                <a:uFillTx/>
                <a:latin typeface="+mj-lt"/>
                <a:cs typeface="SABIC Typeface Text Light"/>
              </a:rPr>
              <a:t>Corrosion: Anchor base &amp; shell plate</a:t>
            </a:r>
          </a:p>
        </p:txBody>
      </p:sp>
      <p:pic>
        <p:nvPicPr>
          <p:cNvPr id="18" name="Picture 17">
            <a:extLst>
              <a:ext uri="{FF2B5EF4-FFF2-40B4-BE49-F238E27FC236}">
                <a16:creationId xmlns:a16="http://schemas.microsoft.com/office/drawing/2014/main" id="{5BABAC95-766E-ED79-7226-7AFA11117ABB}"/>
              </a:ext>
            </a:extLst>
          </p:cNvPr>
          <p:cNvPicPr>
            <a:picLocks noChangeAspect="1"/>
          </p:cNvPicPr>
          <p:nvPr/>
        </p:nvPicPr>
        <p:blipFill>
          <a:blip r:embed="rId10"/>
          <a:stretch>
            <a:fillRect/>
          </a:stretch>
        </p:blipFill>
        <p:spPr>
          <a:xfrm>
            <a:off x="9512272" y="5681565"/>
            <a:ext cx="3233387" cy="2472619"/>
          </a:xfrm>
          <a:prstGeom prst="rect">
            <a:avLst/>
          </a:prstGeom>
        </p:spPr>
      </p:pic>
      <p:cxnSp>
        <p:nvCxnSpPr>
          <p:cNvPr id="19" name="Straight Connector 18">
            <a:extLst>
              <a:ext uri="{FF2B5EF4-FFF2-40B4-BE49-F238E27FC236}">
                <a16:creationId xmlns:a16="http://schemas.microsoft.com/office/drawing/2014/main" id="{BCA3B5F2-41F4-F792-84FC-A1450A86E39C}"/>
              </a:ext>
            </a:extLst>
          </p:cNvPr>
          <p:cNvCxnSpPr>
            <a:cxnSpLocks/>
          </p:cNvCxnSpPr>
          <p:nvPr/>
        </p:nvCxnSpPr>
        <p:spPr>
          <a:xfrm>
            <a:off x="685800" y="11049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20" name="Title 4">
            <a:extLst>
              <a:ext uri="{FF2B5EF4-FFF2-40B4-BE49-F238E27FC236}">
                <a16:creationId xmlns:a16="http://schemas.microsoft.com/office/drawing/2014/main" id="{A89266A3-F707-CA9F-7249-8FA794D97CD4}"/>
              </a:ext>
            </a:extLst>
          </p:cNvPr>
          <p:cNvSpPr txBox="1">
            <a:spLocks/>
          </p:cNvSpPr>
          <p:nvPr/>
        </p:nvSpPr>
        <p:spPr bwMode="auto">
          <a:xfrm>
            <a:off x="685800" y="533092"/>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Dew point ACIDIC CONDENSATION: CORROSION ON STEEL  &amp; REFRACTORY </a:t>
            </a:r>
          </a:p>
        </p:txBody>
      </p:sp>
      <p:pic>
        <p:nvPicPr>
          <p:cNvPr id="4" name="Picture 3">
            <a:extLst>
              <a:ext uri="{FF2B5EF4-FFF2-40B4-BE49-F238E27FC236}">
                <a16:creationId xmlns:a16="http://schemas.microsoft.com/office/drawing/2014/main" id="{E8A3A2A5-7E88-0EC5-4680-9C89479CD48C}"/>
              </a:ext>
            </a:extLst>
          </p:cNvPr>
          <p:cNvPicPr>
            <a:picLocks noChangeAspect="1"/>
          </p:cNvPicPr>
          <p:nvPr/>
        </p:nvPicPr>
        <p:blipFill>
          <a:blip r:embed="rId11"/>
          <a:stretch>
            <a:fillRect/>
          </a:stretch>
        </p:blipFill>
        <p:spPr>
          <a:xfrm>
            <a:off x="13938512" y="5614312"/>
            <a:ext cx="3587488" cy="3234752"/>
          </a:xfrm>
          <a:prstGeom prst="rect">
            <a:avLst/>
          </a:prstGeom>
          <a:ln>
            <a:solidFill>
              <a:schemeClr val="tx2">
                <a:lumMod val="20000"/>
                <a:lumOff val="80000"/>
              </a:schemeClr>
            </a:solidFill>
          </a:ln>
        </p:spPr>
      </p:pic>
      <p:sp>
        <p:nvSpPr>
          <p:cNvPr id="9" name="Content Placeholder 5">
            <a:extLst>
              <a:ext uri="{FF2B5EF4-FFF2-40B4-BE49-F238E27FC236}">
                <a16:creationId xmlns:a16="http://schemas.microsoft.com/office/drawing/2014/main" id="{BE09295F-C79B-3595-555C-B807F4BA8421}"/>
              </a:ext>
            </a:extLst>
          </p:cNvPr>
          <p:cNvSpPr txBox="1">
            <a:spLocks/>
          </p:cNvSpPr>
          <p:nvPr/>
        </p:nvSpPr>
        <p:spPr>
          <a:xfrm rot="10800000" flipV="1">
            <a:off x="8610600" y="8551170"/>
            <a:ext cx="4658648" cy="415498"/>
          </a:xfrm>
          <a:prstGeom prst="rect">
            <a:avLst/>
          </a:prstGeom>
          <a:solidFill>
            <a:srgbClr val="FFCD00"/>
          </a:solidFill>
        </p:spPr>
        <p:txBody>
          <a:bodyPr wrap="none">
            <a:spAutoFit/>
          </a:bodyPr>
          <a:lstStyle>
            <a:defPPr>
              <a:defRPr lang="en-US"/>
            </a:defPPr>
            <a:lvl1pPr>
              <a:defRPr sz="1400"/>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altLang="en-US" sz="2100" b="0" i="0" u="none" strike="noStrike" kern="0" cap="none" spc="0" normalizeH="0" baseline="0" noProof="0" dirty="0">
                <a:ln>
                  <a:noFill/>
                </a:ln>
                <a:solidFill>
                  <a:srgbClr val="4D4D4D"/>
                </a:solidFill>
                <a:effectLst/>
                <a:uLnTx/>
                <a:uFillTx/>
                <a:latin typeface="+mj-lt"/>
                <a:cs typeface="SABIC Typeface Text Light"/>
              </a:rPr>
              <a:t>Stack- Chimney : Steel Severely corroded</a:t>
            </a:r>
          </a:p>
        </p:txBody>
      </p:sp>
      <p:pic>
        <p:nvPicPr>
          <p:cNvPr id="10" name="Picture 9">
            <a:extLst>
              <a:ext uri="{FF2B5EF4-FFF2-40B4-BE49-F238E27FC236}">
                <a16:creationId xmlns:a16="http://schemas.microsoft.com/office/drawing/2014/main" id="{F805003F-EF00-F0DC-7F09-C3D1D5998155}"/>
              </a:ext>
            </a:extLst>
          </p:cNvPr>
          <p:cNvPicPr>
            <a:picLocks noChangeAspect="1"/>
          </p:cNvPicPr>
          <p:nvPr/>
        </p:nvPicPr>
        <p:blipFill>
          <a:blip r:embed="rId12"/>
          <a:stretch>
            <a:fillRect/>
          </a:stretch>
        </p:blipFill>
        <p:spPr>
          <a:xfrm>
            <a:off x="1066800" y="5614312"/>
            <a:ext cx="3630910" cy="2500988"/>
          </a:xfrm>
          <a:prstGeom prst="rect">
            <a:avLst/>
          </a:prstGeom>
        </p:spPr>
      </p:pic>
      <p:pic>
        <p:nvPicPr>
          <p:cNvPr id="5" name="Picture 1" descr="http://intranet.sabic.com/PublishingImages/sabic_logo.jpg">
            <a:extLst>
              <a:ext uri="{FF2B5EF4-FFF2-40B4-BE49-F238E27FC236}">
                <a16:creationId xmlns:a16="http://schemas.microsoft.com/office/drawing/2014/main" id="{30EB84C8-84D5-9E18-A029-4E9E774833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41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67D5A156-DB89-3E3A-AA1D-5DF20C73A3AD}"/>
              </a:ext>
            </a:extLst>
          </p:cNvPr>
          <p:cNvSpPr txBox="1">
            <a:spLocks/>
          </p:cNvSpPr>
          <p:nvPr/>
        </p:nvSpPr>
        <p:spPr bwMode="auto">
          <a:xfrm>
            <a:off x="685800" y="603250"/>
            <a:ext cx="1257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a:defRPr/>
            </a:pPr>
            <a:r>
              <a:rPr kumimoji="0" lang="en-US" sz="2400" i="0" u="none" strike="noStrike" kern="0" cap="none" spc="0" normalizeH="0" baseline="0" noProof="0" dirty="0">
                <a:ln>
                  <a:noFill/>
                </a:ln>
                <a:solidFill>
                  <a:srgbClr val="4D4D4D"/>
                </a:solidFill>
                <a:effectLst/>
                <a:uLnTx/>
                <a:uFillTx/>
                <a:ea typeface="+mj-ea"/>
                <a:cs typeface="SABIC Typeface Text Light"/>
              </a:rPr>
              <a:t>ACIDIC CONDENSATION: </a:t>
            </a:r>
            <a:r>
              <a:rPr kumimoji="0" lang="en-GB" sz="2400" i="0" u="none" strike="noStrike" kern="0" cap="none" spc="0" normalizeH="0" baseline="0" noProof="0" dirty="0">
                <a:ln>
                  <a:noFill/>
                </a:ln>
                <a:solidFill>
                  <a:srgbClr val="4D4D4D"/>
                </a:solidFill>
                <a:effectLst/>
                <a:uLnTx/>
                <a:uFillTx/>
                <a:latin typeface="+mj-lt"/>
                <a:cs typeface="SABIC Typeface Text Light"/>
              </a:rPr>
              <a:t>RISKS &amp; CHALLENGES (CUR- CORROSION UNDER REFRACTORY)</a:t>
            </a:r>
            <a:endParaRPr kumimoji="0" lang="en-US" sz="2400" i="0" u="none" strike="noStrike" kern="0" cap="none" spc="0" normalizeH="0" baseline="0" noProof="0" dirty="0">
              <a:ln>
                <a:noFill/>
              </a:ln>
              <a:solidFill>
                <a:srgbClr val="4D4D4D"/>
              </a:solidFill>
              <a:effectLst/>
              <a:uLnTx/>
              <a:uFillTx/>
              <a:latin typeface="+mj-lt"/>
              <a:cs typeface="SABIC Typeface Text Light"/>
            </a:endParaRPr>
          </a:p>
        </p:txBody>
      </p:sp>
      <p:sp>
        <p:nvSpPr>
          <p:cNvPr id="17" name="TextBox 16">
            <a:extLst>
              <a:ext uri="{FF2B5EF4-FFF2-40B4-BE49-F238E27FC236}">
                <a16:creationId xmlns:a16="http://schemas.microsoft.com/office/drawing/2014/main" id="{6DDB56EB-7FD7-EFEA-4E14-2D097F9AD511}"/>
              </a:ext>
            </a:extLst>
          </p:cNvPr>
          <p:cNvSpPr txBox="1"/>
          <p:nvPr/>
        </p:nvSpPr>
        <p:spPr bwMode="auto">
          <a:xfrm>
            <a:off x="723900" y="1333500"/>
            <a:ext cx="14728154" cy="5629126"/>
          </a:xfrm>
          <a:prstGeom prst="rect">
            <a:avLst/>
          </a:prstGeom>
          <a:ln>
            <a:solidFill>
              <a:srgbClr val="FFFFFF">
                <a:lumMod val="95000"/>
              </a:srgbClr>
            </a:solidFill>
          </a:ln>
        </p:spPr>
        <p:txBody>
          <a:bodyPr vert="horz" lIns="0" tIns="0" rIns="0" bIns="0" rtlCol="0">
            <a:noAutofit/>
          </a:bodyPr>
          <a:lstStyle>
            <a:defPPr>
              <a:defRPr lang="en-US"/>
            </a:defPPr>
            <a:lvl1pPr marL="428625" marR="0" lvl="0" indent="-428625" defTabSz="1371600" fontAlgn="base">
              <a:lnSpc>
                <a:spcPct val="150000"/>
              </a:lnSpc>
              <a:spcBef>
                <a:spcPts val="0"/>
              </a:spcBef>
              <a:spcAft>
                <a:spcPct val="0"/>
              </a:spcAft>
              <a:buClr>
                <a:srgbClr val="4D4D4D"/>
              </a:buClr>
              <a:buSzPct val="125000"/>
              <a:buFont typeface="Arial" pitchFamily="34" charset="0"/>
              <a:buChar char="•"/>
              <a:tabLst/>
              <a:defRPr kumimoji="0" sz="2000" b="0" i="0" u="none" strike="noStrike" kern="0" cap="none" spc="0" normalizeH="0" baseline="0">
                <a:ln>
                  <a:noFill/>
                </a:ln>
                <a:solidFill>
                  <a:srgbClr val="4D4D4D"/>
                </a:solidFill>
                <a:effectLst/>
                <a:uLnTx/>
                <a:uFillTx/>
                <a:latin typeface="SABIC Typeface Text Light"/>
                <a:cs typeface="SABIC Typeface Text Light"/>
              </a:defRPr>
            </a:lvl1pPr>
            <a:lvl2pPr marL="840105" marR="0" lvl="1" indent="-428625" defTabSz="1371600" fontAlgn="base">
              <a:lnSpc>
                <a:spcPct val="150000"/>
              </a:lnSpc>
              <a:spcBef>
                <a:spcPts val="0"/>
              </a:spcBef>
              <a:spcAft>
                <a:spcPct val="0"/>
              </a:spcAft>
              <a:buClr>
                <a:srgbClr val="4D4D4D"/>
              </a:buClr>
              <a:buSzPct val="125000"/>
              <a:buFont typeface="Wingdings" panose="05000000000000000000" pitchFamily="2" charset="2"/>
              <a:buChar char="ü"/>
              <a:tabLst/>
              <a:defRPr kumimoji="0" sz="2000" b="0" i="0" u="none" strike="noStrike" kern="0" cap="none" spc="0" normalizeH="0" baseline="0">
                <a:ln>
                  <a:noFill/>
                </a:ln>
                <a:solidFill>
                  <a:srgbClr val="4D4D4D"/>
                </a:solidFill>
                <a:effectLst/>
                <a:uLnTx/>
                <a:uFillTx/>
                <a:latin typeface="SABIC Typeface Text Light"/>
                <a:cs typeface="SABIC Typeface Text Light"/>
              </a:defRPr>
            </a:lvl2pPr>
            <a:lvl3pPr marL="548640" indent="-274320" fontAlgn="base">
              <a:lnSpc>
                <a:spcPct val="120000"/>
              </a:lnSpc>
              <a:spcBef>
                <a:spcPts val="0"/>
              </a:spcBef>
              <a:spcAft>
                <a:spcPct val="0"/>
              </a:spcAft>
              <a:buClr>
                <a:schemeClr val="tx1"/>
              </a:buClr>
              <a:buChar char="•"/>
              <a:defRPr sz="1600"/>
            </a:lvl3pPr>
            <a:lvl4pPr marL="822960" indent="-274320" fontAlgn="base">
              <a:lnSpc>
                <a:spcPct val="120000"/>
              </a:lnSpc>
              <a:spcBef>
                <a:spcPts val="0"/>
              </a:spcBef>
              <a:spcAft>
                <a:spcPct val="0"/>
              </a:spcAft>
              <a:buClr>
                <a:schemeClr val="tx1"/>
              </a:buClr>
              <a:buChar char="•"/>
              <a:defRPr sz="1600"/>
            </a:lvl4pPr>
            <a:lvl5pPr marL="1097280" indent="-274320" fontAlgn="base">
              <a:lnSpc>
                <a:spcPct val="120000"/>
              </a:lnSpc>
              <a:spcBef>
                <a:spcPts val="0"/>
              </a:spcBef>
              <a:spcAft>
                <a:spcPct val="0"/>
              </a:spcAft>
              <a:buClr>
                <a:schemeClr val="tx1"/>
              </a:buClr>
              <a:buChar char="•"/>
              <a:defRPr sz="1600"/>
            </a:lvl5pPr>
            <a:lvl6pPr marL="1975181" indent="-241859" fontAlgn="base">
              <a:spcBef>
                <a:spcPct val="30000"/>
              </a:spcBef>
              <a:spcAft>
                <a:spcPct val="0"/>
              </a:spcAft>
              <a:buChar char="•"/>
              <a:defRPr>
                <a:solidFill>
                  <a:srgbClr val="808080"/>
                </a:solidFill>
              </a:defRPr>
            </a:lvl6pPr>
            <a:lvl7pPr marL="2555643" indent="-241859" fontAlgn="base">
              <a:spcBef>
                <a:spcPct val="30000"/>
              </a:spcBef>
              <a:spcAft>
                <a:spcPct val="0"/>
              </a:spcAft>
              <a:buChar char="•"/>
              <a:defRPr>
                <a:solidFill>
                  <a:srgbClr val="808080"/>
                </a:solidFill>
              </a:defRPr>
            </a:lvl7pPr>
            <a:lvl8pPr marL="3136104" indent="-241859" fontAlgn="base">
              <a:spcBef>
                <a:spcPct val="30000"/>
              </a:spcBef>
              <a:spcAft>
                <a:spcPct val="0"/>
              </a:spcAft>
              <a:buChar char="•"/>
              <a:defRPr>
                <a:solidFill>
                  <a:srgbClr val="808080"/>
                </a:solidFill>
              </a:defRPr>
            </a:lvl8pPr>
            <a:lvl9pPr marL="3716566" indent="-241859" fontAlgn="base">
              <a:spcBef>
                <a:spcPct val="30000"/>
              </a:spcBef>
              <a:spcAft>
                <a:spcPct val="0"/>
              </a:spcAft>
              <a:buChar char="•"/>
              <a:defRPr>
                <a:solidFill>
                  <a:srgbClr val="808080"/>
                </a:solidFill>
              </a:defRPr>
            </a:lvl9pPr>
          </a:lstStyle>
          <a:p>
            <a:r>
              <a:rPr lang="en-US" sz="2400" dirty="0">
                <a:solidFill>
                  <a:srgbClr val="00B0F0"/>
                </a:solidFill>
                <a:latin typeface="+mn-lt"/>
              </a:rPr>
              <a:t>A hidden deterioration of both refractory and steel structure</a:t>
            </a:r>
            <a:r>
              <a:rPr lang="en-US" sz="2400" dirty="0">
                <a:latin typeface="+mn-lt"/>
              </a:rPr>
              <a:t>. </a:t>
            </a:r>
          </a:p>
          <a:p>
            <a:r>
              <a:rPr lang="en-US" sz="2400" dirty="0">
                <a:latin typeface="+mn-lt"/>
              </a:rPr>
              <a:t>Acidic Condensation &amp; CUR can be widespread or localized. </a:t>
            </a:r>
          </a:p>
          <a:p>
            <a:r>
              <a:rPr lang="en-US" sz="2400" dirty="0">
                <a:solidFill>
                  <a:srgbClr val="00B0F0"/>
                </a:solidFill>
                <a:latin typeface="+mn-lt"/>
              </a:rPr>
              <a:t>Stacks and Cold flue gas ducts </a:t>
            </a:r>
            <a:r>
              <a:rPr lang="en-US" sz="2400" dirty="0">
                <a:latin typeface="+mn-lt"/>
              </a:rPr>
              <a:t>are susceptible to rapid deterioration when temperature drops below dew point.</a:t>
            </a:r>
          </a:p>
          <a:p>
            <a:r>
              <a:rPr lang="en-US" sz="2400" dirty="0">
                <a:solidFill>
                  <a:srgbClr val="00B0F0"/>
                </a:solidFill>
                <a:latin typeface="+mn-lt"/>
                <a:cs typeface="SABIC Typeface Text Light"/>
              </a:rPr>
              <a:t>Inspection and prevention of CUR is a difficult task</a:t>
            </a:r>
            <a:r>
              <a:rPr lang="en-US" sz="2400" dirty="0">
                <a:solidFill>
                  <a:srgbClr val="4D4D4D"/>
                </a:solidFill>
                <a:latin typeface="+mn-lt"/>
                <a:cs typeface="SABIC Typeface Text Light"/>
              </a:rPr>
              <a:t>. </a:t>
            </a:r>
          </a:p>
          <a:p>
            <a:r>
              <a:rPr lang="en-US" sz="2400" dirty="0">
                <a:latin typeface="+mn-lt"/>
              </a:rPr>
              <a:t>Generally, not accessible for visual examination of refractory and casing. </a:t>
            </a:r>
          </a:p>
          <a:p>
            <a:r>
              <a:rPr lang="en-US" sz="2400" dirty="0">
                <a:latin typeface="+mn-lt"/>
              </a:rPr>
              <a:t>Onset of corrosion cannot be easily identified.</a:t>
            </a:r>
          </a:p>
          <a:p>
            <a:r>
              <a:rPr lang="en-US" sz="2400" dirty="0">
                <a:latin typeface="+mn-lt"/>
              </a:rPr>
              <a:t>Often, significant time passes before taking the initiative to inspect refractory and structure. </a:t>
            </a:r>
          </a:p>
          <a:p>
            <a:r>
              <a:rPr lang="en-US" sz="2400" dirty="0">
                <a:latin typeface="+mn-lt"/>
              </a:rPr>
              <a:t>Refractory condition, left unchecked, could cause serious impact on reliability, availability and maintenance cost. </a:t>
            </a:r>
          </a:p>
          <a:p>
            <a:pPr marL="0" indent="0">
              <a:buNone/>
            </a:pPr>
            <a:endParaRPr lang="en-US" sz="2400" dirty="0">
              <a:latin typeface="+mn-lt"/>
            </a:endParaRPr>
          </a:p>
        </p:txBody>
      </p:sp>
      <p:cxnSp>
        <p:nvCxnSpPr>
          <p:cNvPr id="18" name="Straight Connector 17">
            <a:extLst>
              <a:ext uri="{FF2B5EF4-FFF2-40B4-BE49-F238E27FC236}">
                <a16:creationId xmlns:a16="http://schemas.microsoft.com/office/drawing/2014/main" id="{EB5BBD93-4FC2-933D-BE17-59B21A404FB2}"/>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1" descr="http://intranet.sabic.com/PublishingImages/sabic_logo.jpg">
            <a:extLst>
              <a:ext uri="{FF2B5EF4-FFF2-40B4-BE49-F238E27FC236}">
                <a16:creationId xmlns:a16="http://schemas.microsoft.com/office/drawing/2014/main" id="{9EB1226F-E815-1F86-444A-C4B9371839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50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5E4544FD-6CD5-A489-612F-DDE3D16A3F50}"/>
              </a:ext>
            </a:extLst>
          </p:cNvPr>
          <p:cNvSpPr txBox="1">
            <a:spLocks/>
          </p:cNvSpPr>
          <p:nvPr/>
        </p:nvSpPr>
        <p:spPr>
          <a:xfrm>
            <a:off x="4800600" y="3771900"/>
            <a:ext cx="10436060" cy="16459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REFRACTORY DESIGN MEASURES &amp; PREVENTIVE SAFEGUARDS </a:t>
            </a:r>
          </a:p>
        </p:txBody>
      </p:sp>
      <p:pic>
        <p:nvPicPr>
          <p:cNvPr id="5" name="Picture 1" descr="http://intranet.sabic.com/PublishingImages/sabic_logo.jpg">
            <a:extLst>
              <a:ext uri="{FF2B5EF4-FFF2-40B4-BE49-F238E27FC236}">
                <a16:creationId xmlns:a16="http://schemas.microsoft.com/office/drawing/2014/main" id="{7854D396-FB78-9D46-129C-36EF0100A5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1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8FB30AD2-409A-86D6-DC30-84F4486FE140}"/>
              </a:ext>
            </a:extLst>
          </p:cNvPr>
          <p:cNvSpPr txBox="1">
            <a:spLocks/>
          </p:cNvSpPr>
          <p:nvPr/>
        </p:nvSpPr>
        <p:spPr bwMode="auto">
          <a:xfrm>
            <a:off x="685800" y="590550"/>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identify FG adp condensation possibilities and risks </a:t>
            </a:r>
          </a:p>
        </p:txBody>
      </p:sp>
      <p:sp>
        <p:nvSpPr>
          <p:cNvPr id="5" name="Rectangle 4">
            <a:extLst>
              <a:ext uri="{FF2B5EF4-FFF2-40B4-BE49-F238E27FC236}">
                <a16:creationId xmlns:a16="http://schemas.microsoft.com/office/drawing/2014/main" id="{F9AD9797-5684-D81D-B772-3D602B585DE6}"/>
              </a:ext>
            </a:extLst>
          </p:cNvPr>
          <p:cNvSpPr/>
          <p:nvPr/>
        </p:nvSpPr>
        <p:spPr>
          <a:xfrm>
            <a:off x="711200" y="1320800"/>
            <a:ext cx="14147800" cy="4467057"/>
          </a:xfrm>
          <a:prstGeom prst="rect">
            <a:avLst/>
          </a:prstGeom>
          <a:solidFill>
            <a:schemeClr val="bg1"/>
          </a:solidFill>
        </p:spPr>
        <p:txBody>
          <a:bodyPr wrap="square">
            <a:spAutoFit/>
          </a:bodyPr>
          <a:lstStyle/>
          <a:p>
            <a:pPr defTabSz="1371600">
              <a:lnSpc>
                <a:spcPct val="150000"/>
              </a:lnSpc>
              <a:defRPr/>
            </a:pPr>
            <a:r>
              <a:rPr lang="en-US" sz="2400" b="1" dirty="0">
                <a:solidFill>
                  <a:schemeClr val="accent6">
                    <a:lumMod val="75000"/>
                  </a:schemeClr>
                </a:solidFill>
                <a:cs typeface="SABIC Typeface Text Light"/>
              </a:rPr>
              <a:t>Review following issues / questions:</a:t>
            </a:r>
          </a:p>
          <a:p>
            <a:pPr marL="885825" lvl="1" indent="-428625" defTabSz="1371600">
              <a:lnSpc>
                <a:spcPct val="150000"/>
              </a:lnSpc>
              <a:buFont typeface="Wingdings" panose="05000000000000000000" pitchFamily="2" charset="2"/>
              <a:buChar char="ü"/>
              <a:defRPr/>
            </a:pPr>
            <a:r>
              <a:rPr lang="en-US" sz="2400" dirty="0">
                <a:solidFill>
                  <a:srgbClr val="00B0F0"/>
                </a:solidFill>
                <a:cs typeface="SABIC Typeface Text Light"/>
              </a:rPr>
              <a:t>Identify Fuel impurities</a:t>
            </a:r>
            <a:r>
              <a:rPr lang="en-US" sz="2400" dirty="0">
                <a:solidFill>
                  <a:srgbClr val="4D4D4D"/>
                </a:solidFill>
                <a:cs typeface="SABIC Typeface Text Light"/>
              </a:rPr>
              <a:t>, </a:t>
            </a:r>
            <a:r>
              <a:rPr lang="en-US" sz="2400" dirty="0"/>
              <a:t>if any  (acidic components?)</a:t>
            </a:r>
          </a:p>
          <a:p>
            <a:pPr marL="885825" lvl="1" indent="-428625" defTabSz="1371600">
              <a:lnSpc>
                <a:spcPct val="150000"/>
              </a:lnSpc>
              <a:buFont typeface="Wingdings" panose="05000000000000000000" pitchFamily="2" charset="2"/>
              <a:buChar char="ü"/>
              <a:defRPr/>
            </a:pPr>
            <a:r>
              <a:rPr lang="en-US" sz="2400" dirty="0"/>
              <a:t>Which condensed liquid/ Acid  can be formed?</a:t>
            </a:r>
          </a:p>
          <a:p>
            <a:pPr marL="885825" lvl="1" indent="-428625" defTabSz="1371600">
              <a:lnSpc>
                <a:spcPct val="150000"/>
              </a:lnSpc>
              <a:buFont typeface="Wingdings" panose="05000000000000000000" pitchFamily="2" charset="2"/>
              <a:buChar char="ü"/>
              <a:defRPr/>
            </a:pPr>
            <a:r>
              <a:rPr lang="en-US" sz="2400" dirty="0"/>
              <a:t>Which amount of condensed liquid can be expected?</a:t>
            </a:r>
          </a:p>
          <a:p>
            <a:pPr marL="885825" lvl="1" indent="-428625" defTabSz="1371600">
              <a:lnSpc>
                <a:spcPct val="150000"/>
              </a:lnSpc>
              <a:buFont typeface="Wingdings" panose="05000000000000000000" pitchFamily="2" charset="2"/>
              <a:buChar char="ü"/>
              <a:defRPr/>
            </a:pPr>
            <a:r>
              <a:rPr lang="en-US" sz="2400" dirty="0"/>
              <a:t>What concentration of corrosive liquid can be expected?</a:t>
            </a:r>
          </a:p>
          <a:p>
            <a:pPr marL="885825" lvl="1" indent="-428625" defTabSz="1371600">
              <a:lnSpc>
                <a:spcPct val="150000"/>
              </a:lnSpc>
              <a:buFont typeface="Wingdings" panose="05000000000000000000" pitchFamily="2" charset="2"/>
              <a:buChar char="ü"/>
              <a:defRPr/>
            </a:pPr>
            <a:r>
              <a:rPr lang="en-US" sz="2400" dirty="0"/>
              <a:t>What is the corrosion resistance of the material in expected environment?</a:t>
            </a:r>
          </a:p>
          <a:p>
            <a:pPr defTabSz="1371600">
              <a:lnSpc>
                <a:spcPct val="150000"/>
              </a:lnSpc>
              <a:defRPr/>
            </a:pPr>
            <a:r>
              <a:rPr lang="en-US" sz="2400" b="1" dirty="0">
                <a:solidFill>
                  <a:schemeClr val="accent6">
                    <a:lumMod val="75000"/>
                  </a:schemeClr>
                </a:solidFill>
                <a:cs typeface="SABIC Typeface Text Light"/>
              </a:rPr>
              <a:t>Measurement of Flue Gas Acid Dew Point Temperature: </a:t>
            </a:r>
            <a:r>
              <a:rPr lang="en-US" sz="2400" dirty="0">
                <a:solidFill>
                  <a:srgbClr val="4D4D4D"/>
                </a:solidFill>
                <a:cs typeface="SABIC Typeface Text Light"/>
              </a:rPr>
              <a:t>acidic gasses SO</a:t>
            </a:r>
            <a:r>
              <a:rPr lang="en-US" sz="2400" baseline="-25000" dirty="0">
                <a:solidFill>
                  <a:srgbClr val="4D4D4D"/>
                </a:solidFill>
                <a:cs typeface="SABIC Typeface Text Light"/>
              </a:rPr>
              <a:t>3</a:t>
            </a:r>
            <a:r>
              <a:rPr lang="en-US" sz="2400" dirty="0">
                <a:solidFill>
                  <a:srgbClr val="4D4D4D"/>
                </a:solidFill>
                <a:cs typeface="SABIC Typeface Text Light"/>
              </a:rPr>
              <a:t>, SO</a:t>
            </a:r>
            <a:r>
              <a:rPr lang="en-US" sz="2400" baseline="-25000" dirty="0">
                <a:solidFill>
                  <a:srgbClr val="4D4D4D"/>
                </a:solidFill>
                <a:cs typeface="SABIC Typeface Text Light"/>
              </a:rPr>
              <a:t>2</a:t>
            </a:r>
            <a:r>
              <a:rPr lang="en-US" sz="2400" dirty="0">
                <a:solidFill>
                  <a:srgbClr val="4D4D4D"/>
                </a:solidFill>
                <a:cs typeface="SABIC Typeface Text Light"/>
              </a:rPr>
              <a:t>, Cl and NO</a:t>
            </a:r>
            <a:r>
              <a:rPr lang="en-US" sz="2400" baseline="-25000" dirty="0">
                <a:solidFill>
                  <a:srgbClr val="4D4D4D"/>
                </a:solidFill>
                <a:cs typeface="SABIC Typeface Text Light"/>
              </a:rPr>
              <a:t>X</a:t>
            </a:r>
            <a:r>
              <a:rPr lang="en-US" sz="2400" dirty="0">
                <a:solidFill>
                  <a:srgbClr val="4D4D4D"/>
                </a:solidFill>
                <a:cs typeface="SABIC Typeface Text Light"/>
              </a:rPr>
              <a:t> </a:t>
            </a:r>
          </a:p>
          <a:p>
            <a:pPr marL="885825" lvl="1" indent="-428625" defTabSz="1371600">
              <a:lnSpc>
                <a:spcPct val="150000"/>
              </a:lnSpc>
              <a:buFont typeface="Wingdings" panose="05000000000000000000" pitchFamily="2" charset="2"/>
              <a:buChar char="ü"/>
              <a:defRPr/>
            </a:pPr>
            <a:r>
              <a:rPr lang="en-US" altLang="en-US" sz="2400" dirty="0">
                <a:solidFill>
                  <a:srgbClr val="00B0F0"/>
                </a:solidFill>
              </a:rPr>
              <a:t>API 560 (Fired Heaters For General Refinery Service)</a:t>
            </a:r>
            <a:r>
              <a:rPr lang="en-US" altLang="en-US" sz="2400" dirty="0"/>
              <a:t>: Guidelines for calculation</a:t>
            </a:r>
          </a:p>
        </p:txBody>
      </p:sp>
      <p:cxnSp>
        <p:nvCxnSpPr>
          <p:cNvPr id="27" name="Straight Connector 26">
            <a:extLst>
              <a:ext uri="{FF2B5EF4-FFF2-40B4-BE49-F238E27FC236}">
                <a16:creationId xmlns:a16="http://schemas.microsoft.com/office/drawing/2014/main" id="{BFE91D99-5928-ED4F-589B-F366CC2A99C2}"/>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6" name="Picture 1" descr="http://intranet.sabic.com/PublishingImages/sabic_logo.jpg">
            <a:extLst>
              <a:ext uri="{FF2B5EF4-FFF2-40B4-BE49-F238E27FC236}">
                <a16:creationId xmlns:a16="http://schemas.microsoft.com/office/drawing/2014/main" id="{BFCAD071-DA4B-9ABE-15A2-C86666F81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74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6485" y="732902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8F6A36C2-E308-FA76-CAD4-EB1358002845}"/>
              </a:ext>
            </a:extLst>
          </p:cNvPr>
          <p:cNvSpPr txBox="1">
            <a:spLocks/>
          </p:cNvSpPr>
          <p:nvPr/>
        </p:nvSpPr>
        <p:spPr bwMode="auto">
          <a:xfrm>
            <a:off x="744795" y="562669"/>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Refractory design Measures  to prevent acid Dew point corrosion</a:t>
            </a:r>
          </a:p>
        </p:txBody>
      </p:sp>
      <p:sp>
        <p:nvSpPr>
          <p:cNvPr id="6" name="Content Placeholder 2">
            <a:extLst>
              <a:ext uri="{FF2B5EF4-FFF2-40B4-BE49-F238E27FC236}">
                <a16:creationId xmlns:a16="http://schemas.microsoft.com/office/drawing/2014/main" id="{AAA75911-FED3-C63F-EDED-2B576C8EE004}"/>
              </a:ext>
            </a:extLst>
          </p:cNvPr>
          <p:cNvSpPr txBox="1">
            <a:spLocks/>
          </p:cNvSpPr>
          <p:nvPr/>
        </p:nvSpPr>
        <p:spPr>
          <a:xfrm>
            <a:off x="733789" y="1296823"/>
            <a:ext cx="10788630" cy="1149800"/>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0" marR="0" lvl="0" indent="0" algn="l" defTabSz="914400" rtl="0" eaLnBrk="1" fontAlgn="base" latinLnBrk="0" hangingPunct="1">
              <a:lnSpc>
                <a:spcPct val="100000"/>
              </a:lnSpc>
              <a:spcBef>
                <a:spcPts val="0"/>
              </a:spcBef>
              <a:spcAft>
                <a:spcPct val="0"/>
              </a:spcAft>
              <a:buClr>
                <a:srgbClr val="4D4D4D"/>
              </a:buClr>
              <a:buSzPct val="125000"/>
              <a:buFont typeface="Arial" pitchFamily="34" charset="0"/>
              <a:buNone/>
              <a:tabLst/>
              <a:defRPr/>
            </a:pPr>
            <a:r>
              <a:rPr kumimoji="0" lang="en-US" b="0" i="0" u="none" strike="noStrike" kern="0" cap="none" spc="0" normalizeH="0" baseline="0" noProof="0" dirty="0">
                <a:ln>
                  <a:noFill/>
                </a:ln>
                <a:solidFill>
                  <a:schemeClr val="accent6">
                    <a:lumMod val="75000"/>
                  </a:schemeClr>
                </a:solidFill>
                <a:effectLst/>
                <a:uLnTx/>
                <a:uFillTx/>
              </a:rPr>
              <a:t>API 560 recommends</a:t>
            </a:r>
            <a:r>
              <a:rPr kumimoji="0" lang="en-US" b="0" i="0" u="none" strike="noStrike" kern="0" cap="none" spc="0" normalizeH="0" baseline="0" noProof="0" dirty="0">
                <a:ln>
                  <a:noFill/>
                </a:ln>
                <a:solidFill>
                  <a:srgbClr val="4D4D4D"/>
                </a:solidFill>
                <a:effectLst/>
                <a:uLnTx/>
                <a:uFillTx/>
              </a:rPr>
              <a:t> </a:t>
            </a:r>
            <a:r>
              <a:rPr kumimoji="0" lang="en-US" b="0" i="0" u="none" strike="noStrike" kern="0" cap="none" spc="0" normalizeH="0" baseline="0" noProof="0" dirty="0">
                <a:ln>
                  <a:noFill/>
                </a:ln>
                <a:effectLst/>
                <a:uLnTx/>
                <a:uFillTx/>
              </a:rPr>
              <a:t>a limit of 10 mg/kg of sulfur content in fuel for corrosion protection requirement. </a:t>
            </a:r>
          </a:p>
          <a:p>
            <a:pPr marR="0" lvl="0" algn="l" defTabSz="914400" rtl="0" eaLnBrk="1" fontAlgn="base" latinLnBrk="0" hangingPunct="1">
              <a:lnSpc>
                <a:spcPct val="100000"/>
              </a:lnSpc>
              <a:spcBef>
                <a:spcPts val="0"/>
              </a:spcBef>
              <a:spcAft>
                <a:spcPct val="0"/>
              </a:spcAft>
              <a:buClr>
                <a:srgbClr val="4D4D4D"/>
              </a:buClr>
              <a:buSzPct val="125000"/>
              <a:tabLst/>
              <a:defRPr/>
            </a:pPr>
            <a:endParaRPr kumimoji="0" lang="en-US" b="1" i="0" u="none" strike="noStrike" kern="0" cap="none" spc="0" normalizeH="0" baseline="0" noProof="0" dirty="0">
              <a:ln>
                <a:noFill/>
              </a:ln>
              <a:solidFill>
                <a:schemeClr val="accent6">
                  <a:lumMod val="75000"/>
                </a:schemeClr>
              </a:solidFill>
              <a:effectLst/>
              <a:uLnTx/>
              <a:uFillTx/>
              <a:cs typeface="SABIC Typeface Text Light"/>
            </a:endParaRPr>
          </a:p>
          <a:p>
            <a:pPr marR="0" lvl="0" algn="l" defTabSz="914400" rtl="0" eaLnBrk="1" fontAlgn="base" latinLnBrk="0" hangingPunct="1">
              <a:lnSpc>
                <a:spcPct val="100000"/>
              </a:lnSpc>
              <a:spcBef>
                <a:spcPts val="0"/>
              </a:spcBef>
              <a:spcAft>
                <a:spcPct val="0"/>
              </a:spcAft>
              <a:buClr>
                <a:srgbClr val="4D4D4D"/>
              </a:buClr>
              <a:buSzPct val="125000"/>
              <a:tabLst/>
              <a:defRPr/>
            </a:pPr>
            <a:endParaRPr kumimoji="0" lang="en-US" b="0" i="0" u="none" strike="noStrike" kern="0" cap="none" spc="0" normalizeH="0" baseline="0" noProof="0" dirty="0">
              <a:ln>
                <a:noFill/>
              </a:ln>
              <a:solidFill>
                <a:srgbClr val="4D4D4D"/>
              </a:solidFill>
              <a:effectLst/>
              <a:uLnTx/>
              <a:uFillTx/>
              <a:cs typeface="SABIC Typeface Text Light"/>
            </a:endParaRPr>
          </a:p>
          <a:p>
            <a:pPr marL="0" marR="0" lvl="1" indent="0" algn="l" defTabSz="914400" rtl="0" eaLnBrk="1" fontAlgn="base" latinLnBrk="0" hangingPunct="1">
              <a:lnSpc>
                <a:spcPct val="100000"/>
              </a:lnSpc>
              <a:spcBef>
                <a:spcPts val="0"/>
              </a:spcBef>
              <a:spcAft>
                <a:spcPct val="0"/>
              </a:spcAft>
              <a:buClr>
                <a:srgbClr val="4D4D4D"/>
              </a:buClr>
              <a:buSzPct val="125000"/>
              <a:buFontTx/>
              <a:buNone/>
              <a:tabLst/>
              <a:defRPr/>
            </a:pPr>
            <a:endParaRPr kumimoji="0" lang="en-GB" b="0" i="0" u="none" strike="noStrike" kern="0" cap="none" spc="0" normalizeH="0" baseline="0" noProof="0" dirty="0">
              <a:ln>
                <a:noFill/>
              </a:ln>
              <a:solidFill>
                <a:srgbClr val="4D4D4D"/>
              </a:solidFill>
              <a:effectLst/>
              <a:uLnTx/>
              <a:uFillTx/>
              <a:cs typeface="SABIC Typeface Text Light"/>
            </a:endParaRPr>
          </a:p>
        </p:txBody>
      </p:sp>
      <p:cxnSp>
        <p:nvCxnSpPr>
          <p:cNvPr id="7" name="Straight Connector 12">
            <a:extLst>
              <a:ext uri="{FF2B5EF4-FFF2-40B4-BE49-F238E27FC236}">
                <a16:creationId xmlns:a16="http://schemas.microsoft.com/office/drawing/2014/main" id="{2B190CAD-CC47-2BF2-E2B5-7E5A187F7053}"/>
              </a:ext>
            </a:extLst>
          </p:cNvPr>
          <p:cNvCxnSpPr>
            <a:cxnSpLocks noChangeShapeType="1"/>
          </p:cNvCxnSpPr>
          <p:nvPr/>
        </p:nvCxnSpPr>
        <p:spPr bwMode="auto">
          <a:xfrm rot="5400000">
            <a:off x="10939858" y="3109759"/>
            <a:ext cx="2550320" cy="21431"/>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0" name="Straight Connector 26">
            <a:extLst>
              <a:ext uri="{FF2B5EF4-FFF2-40B4-BE49-F238E27FC236}">
                <a16:creationId xmlns:a16="http://schemas.microsoft.com/office/drawing/2014/main" id="{7D1A0646-6992-E9E9-4103-F5CA71164434}"/>
              </a:ext>
            </a:extLst>
          </p:cNvPr>
          <p:cNvCxnSpPr>
            <a:cxnSpLocks noChangeShapeType="1"/>
          </p:cNvCxnSpPr>
          <p:nvPr/>
        </p:nvCxnSpPr>
        <p:spPr bwMode="auto">
          <a:xfrm rot="5400000">
            <a:off x="10939859" y="3088327"/>
            <a:ext cx="2550318" cy="21431"/>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cxnSp>
        <p:nvCxnSpPr>
          <p:cNvPr id="11" name="Straight Connector 28">
            <a:extLst>
              <a:ext uri="{FF2B5EF4-FFF2-40B4-BE49-F238E27FC236}">
                <a16:creationId xmlns:a16="http://schemas.microsoft.com/office/drawing/2014/main" id="{07492F4F-0D28-E952-DE7D-C414CEC00618}"/>
              </a:ext>
            </a:extLst>
          </p:cNvPr>
          <p:cNvCxnSpPr>
            <a:cxnSpLocks noChangeShapeType="1"/>
          </p:cNvCxnSpPr>
          <p:nvPr/>
        </p:nvCxnSpPr>
        <p:spPr bwMode="auto">
          <a:xfrm rot="5400000">
            <a:off x="10939859" y="3088327"/>
            <a:ext cx="2550318" cy="21431"/>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31913E74-35CE-4BD8-8427-8DDE7400D337}"/>
              </a:ext>
            </a:extLst>
          </p:cNvPr>
          <p:cNvSpPr txBox="1"/>
          <p:nvPr/>
        </p:nvSpPr>
        <p:spPr>
          <a:xfrm>
            <a:off x="11634074" y="3919552"/>
            <a:ext cx="548548" cy="323165"/>
          </a:xfrm>
          <a:prstGeom prst="rect">
            <a:avLst/>
          </a:prstGeom>
          <a:noFill/>
        </p:spPr>
        <p:txBody>
          <a:bodyPr wrap="none">
            <a:spAutoFit/>
          </a:bodyPr>
          <a:lstStyle/>
          <a:p>
            <a:pPr algn="ctr" defTabSz="1371600">
              <a:defRPr/>
            </a:pPr>
            <a:r>
              <a:rPr lang="en-US" sz="1500" b="1" dirty="0">
                <a:solidFill>
                  <a:srgbClr val="FF0000"/>
                </a:solidFill>
                <a:ea typeface="ヒラギノ角ゴ ProN W3" charset="-128"/>
                <a:cs typeface="SABIC Typeface Text Light"/>
                <a:sym typeface="Arial" charset="0"/>
              </a:rPr>
              <a:t>80</a:t>
            </a:r>
            <a:r>
              <a:rPr lang="en-US" sz="1500" b="1" baseline="30000" dirty="0">
                <a:solidFill>
                  <a:srgbClr val="FF0000"/>
                </a:solidFill>
                <a:ea typeface="ヒラギノ角ゴ ProN W3" charset="-128"/>
                <a:cs typeface="SABIC Typeface Text Light"/>
                <a:sym typeface="Arial" charset="0"/>
              </a:rPr>
              <a:t>0</a:t>
            </a:r>
            <a:r>
              <a:rPr lang="en-US" sz="1500" b="1" dirty="0">
                <a:solidFill>
                  <a:srgbClr val="FF0000"/>
                </a:solidFill>
                <a:ea typeface="ヒラギノ角ゴ ProN W3" charset="-128"/>
                <a:cs typeface="SABIC Typeface Text Light"/>
                <a:sym typeface="Arial" charset="0"/>
              </a:rPr>
              <a:t>C</a:t>
            </a:r>
          </a:p>
        </p:txBody>
      </p:sp>
      <p:sp>
        <p:nvSpPr>
          <p:cNvPr id="13" name="TextBox 12">
            <a:extLst>
              <a:ext uri="{FF2B5EF4-FFF2-40B4-BE49-F238E27FC236}">
                <a16:creationId xmlns:a16="http://schemas.microsoft.com/office/drawing/2014/main" id="{D9E90F88-1C49-0D43-7C87-0641C705E904}"/>
              </a:ext>
            </a:extLst>
          </p:cNvPr>
          <p:cNvSpPr txBox="1"/>
          <p:nvPr/>
        </p:nvSpPr>
        <p:spPr>
          <a:xfrm rot="16200000">
            <a:off x="11531560" y="2530273"/>
            <a:ext cx="1068882" cy="346249"/>
          </a:xfrm>
          <a:prstGeom prst="rect">
            <a:avLst/>
          </a:prstGeom>
          <a:noFill/>
        </p:spPr>
        <p:txBody>
          <a:bodyPr wrap="none">
            <a:spAutoFit/>
          </a:bodyPr>
          <a:lstStyle/>
          <a:p>
            <a:pPr algn="ctr" defTabSz="1371600">
              <a:defRPr/>
            </a:pPr>
            <a:r>
              <a:rPr lang="en-US" sz="1650" dirty="0">
                <a:solidFill>
                  <a:srgbClr val="FF0000"/>
                </a:solidFill>
                <a:ea typeface="ヒラギノ角ゴ ProN W3" charset="-128"/>
                <a:cs typeface="SABIC Typeface Text Light"/>
                <a:sym typeface="Arial" charset="0"/>
              </a:rPr>
              <a:t>Steel Shell</a:t>
            </a:r>
          </a:p>
        </p:txBody>
      </p:sp>
      <p:sp>
        <p:nvSpPr>
          <p:cNvPr id="14" name="Right Arrow 16">
            <a:extLst>
              <a:ext uri="{FF2B5EF4-FFF2-40B4-BE49-F238E27FC236}">
                <a16:creationId xmlns:a16="http://schemas.microsoft.com/office/drawing/2014/main" id="{00B06C06-B4ED-371B-FFA2-9F35640CAF03}"/>
              </a:ext>
            </a:extLst>
          </p:cNvPr>
          <p:cNvSpPr/>
          <p:nvPr/>
        </p:nvSpPr>
        <p:spPr bwMode="auto">
          <a:xfrm>
            <a:off x="12241466" y="4808660"/>
            <a:ext cx="2406963" cy="524859"/>
          </a:xfrm>
          <a:prstGeom prst="rightArrow">
            <a:avLst/>
          </a:prstGeom>
          <a:solidFill>
            <a:srgbClr val="FFCD00"/>
          </a:solidFill>
          <a:ln w="9525" cap="flat" cmpd="sng" algn="ctr">
            <a:solidFill>
              <a:srgbClr val="4D4D4D"/>
            </a:solidFill>
            <a:prstDash val="solid"/>
            <a:round/>
            <a:headEnd type="none" w="med" len="med"/>
            <a:tailEnd type="none" w="med" len="med"/>
          </a:ln>
          <a:effectLst/>
        </p:spPr>
        <p:txBody>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0000"/>
                </a:solidFill>
                <a:effectLst/>
                <a:uLnTx/>
                <a:uFillTx/>
                <a:ea typeface="ヒラギノ角ゴ ProN W3" charset="-128"/>
                <a:cs typeface="SABIC Typeface Text Light"/>
                <a:sym typeface="Arial" charset="0"/>
              </a:rPr>
              <a:t>Refractory Thickness</a:t>
            </a:r>
          </a:p>
        </p:txBody>
      </p:sp>
      <p:sp>
        <p:nvSpPr>
          <p:cNvPr id="15" name="Rectangle 14">
            <a:extLst>
              <a:ext uri="{FF2B5EF4-FFF2-40B4-BE49-F238E27FC236}">
                <a16:creationId xmlns:a16="http://schemas.microsoft.com/office/drawing/2014/main" id="{E7D0C0A8-B708-FC94-5DA5-7E88F4A927DF}"/>
              </a:ext>
            </a:extLst>
          </p:cNvPr>
          <p:cNvSpPr/>
          <p:nvPr/>
        </p:nvSpPr>
        <p:spPr>
          <a:xfrm rot="16200000">
            <a:off x="12042754" y="2397644"/>
            <a:ext cx="1516856" cy="369332"/>
          </a:xfrm>
          <a:prstGeom prst="rect">
            <a:avLst/>
          </a:prstGeom>
        </p:spPr>
        <p:txBody>
          <a:bodyPr>
            <a:spAutoFit/>
          </a:bodyPr>
          <a:lstStyle/>
          <a:p>
            <a:pPr algn="ctr" defTabSz="1371600">
              <a:defRPr/>
            </a:pPr>
            <a:r>
              <a:rPr lang="en-US" b="1" dirty="0">
                <a:solidFill>
                  <a:srgbClr val="FF0000"/>
                </a:solidFill>
                <a:ea typeface="ヒラギノ角ゴ ProN W3" charset="-128"/>
                <a:cs typeface="SABIC Typeface Text Light"/>
                <a:sym typeface="Arial" charset="0"/>
              </a:rPr>
              <a:t>Dew  Point</a:t>
            </a:r>
          </a:p>
        </p:txBody>
      </p:sp>
      <p:sp>
        <p:nvSpPr>
          <p:cNvPr id="16" name="Rectangle 15">
            <a:extLst>
              <a:ext uri="{FF2B5EF4-FFF2-40B4-BE49-F238E27FC236}">
                <a16:creationId xmlns:a16="http://schemas.microsoft.com/office/drawing/2014/main" id="{A6A027E7-9844-AA25-CBF2-954278EE3B18}"/>
              </a:ext>
            </a:extLst>
          </p:cNvPr>
          <p:cNvSpPr/>
          <p:nvPr/>
        </p:nvSpPr>
        <p:spPr>
          <a:xfrm>
            <a:off x="12546434" y="3330314"/>
            <a:ext cx="479618" cy="507831"/>
          </a:xfrm>
          <a:prstGeom prst="rect">
            <a:avLst/>
          </a:prstGeom>
        </p:spPr>
        <p:txBody>
          <a:bodyPr wrap="none">
            <a:spAutoFit/>
          </a:bodyPr>
          <a:lstStyle/>
          <a:p>
            <a:pPr algn="ctr" defTabSz="1371600">
              <a:defRPr/>
            </a:pPr>
            <a:r>
              <a:rPr lang="en-US" sz="2700" b="1" dirty="0">
                <a:solidFill>
                  <a:srgbClr val="FF0000"/>
                </a:solidFill>
                <a:ea typeface="ヒラギノ角ゴ ProN W3" charset="-128"/>
                <a:cs typeface="SABIC Typeface Text Light"/>
                <a:sym typeface="Arial" charset="0"/>
              </a:rPr>
              <a:t>T</a:t>
            </a:r>
            <a:r>
              <a:rPr lang="en-US" sz="2700" b="1" i="1" baseline="-25000" dirty="0">
                <a:solidFill>
                  <a:srgbClr val="FF0000"/>
                </a:solidFill>
                <a:ea typeface="ヒラギノ角ゴ ProN W3" charset="-128"/>
                <a:cs typeface="SABIC Typeface Text Light"/>
                <a:sym typeface="Wingdings" pitchFamily="2" charset="2"/>
              </a:rPr>
              <a:t>d</a:t>
            </a:r>
            <a:endParaRPr lang="en-US" sz="2700" dirty="0">
              <a:solidFill>
                <a:srgbClr val="FF0000"/>
              </a:solidFill>
              <a:ea typeface="ヒラギノ角ゴ ProN W3" charset="-128"/>
              <a:cs typeface="SABIC Typeface Text Light"/>
              <a:sym typeface="Arial" charset="0"/>
            </a:endParaRPr>
          </a:p>
        </p:txBody>
      </p:sp>
      <p:cxnSp>
        <p:nvCxnSpPr>
          <p:cNvPr id="17" name="Straight Connector 60">
            <a:extLst>
              <a:ext uri="{FF2B5EF4-FFF2-40B4-BE49-F238E27FC236}">
                <a16:creationId xmlns:a16="http://schemas.microsoft.com/office/drawing/2014/main" id="{24789664-5BBD-1600-935D-C928C8E7EB3B}"/>
              </a:ext>
            </a:extLst>
          </p:cNvPr>
          <p:cNvCxnSpPr>
            <a:cxnSpLocks noChangeShapeType="1"/>
          </p:cNvCxnSpPr>
          <p:nvPr/>
        </p:nvCxnSpPr>
        <p:spPr bwMode="auto">
          <a:xfrm flipH="1">
            <a:off x="12204304" y="3821627"/>
            <a:ext cx="840956" cy="35969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8" name="Straight Connector 75">
            <a:extLst>
              <a:ext uri="{FF2B5EF4-FFF2-40B4-BE49-F238E27FC236}">
                <a16:creationId xmlns:a16="http://schemas.microsoft.com/office/drawing/2014/main" id="{9811BC42-8E7D-E2DE-B1FF-971BD3D29B0D}"/>
              </a:ext>
            </a:extLst>
          </p:cNvPr>
          <p:cNvCxnSpPr>
            <a:cxnSpLocks noChangeShapeType="1"/>
            <a:endCxn id="27" idx="1"/>
          </p:cNvCxnSpPr>
          <p:nvPr/>
        </p:nvCxnSpPr>
        <p:spPr bwMode="auto">
          <a:xfrm flipV="1">
            <a:off x="13127192" y="2239380"/>
            <a:ext cx="1509380" cy="1582247"/>
          </a:xfrm>
          <a:prstGeom prst="line">
            <a:avLst/>
          </a:prstGeom>
          <a:noFill/>
          <a:ln w="9525" algn="ctr">
            <a:solidFill>
              <a:srgbClr val="4D4D4D"/>
            </a:solidFill>
            <a:round/>
            <a:headEnd/>
            <a:tailEnd/>
          </a:ln>
          <a:extLst>
            <a:ext uri="{909E8E84-426E-40DD-AFC4-6F175D3DCCD1}">
              <a14:hiddenFill xmlns:a14="http://schemas.microsoft.com/office/drawing/2010/main">
                <a:noFill/>
              </a14:hiddenFill>
            </a:ext>
          </a:extLst>
        </p:spPr>
      </p:cxnSp>
      <p:sp>
        <p:nvSpPr>
          <p:cNvPr id="19" name="Rectangle 77">
            <a:extLst>
              <a:ext uri="{FF2B5EF4-FFF2-40B4-BE49-F238E27FC236}">
                <a16:creationId xmlns:a16="http://schemas.microsoft.com/office/drawing/2014/main" id="{423AF08F-E48F-612A-DC0B-8BBCFCD70BA8}"/>
              </a:ext>
            </a:extLst>
          </p:cNvPr>
          <p:cNvSpPr>
            <a:spLocks noChangeArrowheads="1"/>
          </p:cNvSpPr>
          <p:nvPr/>
        </p:nvSpPr>
        <p:spPr bwMode="auto">
          <a:xfrm>
            <a:off x="12204302" y="1823883"/>
            <a:ext cx="111918" cy="3000375"/>
          </a:xfrm>
          <a:prstGeom prst="rect">
            <a:avLst/>
          </a:prstGeom>
          <a:solidFill>
            <a:srgbClr val="009FDF"/>
          </a:solidFill>
          <a:ln w="9525" algn="ctr">
            <a:solidFill>
              <a:srgbClr val="4D4D4D"/>
            </a:solidFill>
            <a:round/>
            <a:headEnd/>
            <a:tailEnd/>
          </a:ln>
        </p:spPr>
        <p:txBody>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700" b="0" i="0" u="none" strike="noStrike" kern="0" cap="none" spc="0" normalizeH="0" baseline="0" noProof="0">
              <a:ln>
                <a:noFill/>
              </a:ln>
              <a:solidFill>
                <a:srgbClr val="53565A"/>
              </a:solidFill>
              <a:effectLst/>
              <a:uLnTx/>
              <a:uFillTx/>
              <a:latin typeface="+mn-lt"/>
              <a:cs typeface="SABIC Typeface Text Light"/>
            </a:endParaRPr>
          </a:p>
        </p:txBody>
      </p:sp>
      <p:sp>
        <p:nvSpPr>
          <p:cNvPr id="20" name="Rectangle 19">
            <a:extLst>
              <a:ext uri="{FF2B5EF4-FFF2-40B4-BE49-F238E27FC236}">
                <a16:creationId xmlns:a16="http://schemas.microsoft.com/office/drawing/2014/main" id="{988BD609-9848-A7AB-0366-B4D3F4CA947C}"/>
              </a:ext>
            </a:extLst>
          </p:cNvPr>
          <p:cNvSpPr/>
          <p:nvPr/>
        </p:nvSpPr>
        <p:spPr bwMode="auto">
          <a:xfrm>
            <a:off x="13044380" y="1918132"/>
            <a:ext cx="71438" cy="2893220"/>
          </a:xfrm>
          <a:prstGeom prst="rect">
            <a:avLst/>
          </a:prstGeom>
          <a:solidFill>
            <a:srgbClr val="E35205">
              <a:lumMod val="75000"/>
              <a:lumOff val="25000"/>
            </a:srgbClr>
          </a:solidFill>
          <a:ln w="9525" cap="flat" cmpd="sng" algn="ctr">
            <a:solidFill>
              <a:srgbClr val="4D4D4D"/>
            </a:solidFill>
            <a:prstDash val="solid"/>
            <a:round/>
            <a:headEnd type="none" w="med" len="med"/>
            <a:tailEnd type="none" w="med" len="med"/>
          </a:ln>
          <a:effectLst/>
        </p:spPr>
        <p:txBody>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4D4D4D"/>
              </a:solidFill>
              <a:effectLst/>
              <a:uLnTx/>
              <a:uFillTx/>
              <a:ea typeface="ヒラギノ角ゴ ProN W3" charset="-128"/>
              <a:cs typeface="SABIC Typeface Text Light"/>
              <a:sym typeface="Arial" charset="0"/>
            </a:endParaRPr>
          </a:p>
        </p:txBody>
      </p:sp>
      <p:sp>
        <p:nvSpPr>
          <p:cNvPr id="21" name="Rectangle 79">
            <a:extLst>
              <a:ext uri="{FF2B5EF4-FFF2-40B4-BE49-F238E27FC236}">
                <a16:creationId xmlns:a16="http://schemas.microsoft.com/office/drawing/2014/main" id="{7A33CD7C-D2E5-78EB-9A5A-07C1A5A9DA51}"/>
              </a:ext>
            </a:extLst>
          </p:cNvPr>
          <p:cNvSpPr>
            <a:spLocks noChangeArrowheads="1"/>
          </p:cNvSpPr>
          <p:nvPr/>
        </p:nvSpPr>
        <p:spPr bwMode="auto">
          <a:xfrm>
            <a:off x="14632697" y="1933365"/>
            <a:ext cx="73820" cy="2893218"/>
          </a:xfrm>
          <a:prstGeom prst="rect">
            <a:avLst/>
          </a:prstGeom>
          <a:solidFill>
            <a:srgbClr val="E35205">
              <a:lumMod val="75000"/>
            </a:srgbClr>
          </a:solidFill>
          <a:ln w="9525" algn="ctr">
            <a:solidFill>
              <a:srgbClr val="4D4D4D"/>
            </a:solidFill>
            <a:round/>
            <a:headEnd/>
            <a:tailEnd/>
          </a:ln>
        </p:spPr>
        <p:txBody>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700" b="0" i="0" u="none" strike="noStrike" kern="0" cap="none" spc="0" normalizeH="0" baseline="0" noProof="0">
              <a:ln>
                <a:noFill/>
              </a:ln>
              <a:solidFill>
                <a:srgbClr val="53565A"/>
              </a:solidFill>
              <a:effectLst/>
              <a:uLnTx/>
              <a:uFillTx/>
              <a:latin typeface="+mn-lt"/>
              <a:cs typeface="SABIC Typeface Text Light"/>
            </a:endParaRPr>
          </a:p>
        </p:txBody>
      </p:sp>
      <p:pic>
        <p:nvPicPr>
          <p:cNvPr id="22" name="Picture 3" descr="Jan05002">
            <a:extLst>
              <a:ext uri="{FF2B5EF4-FFF2-40B4-BE49-F238E27FC236}">
                <a16:creationId xmlns:a16="http://schemas.microsoft.com/office/drawing/2014/main" id="{6454AA8C-4313-C421-7BB7-CD0E7C40B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0912" y="5424646"/>
            <a:ext cx="2146775" cy="19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E402F750-C013-6AE4-B691-A391BB58A4C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65409" y="8065172"/>
            <a:ext cx="1324636" cy="160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5D0B3157-49E0-9FAA-0AA2-D753D3DABE73}"/>
              </a:ext>
            </a:extLst>
          </p:cNvPr>
          <p:cNvPicPr>
            <a:picLocks noChangeAspect="1"/>
          </p:cNvPicPr>
          <p:nvPr/>
        </p:nvPicPr>
        <p:blipFill rotWithShape="1">
          <a:blip r:embed="rId8">
            <a:extLst>
              <a:ext uri="{28A0092B-C50C-407E-A947-70E740481C1C}">
                <a14:useLocalDpi xmlns:a14="http://schemas.microsoft.com/office/drawing/2010/main" val="0"/>
              </a:ext>
            </a:extLst>
          </a:blip>
          <a:srcRect l="18103" r="11427" b="6989"/>
          <a:stretch/>
        </p:blipFill>
        <p:spPr bwMode="auto">
          <a:xfrm>
            <a:off x="15087600" y="2031590"/>
            <a:ext cx="2664894" cy="24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5">
            <a:extLst>
              <a:ext uri="{FF2B5EF4-FFF2-40B4-BE49-F238E27FC236}">
                <a16:creationId xmlns:a16="http://schemas.microsoft.com/office/drawing/2014/main" id="{3BA447DB-4D59-45FC-72B8-65BBB3FE55C8}"/>
              </a:ext>
            </a:extLst>
          </p:cNvPr>
          <p:cNvSpPr txBox="1">
            <a:spLocks noChangeArrowheads="1"/>
          </p:cNvSpPr>
          <p:nvPr/>
        </p:nvSpPr>
        <p:spPr bwMode="auto">
          <a:xfrm>
            <a:off x="12066001" y="1189372"/>
            <a:ext cx="1954997" cy="415498"/>
          </a:xfrm>
          <a:prstGeom prst="rect">
            <a:avLst/>
          </a:prstGeom>
          <a:solidFill>
            <a:srgbClr val="FFFF00"/>
          </a:solidFill>
          <a:ln>
            <a:noFill/>
          </a:ln>
        </p:spPr>
        <p:txBody>
          <a:bodyPr wrap="square">
            <a:spAutoFit/>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algn="ctr" defTabSz="1371600">
              <a:spcBef>
                <a:spcPct val="50000"/>
              </a:spcBef>
              <a:buClrTx/>
              <a:buFont typeface="Arial" panose="020B0604020202020204" pitchFamily="34" charset="0"/>
              <a:buNone/>
            </a:pPr>
            <a:r>
              <a:rPr lang="en-US" sz="2100" dirty="0">
                <a:solidFill>
                  <a:srgbClr val="FF0000"/>
                </a:solidFill>
                <a:latin typeface="+mn-lt"/>
                <a:cs typeface="SABIC Typeface Text Light"/>
              </a:rPr>
              <a:t>Barrier </a:t>
            </a:r>
            <a:r>
              <a:rPr lang="fr-FR" altLang="en-US" sz="2100" dirty="0">
                <a:solidFill>
                  <a:srgbClr val="FF0000"/>
                </a:solidFill>
                <a:latin typeface="+mn-lt"/>
                <a:ea typeface="ヒラギノ角ゴ Pro W3" pitchFamily="1" charset="-128"/>
                <a:cs typeface="SABIC Typeface Text Light"/>
              </a:rPr>
              <a:t>: SS Foil</a:t>
            </a:r>
          </a:p>
        </p:txBody>
      </p:sp>
      <p:sp>
        <p:nvSpPr>
          <p:cNvPr id="27" name="Line 26">
            <a:extLst>
              <a:ext uri="{FF2B5EF4-FFF2-40B4-BE49-F238E27FC236}">
                <a16:creationId xmlns:a16="http://schemas.microsoft.com/office/drawing/2014/main" id="{2FD5057E-833C-AC0A-B12A-D75573CD7B23}"/>
              </a:ext>
            </a:extLst>
          </p:cNvPr>
          <p:cNvSpPr>
            <a:spLocks noChangeShapeType="1"/>
          </p:cNvSpPr>
          <p:nvPr/>
        </p:nvSpPr>
        <p:spPr bwMode="auto">
          <a:xfrm>
            <a:off x="13127192" y="2234916"/>
            <a:ext cx="1509380" cy="446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4D4D4D"/>
              </a:solidFill>
              <a:effectLst/>
              <a:uLnTx/>
              <a:uFillTx/>
              <a:cs typeface="SABIC Typeface Text Light"/>
            </a:endParaRPr>
          </a:p>
        </p:txBody>
      </p:sp>
      <p:sp>
        <p:nvSpPr>
          <p:cNvPr id="28" name="Content Placeholder 2">
            <a:extLst>
              <a:ext uri="{FF2B5EF4-FFF2-40B4-BE49-F238E27FC236}">
                <a16:creationId xmlns:a16="http://schemas.microsoft.com/office/drawing/2014/main" id="{6CF1E340-B39B-3346-8511-6B7410AF1244}"/>
              </a:ext>
            </a:extLst>
          </p:cNvPr>
          <p:cNvSpPr txBox="1">
            <a:spLocks/>
          </p:cNvSpPr>
          <p:nvPr/>
        </p:nvSpPr>
        <p:spPr>
          <a:xfrm>
            <a:off x="725381" y="5870289"/>
            <a:ext cx="7199419" cy="1455039"/>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US" b="1" i="0" u="none" strike="noStrike" kern="0" cap="none" spc="0" normalizeH="0" baseline="0" noProof="0" dirty="0">
                <a:ln>
                  <a:noFill/>
                </a:ln>
                <a:solidFill>
                  <a:schemeClr val="accent6">
                    <a:lumMod val="75000"/>
                  </a:schemeClr>
                </a:solidFill>
                <a:effectLst/>
                <a:uLnTx/>
                <a:uFillTx/>
                <a:cs typeface="SABIC Typeface Text Light"/>
              </a:rPr>
              <a:t>Paint / Membrane Coating on steel casing (internal):</a:t>
            </a:r>
            <a:r>
              <a:rPr kumimoji="0" lang="en-US" b="0" i="0" u="none" strike="noStrike" kern="0" cap="none" spc="0" normalizeH="0" baseline="0" noProof="0" dirty="0">
                <a:ln>
                  <a:noFill/>
                </a:ln>
                <a:solidFill>
                  <a:schemeClr val="accent6">
                    <a:lumMod val="75000"/>
                  </a:schemeClr>
                </a:solidFill>
                <a:effectLst/>
                <a:uLnTx/>
                <a:uFillTx/>
                <a:cs typeface="SABIC Typeface Text Light"/>
              </a:rPr>
              <a:t> </a:t>
            </a:r>
          </a:p>
          <a:p>
            <a:pPr marL="840105" lvl="1" indent="-428625">
              <a:lnSpc>
                <a:spcPct val="150000"/>
              </a:lnSpc>
              <a:buClr>
                <a:srgbClr val="4D4D4D"/>
              </a:buClr>
              <a:buSzPct val="125000"/>
              <a:buFont typeface="Wingdings" panose="05000000000000000000" pitchFamily="2" charset="2"/>
              <a:buChar char="ü"/>
              <a:defRPr/>
            </a:pPr>
            <a:r>
              <a:rPr kumimoji="0" lang="en-US" sz="2000" b="0" i="0" u="none" strike="noStrike" kern="0" cap="none" spc="0" normalizeH="0" baseline="0" noProof="0" dirty="0">
                <a:ln>
                  <a:noFill/>
                </a:ln>
                <a:effectLst/>
                <a:uLnTx/>
                <a:uFillTx/>
              </a:rPr>
              <a:t>High temperature acid resistant paint /coating</a:t>
            </a:r>
            <a:endParaRPr lang="en-US" sz="2000" kern="0" dirty="0"/>
          </a:p>
          <a:p>
            <a:pPr marL="840105" lvl="1" indent="-428625">
              <a:lnSpc>
                <a:spcPct val="150000"/>
              </a:lnSpc>
              <a:buClr>
                <a:srgbClr val="4D4D4D"/>
              </a:buClr>
              <a:buSzPct val="125000"/>
              <a:buFont typeface="Wingdings" panose="05000000000000000000" pitchFamily="2" charset="2"/>
              <a:buChar char="ü"/>
              <a:defRPr/>
            </a:pPr>
            <a:r>
              <a:rPr lang="en-US" sz="2000" kern="0" dirty="0"/>
              <a:t>Fuels sulfur content &gt; 10 mg/kg (10 ppm by mass)</a:t>
            </a:r>
            <a:endParaRPr kumimoji="0" lang="en-US" sz="2100" b="0" i="0" u="none" strike="noStrike" kern="0" cap="none" spc="0" normalizeH="0" baseline="0" noProof="0" dirty="0">
              <a:ln>
                <a:noFill/>
              </a:ln>
              <a:solidFill>
                <a:srgbClr val="4D4D4D"/>
              </a:solidFill>
              <a:effectLst/>
              <a:uLnTx/>
              <a:uFillTx/>
              <a:cs typeface="SABIC Typeface Text Light"/>
            </a:endParaRPr>
          </a:p>
        </p:txBody>
      </p:sp>
      <p:sp>
        <p:nvSpPr>
          <p:cNvPr id="29" name="Content Placeholder 2">
            <a:extLst>
              <a:ext uri="{FF2B5EF4-FFF2-40B4-BE49-F238E27FC236}">
                <a16:creationId xmlns:a16="http://schemas.microsoft.com/office/drawing/2014/main" id="{92827B88-7AFD-07FA-D135-7A81764C61FD}"/>
              </a:ext>
            </a:extLst>
          </p:cNvPr>
          <p:cNvSpPr txBox="1">
            <a:spLocks/>
          </p:cNvSpPr>
          <p:nvPr/>
        </p:nvSpPr>
        <p:spPr>
          <a:xfrm>
            <a:off x="733789" y="8019649"/>
            <a:ext cx="10592945" cy="1126832"/>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US" b="1" i="0" u="none" strike="noStrike" kern="0" cap="none" spc="0" normalizeH="0" baseline="0" noProof="0" dirty="0">
                <a:ln>
                  <a:noFill/>
                </a:ln>
                <a:solidFill>
                  <a:schemeClr val="accent6">
                    <a:lumMod val="75000"/>
                  </a:schemeClr>
                </a:solidFill>
                <a:effectLst/>
                <a:uLnTx/>
                <a:uFillTx/>
                <a:cs typeface="SABIC Typeface Text Light"/>
              </a:rPr>
              <a:t>Ceramic Coating: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sz="2000" b="0" i="0" u="none" strike="noStrike" kern="0" cap="none" spc="0" normalizeH="0" baseline="0" noProof="0" dirty="0">
                <a:ln>
                  <a:noFill/>
                </a:ln>
                <a:effectLst/>
                <a:uLnTx/>
                <a:uFillTx/>
              </a:rPr>
              <a:t>Impervious coating on  refractory hot surface to reduce permeation of gas.</a:t>
            </a:r>
          </a:p>
        </p:txBody>
      </p:sp>
      <p:cxnSp>
        <p:nvCxnSpPr>
          <p:cNvPr id="30" name="Straight Connector 29">
            <a:extLst>
              <a:ext uri="{FF2B5EF4-FFF2-40B4-BE49-F238E27FC236}">
                <a16:creationId xmlns:a16="http://schemas.microsoft.com/office/drawing/2014/main" id="{FADD8718-6E62-0A1C-2DD3-0DB2462D5ABC}"/>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31" name="Arrow: Down 30">
            <a:extLst>
              <a:ext uri="{FF2B5EF4-FFF2-40B4-BE49-F238E27FC236}">
                <a16:creationId xmlns:a16="http://schemas.microsoft.com/office/drawing/2014/main" id="{0806FAD4-9CC1-539A-A760-F02E4364BA0A}"/>
              </a:ext>
            </a:extLst>
          </p:cNvPr>
          <p:cNvSpPr/>
          <p:nvPr/>
        </p:nvSpPr>
        <p:spPr>
          <a:xfrm>
            <a:off x="12985848" y="1620351"/>
            <a:ext cx="162477" cy="29778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77">
            <a:extLst>
              <a:ext uri="{FF2B5EF4-FFF2-40B4-BE49-F238E27FC236}">
                <a16:creationId xmlns:a16="http://schemas.microsoft.com/office/drawing/2014/main" id="{9E4A415F-D62B-42EC-8349-24F967336868}"/>
              </a:ext>
            </a:extLst>
          </p:cNvPr>
          <p:cNvSpPr>
            <a:spLocks noChangeArrowheads="1"/>
          </p:cNvSpPr>
          <p:nvPr/>
        </p:nvSpPr>
        <p:spPr bwMode="auto">
          <a:xfrm>
            <a:off x="15205590" y="2109029"/>
            <a:ext cx="92608" cy="2353138"/>
          </a:xfrm>
          <a:prstGeom prst="rect">
            <a:avLst/>
          </a:prstGeom>
          <a:solidFill>
            <a:srgbClr val="009FDF"/>
          </a:solidFill>
          <a:ln w="9525" algn="ctr">
            <a:solidFill>
              <a:srgbClr val="4D4D4D"/>
            </a:solidFill>
            <a:round/>
            <a:headEnd/>
            <a:tailEnd/>
          </a:ln>
        </p:spPr>
        <p:txBody>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700" b="0" i="0" u="none" strike="noStrike" kern="0" cap="none" spc="0" normalizeH="0" baseline="0" noProof="0">
              <a:ln>
                <a:noFill/>
              </a:ln>
              <a:solidFill>
                <a:srgbClr val="53565A"/>
              </a:solidFill>
              <a:effectLst/>
              <a:uLnTx/>
              <a:uFillTx/>
              <a:latin typeface="+mn-lt"/>
              <a:cs typeface="SABIC Typeface Text Light"/>
            </a:endParaRPr>
          </a:p>
        </p:txBody>
      </p:sp>
      <p:sp>
        <p:nvSpPr>
          <p:cNvPr id="33" name="Text Box 5">
            <a:extLst>
              <a:ext uri="{FF2B5EF4-FFF2-40B4-BE49-F238E27FC236}">
                <a16:creationId xmlns:a16="http://schemas.microsoft.com/office/drawing/2014/main" id="{C0F27C18-4352-FAA4-48CE-8FAD61E1DFCA}"/>
              </a:ext>
            </a:extLst>
          </p:cNvPr>
          <p:cNvSpPr txBox="1">
            <a:spLocks noChangeArrowheads="1"/>
          </p:cNvSpPr>
          <p:nvPr/>
        </p:nvSpPr>
        <p:spPr bwMode="auto">
          <a:xfrm>
            <a:off x="14318713" y="7376620"/>
            <a:ext cx="1623102" cy="369332"/>
          </a:xfrm>
          <a:prstGeom prst="rect">
            <a:avLst/>
          </a:prstGeom>
          <a:solidFill>
            <a:srgbClr val="FFFF00"/>
          </a:solidFill>
          <a:ln>
            <a:noFill/>
          </a:ln>
        </p:spPr>
        <p:txBody>
          <a:bodyPr wrap="square">
            <a:spAutoFit/>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algn="ctr" defTabSz="1371600">
              <a:spcBef>
                <a:spcPct val="50000"/>
              </a:spcBef>
              <a:buClrTx/>
              <a:buFont typeface="Arial" panose="020B0604020202020204" pitchFamily="34" charset="0"/>
              <a:buNone/>
            </a:pPr>
            <a:r>
              <a:rPr lang="en-US" dirty="0">
                <a:solidFill>
                  <a:srgbClr val="FF0000"/>
                </a:solidFill>
                <a:latin typeface="+mn-lt"/>
                <a:cs typeface="SABIC Typeface Text Light"/>
              </a:rPr>
              <a:t>Barrier </a:t>
            </a:r>
            <a:r>
              <a:rPr lang="fr-FR" altLang="en-US" dirty="0">
                <a:solidFill>
                  <a:srgbClr val="FF0000"/>
                </a:solidFill>
                <a:latin typeface="+mn-lt"/>
                <a:ea typeface="ヒラギノ角ゴ Pro W3" pitchFamily="1" charset="-128"/>
                <a:cs typeface="SABIC Typeface Text Light"/>
              </a:rPr>
              <a:t>: SS Foil</a:t>
            </a:r>
          </a:p>
        </p:txBody>
      </p:sp>
      <p:sp>
        <p:nvSpPr>
          <p:cNvPr id="5" name="Text Box 5">
            <a:extLst>
              <a:ext uri="{FF2B5EF4-FFF2-40B4-BE49-F238E27FC236}">
                <a16:creationId xmlns:a16="http://schemas.microsoft.com/office/drawing/2014/main" id="{70F7A3C8-483B-38C4-FDEE-FD8C7A8D8064}"/>
              </a:ext>
            </a:extLst>
          </p:cNvPr>
          <p:cNvSpPr txBox="1">
            <a:spLocks noChangeArrowheads="1"/>
          </p:cNvSpPr>
          <p:nvPr/>
        </p:nvSpPr>
        <p:spPr bwMode="auto">
          <a:xfrm>
            <a:off x="15099777" y="4627974"/>
            <a:ext cx="1954997" cy="338554"/>
          </a:xfrm>
          <a:prstGeom prst="rect">
            <a:avLst/>
          </a:prstGeom>
          <a:solidFill>
            <a:srgbClr val="FFFF00"/>
          </a:solidFill>
          <a:ln>
            <a:noFill/>
          </a:ln>
        </p:spPr>
        <p:txBody>
          <a:bodyPr wrap="square">
            <a:spAutoFit/>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algn="ctr" defTabSz="1371600">
              <a:spcBef>
                <a:spcPct val="50000"/>
              </a:spcBef>
              <a:buClrTx/>
              <a:buFont typeface="Arial" panose="020B0604020202020204" pitchFamily="34" charset="0"/>
              <a:buNone/>
            </a:pPr>
            <a:r>
              <a:rPr lang="en-US" sz="1600" dirty="0">
                <a:solidFill>
                  <a:srgbClr val="FF0000"/>
                </a:solidFill>
                <a:latin typeface="+mn-lt"/>
                <a:cs typeface="SABIC Typeface Text Light"/>
              </a:rPr>
              <a:t>Barrier </a:t>
            </a:r>
            <a:r>
              <a:rPr lang="fr-FR" altLang="en-US" sz="1600" dirty="0">
                <a:solidFill>
                  <a:srgbClr val="FF0000"/>
                </a:solidFill>
                <a:latin typeface="+mn-lt"/>
                <a:ea typeface="ヒラギノ角ゴ Pro W3" pitchFamily="1" charset="-128"/>
                <a:cs typeface="SABIC Typeface Text Light"/>
              </a:rPr>
              <a:t>: SS Foil</a:t>
            </a:r>
          </a:p>
        </p:txBody>
      </p:sp>
      <p:sp>
        <p:nvSpPr>
          <p:cNvPr id="8" name="Arrow: Down 7">
            <a:extLst>
              <a:ext uri="{FF2B5EF4-FFF2-40B4-BE49-F238E27FC236}">
                <a16:creationId xmlns:a16="http://schemas.microsoft.com/office/drawing/2014/main" id="{7BD28115-C886-02A6-C082-D25521FECD77}"/>
              </a:ext>
            </a:extLst>
          </p:cNvPr>
          <p:cNvSpPr/>
          <p:nvPr/>
        </p:nvSpPr>
        <p:spPr>
          <a:xfrm rot="10800000">
            <a:off x="15798471" y="4330194"/>
            <a:ext cx="162477" cy="29778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C8476BE-A741-40E7-04B0-EB4F5E766981}"/>
              </a:ext>
            </a:extLst>
          </p:cNvPr>
          <p:cNvSpPr txBox="1">
            <a:spLocks/>
          </p:cNvSpPr>
          <p:nvPr/>
        </p:nvSpPr>
        <p:spPr>
          <a:xfrm>
            <a:off x="688138" y="2501285"/>
            <a:ext cx="10195251" cy="3000376"/>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US" b="1" i="0" u="none" strike="noStrike" kern="0" cap="none" spc="0" normalizeH="0" baseline="0" noProof="0" dirty="0">
                <a:ln>
                  <a:noFill/>
                </a:ln>
                <a:solidFill>
                  <a:schemeClr val="accent6">
                    <a:lumMod val="75000"/>
                  </a:schemeClr>
                </a:solidFill>
                <a:effectLst/>
                <a:uLnTx/>
                <a:uFillTx/>
                <a:cs typeface="SABIC Typeface Text Light"/>
              </a:rPr>
              <a:t>Vapor Retarders / Physical Barrier to acid gas permeation:</a:t>
            </a:r>
            <a:r>
              <a:rPr kumimoji="0" lang="en-US" b="0" i="0" u="none" strike="noStrike" kern="0" cap="none" spc="0" normalizeH="0" baseline="0" noProof="0" dirty="0">
                <a:ln>
                  <a:noFill/>
                </a:ln>
                <a:solidFill>
                  <a:schemeClr val="accent6">
                    <a:lumMod val="75000"/>
                  </a:schemeClr>
                </a:solidFill>
                <a:effectLst/>
                <a:uLnTx/>
                <a:uFillTx/>
                <a:cs typeface="SABIC Typeface Text Light"/>
              </a:rPr>
              <a:t> </a:t>
            </a:r>
          </a:p>
          <a:p>
            <a:pPr marL="840105" lvl="1" indent="-428625">
              <a:lnSpc>
                <a:spcPct val="150000"/>
              </a:lnSpc>
              <a:buClr>
                <a:srgbClr val="4D4D4D"/>
              </a:buClr>
              <a:buSzPct val="125000"/>
              <a:buFont typeface="Wingdings" panose="05000000000000000000" pitchFamily="2" charset="2"/>
              <a:buChar char="ü"/>
              <a:defRPr/>
            </a:pPr>
            <a:r>
              <a:rPr lang="en-US" sz="2000" kern="0" dirty="0"/>
              <a:t>Impermeable </a:t>
            </a:r>
            <a:r>
              <a:rPr kumimoji="0" lang="en-US" sz="2000" b="0" i="0" u="none" strike="noStrike" kern="0" cap="none" spc="0" normalizeH="0" baseline="0" noProof="0" dirty="0">
                <a:ln>
                  <a:noFill/>
                </a:ln>
                <a:effectLst/>
                <a:uLnTx/>
                <a:uFillTx/>
              </a:rPr>
              <a:t>gastight membrane or barrier embedded between refractory layers.</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sz="2000" b="0" i="0" u="none" strike="noStrike" kern="0" cap="none" spc="0" normalizeH="0" baseline="0" noProof="0" dirty="0">
                <a:ln>
                  <a:noFill/>
                </a:ln>
                <a:effectLst/>
                <a:uLnTx/>
                <a:uFillTx/>
              </a:rPr>
              <a:t>Barrier prevent permeation of acidic gases towards cold refractory face &amp;  </a:t>
            </a:r>
            <a:r>
              <a:rPr kumimoji="0" lang="en-GB" sz="2000" b="0" i="0" u="none" strike="noStrike" kern="0" cap="none" spc="0" normalizeH="0" baseline="0" noProof="0" dirty="0">
                <a:ln>
                  <a:noFill/>
                </a:ln>
                <a:effectLst/>
                <a:uLnTx/>
                <a:uFillTx/>
              </a:rPr>
              <a:t>casing..........</a:t>
            </a:r>
            <a:r>
              <a:rPr kumimoji="0" lang="en-US" sz="2000" b="0" i="0" u="none" strike="noStrike" kern="0" cap="none" spc="0" normalizeH="0" baseline="0" noProof="0" dirty="0">
                <a:ln>
                  <a:noFill/>
                </a:ln>
                <a:effectLst/>
                <a:uLnTx/>
                <a:uFillTx/>
              </a:rPr>
              <a:t>.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sz="2000" b="0" i="0" u="none" strike="noStrike" kern="0" cap="none" spc="0" normalizeH="0" baseline="0" noProof="0" dirty="0">
                <a:ln>
                  <a:noFill/>
                </a:ln>
                <a:effectLst/>
                <a:uLnTx/>
                <a:uFillTx/>
              </a:rPr>
              <a:t>Typically, a thin metallic Foil / Sheet  (0.1 to 0.2mm) : SS or aluminum is used.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sz="2000" b="0" i="0" u="none" strike="noStrike" kern="0" cap="none" spc="0" normalizeH="0" baseline="0" noProof="0" dirty="0">
                <a:ln>
                  <a:noFill/>
                </a:ln>
                <a:effectLst/>
                <a:uLnTx/>
                <a:uFillTx/>
              </a:rPr>
              <a:t>Barrier placed in lining at temperature above the dew point of gases. </a:t>
            </a:r>
            <a:endParaRPr kumimoji="0" lang="en-US" sz="2100" b="0" i="0" u="none" strike="noStrike" kern="0" cap="none" spc="0" normalizeH="0" baseline="0" noProof="0" dirty="0">
              <a:ln>
                <a:noFill/>
              </a:ln>
              <a:solidFill>
                <a:srgbClr val="4D4D4D"/>
              </a:solidFill>
              <a:effectLst/>
              <a:uLnTx/>
              <a:uFillTx/>
            </a:endParaRPr>
          </a:p>
          <a:p>
            <a:pPr marR="0" lvl="0" algn="l" defTabSz="914400" rtl="0" eaLnBrk="1" fontAlgn="base" latinLnBrk="0" hangingPunct="1">
              <a:lnSpc>
                <a:spcPct val="150000"/>
              </a:lnSpc>
              <a:spcBef>
                <a:spcPts val="0"/>
              </a:spcBef>
              <a:spcAft>
                <a:spcPct val="0"/>
              </a:spcAft>
              <a:buClr>
                <a:srgbClr val="4D4D4D"/>
              </a:buClr>
              <a:buSzPct val="125000"/>
              <a:tabLst/>
              <a:defRPr/>
            </a:pPr>
            <a:endParaRPr kumimoji="0" lang="en-US" sz="2100" b="0" i="0" u="none" strike="noStrike" kern="0" cap="none" spc="0" normalizeH="0" baseline="0" noProof="0" dirty="0">
              <a:ln>
                <a:noFill/>
              </a:ln>
              <a:solidFill>
                <a:srgbClr val="4D4D4D"/>
              </a:solidFill>
              <a:effectLst/>
              <a:uLnTx/>
              <a:uFillTx/>
              <a:cs typeface="SABIC Typeface Text Light"/>
            </a:endParaRPr>
          </a:p>
          <a:p>
            <a:pPr marL="0" marR="0" lvl="1" indent="0" algn="l" defTabSz="914400" rtl="0" eaLnBrk="1" fontAlgn="base" latinLnBrk="0" hangingPunct="1">
              <a:lnSpc>
                <a:spcPct val="150000"/>
              </a:lnSpc>
              <a:spcBef>
                <a:spcPts val="0"/>
              </a:spcBef>
              <a:spcAft>
                <a:spcPct val="0"/>
              </a:spcAft>
              <a:buClr>
                <a:srgbClr val="4D4D4D"/>
              </a:buClr>
              <a:buSzPct val="125000"/>
              <a:buFontTx/>
              <a:buNone/>
              <a:tabLst/>
              <a:defRPr/>
            </a:pPr>
            <a:endParaRPr kumimoji="0" lang="en-GB" sz="2100" b="0" i="0" u="none" strike="noStrike" kern="0" cap="none" spc="0" normalizeH="0" baseline="0" noProof="0" dirty="0">
              <a:ln>
                <a:noFill/>
              </a:ln>
              <a:solidFill>
                <a:srgbClr val="4D4D4D"/>
              </a:solidFill>
              <a:effectLst/>
              <a:uLnTx/>
              <a:uFillTx/>
              <a:cs typeface="SABIC Typeface Text Light"/>
            </a:endParaRPr>
          </a:p>
        </p:txBody>
      </p:sp>
      <p:pic>
        <p:nvPicPr>
          <p:cNvPr id="34" name="Picture 33">
            <a:extLst>
              <a:ext uri="{FF2B5EF4-FFF2-40B4-BE49-F238E27FC236}">
                <a16:creationId xmlns:a16="http://schemas.microsoft.com/office/drawing/2014/main" id="{7C74418E-AF84-C388-8DB3-7344ED6AD1E5}"/>
              </a:ext>
            </a:extLst>
          </p:cNvPr>
          <p:cNvPicPr>
            <a:picLocks noChangeAspect="1"/>
          </p:cNvPicPr>
          <p:nvPr/>
        </p:nvPicPr>
        <p:blipFill rotWithShape="1">
          <a:blip r:embed="rId9"/>
          <a:srcRect l="18527"/>
          <a:stretch/>
        </p:blipFill>
        <p:spPr>
          <a:xfrm>
            <a:off x="9388989" y="5424646"/>
            <a:ext cx="2105389" cy="1981397"/>
          </a:xfrm>
          <a:prstGeom prst="rect">
            <a:avLst/>
          </a:prstGeom>
        </p:spPr>
      </p:pic>
      <p:sp>
        <p:nvSpPr>
          <p:cNvPr id="36" name="TextBox 35">
            <a:extLst>
              <a:ext uri="{FF2B5EF4-FFF2-40B4-BE49-F238E27FC236}">
                <a16:creationId xmlns:a16="http://schemas.microsoft.com/office/drawing/2014/main" id="{5C9BD04F-2687-B035-4404-8B3A48F647B2}"/>
              </a:ext>
            </a:extLst>
          </p:cNvPr>
          <p:cNvSpPr txBox="1"/>
          <p:nvPr/>
        </p:nvSpPr>
        <p:spPr>
          <a:xfrm>
            <a:off x="9455868" y="7443644"/>
            <a:ext cx="1832766" cy="584775"/>
          </a:xfrm>
          <a:prstGeom prst="rect">
            <a:avLst/>
          </a:prstGeom>
          <a:solidFill>
            <a:srgbClr val="FFFF00"/>
          </a:solidFill>
          <a:ln>
            <a:noFill/>
          </a:ln>
        </p:spPr>
        <p:txBody>
          <a:bodyPr wrap="square">
            <a:spAutoFit/>
          </a:bodyPr>
          <a:lstStyle>
            <a:defPPr>
              <a:defRPr lang="en-US"/>
            </a:defPPr>
            <a:lvl1pPr algn="ctr" defTabSz="1371600">
              <a:spcBef>
                <a:spcPct val="50000"/>
              </a:spcBef>
              <a:buClrTx/>
              <a:buFont typeface="Arial" panose="020B0604020202020204" pitchFamily="34" charset="0"/>
              <a:buNone/>
              <a:defRPr sz="1600">
                <a:solidFill>
                  <a:srgbClr val="FF0000"/>
                </a:solidFill>
                <a:cs typeface="SABIC Typeface Text Light"/>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r>
              <a:rPr lang="en-US" dirty="0"/>
              <a:t>Mastic coating on casing</a:t>
            </a:r>
          </a:p>
        </p:txBody>
      </p:sp>
      <p:pic>
        <p:nvPicPr>
          <p:cNvPr id="38" name="Picture 37">
            <a:extLst>
              <a:ext uri="{FF2B5EF4-FFF2-40B4-BE49-F238E27FC236}">
                <a16:creationId xmlns:a16="http://schemas.microsoft.com/office/drawing/2014/main" id="{00000000-0008-0000-0000-0000173400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66662" y="5342735"/>
            <a:ext cx="1840778" cy="1816826"/>
          </a:xfrm>
          <a:prstGeom prst="rect">
            <a:avLst/>
          </a:prstGeom>
        </p:spPr>
      </p:pic>
      <p:pic>
        <p:nvPicPr>
          <p:cNvPr id="39" name="Picture 38">
            <a:extLst>
              <a:ext uri="{FF2B5EF4-FFF2-40B4-BE49-F238E27FC236}">
                <a16:creationId xmlns:a16="http://schemas.microsoft.com/office/drawing/2014/main" id="{9CB332FE-CE78-0E45-9C94-26BFFC829BE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2401" r="36886" b="56699"/>
          <a:stretch/>
        </p:blipFill>
        <p:spPr>
          <a:xfrm rot="5400000">
            <a:off x="15235936" y="7829735"/>
            <a:ext cx="2235653" cy="1980143"/>
          </a:xfrm>
          <a:prstGeom prst="rect">
            <a:avLst/>
          </a:prstGeom>
        </p:spPr>
      </p:pic>
      <p:cxnSp>
        <p:nvCxnSpPr>
          <p:cNvPr id="41" name="Straight Arrow Connector 40">
            <a:extLst>
              <a:ext uri="{FF2B5EF4-FFF2-40B4-BE49-F238E27FC236}">
                <a16:creationId xmlns:a16="http://schemas.microsoft.com/office/drawing/2014/main" id="{5DB97F04-88CB-0BA7-EF51-355AADD95F61}"/>
              </a:ext>
            </a:extLst>
          </p:cNvPr>
          <p:cNvCxnSpPr>
            <a:cxnSpLocks/>
          </p:cNvCxnSpPr>
          <p:nvPr/>
        </p:nvCxnSpPr>
        <p:spPr>
          <a:xfrm flipH="1">
            <a:off x="13537136" y="8590109"/>
            <a:ext cx="2849915" cy="2622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5">
            <a:extLst>
              <a:ext uri="{FF2B5EF4-FFF2-40B4-BE49-F238E27FC236}">
                <a16:creationId xmlns:a16="http://schemas.microsoft.com/office/drawing/2014/main" id="{156E57CB-2080-2B83-990B-428804FCE772}"/>
              </a:ext>
            </a:extLst>
          </p:cNvPr>
          <p:cNvSpPr txBox="1">
            <a:spLocks noChangeArrowheads="1"/>
          </p:cNvSpPr>
          <p:nvPr/>
        </p:nvSpPr>
        <p:spPr bwMode="auto">
          <a:xfrm>
            <a:off x="16541542" y="9441250"/>
            <a:ext cx="778243" cy="461665"/>
          </a:xfrm>
          <a:prstGeom prst="rect">
            <a:avLst/>
          </a:prstGeom>
          <a:solidFill>
            <a:srgbClr val="FFFF00"/>
          </a:solidFill>
          <a:ln>
            <a:noFill/>
          </a:ln>
        </p:spPr>
        <p:txBody>
          <a:bodyPr wrap="square">
            <a:spAutoFit/>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algn="ctr" defTabSz="1371600">
              <a:spcBef>
                <a:spcPct val="50000"/>
              </a:spcBef>
              <a:buClrTx/>
              <a:buFont typeface="Arial" panose="020B0604020202020204" pitchFamily="34" charset="0"/>
              <a:buNone/>
            </a:pPr>
            <a:r>
              <a:rPr lang="en-US" sz="1200" dirty="0">
                <a:solidFill>
                  <a:srgbClr val="FF0000"/>
                </a:solidFill>
                <a:latin typeface="+mn-lt"/>
                <a:cs typeface="SABIC Typeface Text Light"/>
              </a:rPr>
              <a:t>Barrier </a:t>
            </a:r>
            <a:r>
              <a:rPr lang="fr-FR" altLang="en-US" sz="1200" dirty="0">
                <a:solidFill>
                  <a:srgbClr val="FF0000"/>
                </a:solidFill>
                <a:latin typeface="+mn-lt"/>
                <a:ea typeface="ヒラギノ角ゴ Pro W3" pitchFamily="1" charset="-128"/>
                <a:cs typeface="SABIC Typeface Text Light"/>
              </a:rPr>
              <a:t>: SS Foil</a:t>
            </a:r>
          </a:p>
        </p:txBody>
      </p:sp>
      <p:pic>
        <p:nvPicPr>
          <p:cNvPr id="23" name="Picture 1" descr="http://intranet.sabic.com/PublishingImages/sabic_logo.jpg">
            <a:extLst>
              <a:ext uri="{FF2B5EF4-FFF2-40B4-BE49-F238E27FC236}">
                <a16:creationId xmlns:a16="http://schemas.microsoft.com/office/drawing/2014/main" id="{AE20FD35-D4A6-5224-A804-C928B976E9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0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9" grpId="0" animBg="1"/>
      <p:bldP spid="20" grpId="0" animBg="1"/>
      <p:bldP spid="21" grpId="0" animBg="1"/>
      <p:bldP spid="26" grpId="0" animBg="1"/>
      <p:bldP spid="27" grpId="0" animBg="1"/>
      <p:bldP spid="28" grpId="0"/>
      <p:bldP spid="29" grpId="0"/>
      <p:bldP spid="31" grpId="0" animBg="1"/>
      <p:bldP spid="32" grpId="0" animBg="1"/>
      <p:bldP spid="33" grpId="0" animBg="1"/>
      <p:bldP spid="5" grpId="0" animBg="1"/>
      <p:bldP spid="8" grpId="0" animBg="1"/>
      <p:bldP spid="9" grpId="0"/>
      <p:bldP spid="36"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BBCB10B4-BBC8-D40F-B6FB-2B0B9323D159}"/>
              </a:ext>
            </a:extLst>
          </p:cNvPr>
          <p:cNvSpPr txBox="1">
            <a:spLocks/>
          </p:cNvSpPr>
          <p:nvPr/>
        </p:nvSpPr>
        <p:spPr>
          <a:xfrm>
            <a:off x="735270" y="609600"/>
            <a:ext cx="14913981" cy="866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AGENDA</a:t>
            </a:r>
            <a:endParaRPr lang="en-GB" dirty="0"/>
          </a:p>
        </p:txBody>
      </p:sp>
      <p:grpSp>
        <p:nvGrpSpPr>
          <p:cNvPr id="5" name="Group 4">
            <a:extLst>
              <a:ext uri="{FF2B5EF4-FFF2-40B4-BE49-F238E27FC236}">
                <a16:creationId xmlns:a16="http://schemas.microsoft.com/office/drawing/2014/main" id="{9EEA4D8C-861B-54A5-BFA3-33CA72E1A8BC}"/>
              </a:ext>
            </a:extLst>
          </p:cNvPr>
          <p:cNvGrpSpPr/>
          <p:nvPr/>
        </p:nvGrpSpPr>
        <p:grpSpPr>
          <a:xfrm>
            <a:off x="-1499373" y="2429594"/>
            <a:ext cx="6520788" cy="6481679"/>
            <a:chOff x="-1173396" y="1403673"/>
            <a:chExt cx="4781911" cy="4753231"/>
          </a:xfrm>
        </p:grpSpPr>
        <p:sp>
          <p:nvSpPr>
            <p:cNvPr id="6" name="Block Arc 5">
              <a:extLst>
                <a:ext uri="{FF2B5EF4-FFF2-40B4-BE49-F238E27FC236}">
                  <a16:creationId xmlns:a16="http://schemas.microsoft.com/office/drawing/2014/main" id="{E238104E-BC30-C858-80D9-E0B5E3938B37}"/>
                </a:ext>
              </a:extLst>
            </p:cNvPr>
            <p:cNvSpPr/>
            <p:nvPr/>
          </p:nvSpPr>
          <p:spPr bwMode="auto">
            <a:xfrm rot="5400000">
              <a:off x="-1129773" y="1387877"/>
              <a:ext cx="4694665" cy="4781911"/>
            </a:xfrm>
            <a:prstGeom prst="blockArc">
              <a:avLst>
                <a:gd name="adj1" fmla="val 10984032"/>
                <a:gd name="adj2" fmla="val 21346778"/>
                <a:gd name="adj3" fmla="val 2382"/>
              </a:avLst>
            </a:prstGeom>
            <a:solidFill>
              <a:srgbClr val="FFFFFF">
                <a:lumMod val="85000"/>
              </a:srgbClr>
            </a:solidFill>
            <a:ln w="9525" cap="flat" cmpd="sng" algn="ctr">
              <a:noFill/>
              <a:prstDash val="solid"/>
              <a:round/>
              <a:headEnd type="none" w="med" len="med"/>
              <a:tailEnd type="none" w="med" len="med"/>
            </a:ln>
            <a:effectLst/>
            <a:scene3d>
              <a:camera prst="orthographicFront"/>
              <a:lightRig rig="threePt" dir="t"/>
            </a:scene3d>
            <a:sp3d extrusionH="76200" contourW="6350">
              <a:bevelT w="101600" prst="riblet"/>
              <a:extrusionClr>
                <a:srgbClr val="FFFFFF"/>
              </a:extrusionClr>
              <a:contourClr>
                <a:srgbClr val="53565A">
                  <a:lumMod val="60000"/>
                  <a:lumOff val="40000"/>
                </a:srgbClr>
              </a:contourClr>
            </a:sp3d>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7" name="Oval 6">
              <a:extLst>
                <a:ext uri="{FF2B5EF4-FFF2-40B4-BE49-F238E27FC236}">
                  <a16:creationId xmlns:a16="http://schemas.microsoft.com/office/drawing/2014/main" id="{F045BD90-82B9-04EB-1F7C-A30189DC5771}"/>
                </a:ext>
              </a:extLst>
            </p:cNvPr>
            <p:cNvSpPr/>
            <p:nvPr/>
          </p:nvSpPr>
          <p:spPr bwMode="auto">
            <a:xfrm>
              <a:off x="1221149" y="1403673"/>
              <a:ext cx="183761" cy="187177"/>
            </a:xfrm>
            <a:prstGeom prst="ellipse">
              <a:avLst/>
            </a:prstGeom>
            <a:solidFill>
              <a:srgbClr val="FFFFFF">
                <a:lumMod val="85000"/>
              </a:srgbClr>
            </a:solidFill>
            <a:ln w="9525" cap="flat" cmpd="sng" algn="ctr">
              <a:noFill/>
              <a:prstDash val="solid"/>
              <a:round/>
              <a:headEnd type="none" w="med" len="med"/>
              <a:tailEnd type="none" w="med" len="med"/>
            </a:ln>
            <a:effectLst/>
            <a:scene3d>
              <a:camera prst="orthographicFront"/>
              <a:lightRig rig="threePt" dir="t"/>
            </a:scene3d>
            <a:sp3d extrusionH="76200" contourW="6350">
              <a:bevelT w="38100" h="38100"/>
              <a:extrusionClr>
                <a:srgbClr val="FFFFFF"/>
              </a:extrusionClr>
              <a:contourClr>
                <a:srgbClr val="53565A">
                  <a:lumMod val="60000"/>
                  <a:lumOff val="40000"/>
                </a:srgbClr>
              </a:contourClr>
            </a:sp3d>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8" name="Oval 7">
              <a:extLst>
                <a:ext uri="{FF2B5EF4-FFF2-40B4-BE49-F238E27FC236}">
                  <a16:creationId xmlns:a16="http://schemas.microsoft.com/office/drawing/2014/main" id="{D8012A1A-A441-773B-F334-EAB60BCCA6EC}"/>
                </a:ext>
              </a:extLst>
            </p:cNvPr>
            <p:cNvSpPr/>
            <p:nvPr/>
          </p:nvSpPr>
          <p:spPr bwMode="auto">
            <a:xfrm>
              <a:off x="1221149" y="5969727"/>
              <a:ext cx="183761" cy="187177"/>
            </a:xfrm>
            <a:prstGeom prst="ellipse">
              <a:avLst/>
            </a:prstGeom>
            <a:solidFill>
              <a:srgbClr val="FFFFFF">
                <a:lumMod val="85000"/>
              </a:srgbClr>
            </a:solidFill>
            <a:ln w="9525" cap="flat" cmpd="sng" algn="ctr">
              <a:noFill/>
              <a:prstDash val="solid"/>
              <a:round/>
              <a:headEnd type="none" w="med" len="med"/>
              <a:tailEnd type="none" w="med" len="med"/>
            </a:ln>
            <a:effectLst/>
            <a:scene3d>
              <a:camera prst="orthographicFront"/>
              <a:lightRig rig="threePt" dir="t"/>
            </a:scene3d>
            <a:sp3d extrusionH="76200" contourW="6350">
              <a:bevelT w="38100" h="38100"/>
              <a:extrusionClr>
                <a:srgbClr val="FFFFFF"/>
              </a:extrusionClr>
              <a:contourClr>
                <a:srgbClr val="53565A">
                  <a:lumMod val="60000"/>
                  <a:lumOff val="40000"/>
                </a:srgbClr>
              </a:contourClr>
            </a:sp3d>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pic>
        <p:nvPicPr>
          <p:cNvPr id="9" name="Picture 8">
            <a:extLst>
              <a:ext uri="{FF2B5EF4-FFF2-40B4-BE49-F238E27FC236}">
                <a16:creationId xmlns:a16="http://schemas.microsoft.com/office/drawing/2014/main" id="{7321DB07-32AA-E62E-C004-FBCAD24BC6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63121" y="8361713"/>
            <a:ext cx="1086131" cy="1086131"/>
          </a:xfrm>
          <a:prstGeom prst="rect">
            <a:avLst/>
          </a:prstGeom>
        </p:spPr>
      </p:pic>
      <p:grpSp>
        <p:nvGrpSpPr>
          <p:cNvPr id="10" name="Group 9">
            <a:extLst>
              <a:ext uri="{FF2B5EF4-FFF2-40B4-BE49-F238E27FC236}">
                <a16:creationId xmlns:a16="http://schemas.microsoft.com/office/drawing/2014/main" id="{B4461861-5E02-E10D-9CFE-EF454F76EC6B}"/>
              </a:ext>
            </a:extLst>
          </p:cNvPr>
          <p:cNvGrpSpPr/>
          <p:nvPr/>
        </p:nvGrpSpPr>
        <p:grpSpPr>
          <a:xfrm>
            <a:off x="1465677" y="4453595"/>
            <a:ext cx="2457105" cy="2683872"/>
            <a:chOff x="806254" y="2674713"/>
            <a:chExt cx="2180272" cy="2381489"/>
          </a:xfrm>
        </p:grpSpPr>
        <p:pic>
          <p:nvPicPr>
            <p:cNvPr id="11" name="Picture 10">
              <a:extLst>
                <a:ext uri="{FF2B5EF4-FFF2-40B4-BE49-F238E27FC236}">
                  <a16:creationId xmlns:a16="http://schemas.microsoft.com/office/drawing/2014/main" id="{EFE44FBF-0AE6-BA2A-F915-1CA642666F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1065742" y="4580067"/>
              <a:ext cx="1661295" cy="476135"/>
            </a:xfrm>
            <a:prstGeom prst="rect">
              <a:avLst/>
            </a:prstGeom>
          </p:spPr>
        </p:pic>
        <p:sp>
          <p:nvSpPr>
            <p:cNvPr id="12" name="Oval 11">
              <a:extLst>
                <a:ext uri="{FF2B5EF4-FFF2-40B4-BE49-F238E27FC236}">
                  <a16:creationId xmlns:a16="http://schemas.microsoft.com/office/drawing/2014/main" id="{EEC011C0-5ABF-CBF9-4E2A-FC0E3BDF432C}"/>
                </a:ext>
              </a:extLst>
            </p:cNvPr>
            <p:cNvSpPr/>
            <p:nvPr/>
          </p:nvSpPr>
          <p:spPr bwMode="auto">
            <a:xfrm>
              <a:off x="806254" y="2674713"/>
              <a:ext cx="2180272" cy="2157424"/>
            </a:xfrm>
            <a:prstGeom prst="ellipse">
              <a:avLst/>
            </a:prstGeom>
            <a:gradFill rotWithShape="1">
              <a:gsLst>
                <a:gs pos="0">
                  <a:srgbClr val="A7A8AA">
                    <a:tint val="50000"/>
                    <a:satMod val="300000"/>
                  </a:srgbClr>
                </a:gs>
                <a:gs pos="35000">
                  <a:srgbClr val="A7A8AA">
                    <a:tint val="37000"/>
                    <a:satMod val="300000"/>
                  </a:srgbClr>
                </a:gs>
                <a:gs pos="100000">
                  <a:srgbClr val="A7A8AA">
                    <a:tint val="15000"/>
                    <a:satMod val="350000"/>
                  </a:srgbClr>
                </a:gs>
              </a:gsLst>
              <a:lin ang="16200000" scaled="1"/>
            </a:gradFill>
            <a:ln w="9525" cap="flat" cmpd="sng" algn="ctr">
              <a:solidFill>
                <a:srgbClr val="A7A8A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pic>
          <p:nvPicPr>
            <p:cNvPr id="13" name="Picture 12">
              <a:extLst>
                <a:ext uri="{FF2B5EF4-FFF2-40B4-BE49-F238E27FC236}">
                  <a16:creationId xmlns:a16="http://schemas.microsoft.com/office/drawing/2014/main" id="{16B4F726-0E55-09BD-35AE-D67E21F73E8A}"/>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4962" y="3170970"/>
              <a:ext cx="1561835" cy="1354529"/>
            </a:xfrm>
            <a:prstGeom prst="rect">
              <a:avLst/>
            </a:prstGeom>
          </p:spPr>
        </p:pic>
      </p:grpSp>
      <p:grpSp>
        <p:nvGrpSpPr>
          <p:cNvPr id="14" name="Group 13">
            <a:extLst>
              <a:ext uri="{FF2B5EF4-FFF2-40B4-BE49-F238E27FC236}">
                <a16:creationId xmlns:a16="http://schemas.microsoft.com/office/drawing/2014/main" id="{1A9A127D-73E5-270B-F499-D111B0EE599D}"/>
              </a:ext>
            </a:extLst>
          </p:cNvPr>
          <p:cNvGrpSpPr/>
          <p:nvPr/>
        </p:nvGrpSpPr>
        <p:grpSpPr>
          <a:xfrm>
            <a:off x="2682384" y="2261313"/>
            <a:ext cx="7716191" cy="870222"/>
            <a:chOff x="1981514" y="1596779"/>
            <a:chExt cx="5144127" cy="580148"/>
          </a:xfrm>
        </p:grpSpPr>
        <p:grpSp>
          <p:nvGrpSpPr>
            <p:cNvPr id="15" name="Group 14">
              <a:extLst>
                <a:ext uri="{FF2B5EF4-FFF2-40B4-BE49-F238E27FC236}">
                  <a16:creationId xmlns:a16="http://schemas.microsoft.com/office/drawing/2014/main" id="{533F2558-8F71-85C5-E640-F4BF449E4A56}"/>
                </a:ext>
              </a:extLst>
            </p:cNvPr>
            <p:cNvGrpSpPr/>
            <p:nvPr/>
          </p:nvGrpSpPr>
          <p:grpSpPr>
            <a:xfrm>
              <a:off x="1981514" y="1775874"/>
              <a:ext cx="209027" cy="209028"/>
              <a:chOff x="4025463" y="1478297"/>
              <a:chExt cx="656021" cy="656022"/>
            </a:xfrm>
          </p:grpSpPr>
          <p:sp>
            <p:nvSpPr>
              <p:cNvPr id="23" name="Oval 22">
                <a:extLst>
                  <a:ext uri="{FF2B5EF4-FFF2-40B4-BE49-F238E27FC236}">
                    <a16:creationId xmlns:a16="http://schemas.microsoft.com/office/drawing/2014/main" id="{FBE5D5C5-C217-34F0-E8D7-9531990B4CFC}"/>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24" name="Oval 23">
                <a:extLst>
                  <a:ext uri="{FF2B5EF4-FFF2-40B4-BE49-F238E27FC236}">
                    <a16:creationId xmlns:a16="http://schemas.microsoft.com/office/drawing/2014/main" id="{05053A41-5062-27E9-4D12-534D403A9AB0}"/>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25" name="Oval 24">
                <a:extLst>
                  <a:ext uri="{FF2B5EF4-FFF2-40B4-BE49-F238E27FC236}">
                    <a16:creationId xmlns:a16="http://schemas.microsoft.com/office/drawing/2014/main" id="{44168F26-79F9-968F-DAD0-A8F5E22ED79F}"/>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16" name="Group 15">
              <a:extLst>
                <a:ext uri="{FF2B5EF4-FFF2-40B4-BE49-F238E27FC236}">
                  <a16:creationId xmlns:a16="http://schemas.microsoft.com/office/drawing/2014/main" id="{7B4488DA-8DC4-C2EC-AAB9-6C80965EBA9E}"/>
                </a:ext>
              </a:extLst>
            </p:cNvPr>
            <p:cNvGrpSpPr/>
            <p:nvPr/>
          </p:nvGrpSpPr>
          <p:grpSpPr>
            <a:xfrm>
              <a:off x="2525644" y="1596779"/>
              <a:ext cx="4599997" cy="580148"/>
              <a:chOff x="2525644" y="1596779"/>
              <a:chExt cx="4599997" cy="580148"/>
            </a:xfrm>
          </p:grpSpPr>
          <p:grpSp>
            <p:nvGrpSpPr>
              <p:cNvPr id="17" name="Group 16">
                <a:extLst>
                  <a:ext uri="{FF2B5EF4-FFF2-40B4-BE49-F238E27FC236}">
                    <a16:creationId xmlns:a16="http://schemas.microsoft.com/office/drawing/2014/main" id="{79355DCD-9385-7D38-4182-837D56D23C14}"/>
                  </a:ext>
                </a:extLst>
              </p:cNvPr>
              <p:cNvGrpSpPr/>
              <p:nvPr/>
            </p:nvGrpSpPr>
            <p:grpSpPr>
              <a:xfrm>
                <a:off x="2525644" y="1596779"/>
                <a:ext cx="4599997" cy="491428"/>
                <a:chOff x="2386185" y="1596779"/>
                <a:chExt cx="4599997" cy="491428"/>
              </a:xfrm>
            </p:grpSpPr>
            <p:sp>
              <p:nvSpPr>
                <p:cNvPr id="19" name="Pentagon 101">
                  <a:extLst>
                    <a:ext uri="{FF2B5EF4-FFF2-40B4-BE49-F238E27FC236}">
                      <a16:creationId xmlns:a16="http://schemas.microsoft.com/office/drawing/2014/main" id="{CD68E7AA-3DC6-F177-840B-046CB8FB5AD6}"/>
                    </a:ext>
                  </a:extLst>
                </p:cNvPr>
                <p:cNvSpPr/>
                <p:nvPr/>
              </p:nvSpPr>
              <p:spPr bwMode="auto">
                <a:xfrm flipH="1">
                  <a:off x="2386185" y="1596779"/>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CD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20" name="Group 19">
                  <a:extLst>
                    <a:ext uri="{FF2B5EF4-FFF2-40B4-BE49-F238E27FC236}">
                      <a16:creationId xmlns:a16="http://schemas.microsoft.com/office/drawing/2014/main" id="{44211355-CDC8-7BC3-F409-70A821D53074}"/>
                    </a:ext>
                  </a:extLst>
                </p:cNvPr>
                <p:cNvGrpSpPr/>
                <p:nvPr/>
              </p:nvGrpSpPr>
              <p:grpSpPr>
                <a:xfrm>
                  <a:off x="2445029" y="1618884"/>
                  <a:ext cx="4541153" cy="449184"/>
                  <a:chOff x="1959381" y="1575339"/>
                  <a:chExt cx="4541153" cy="449184"/>
                </a:xfrm>
              </p:grpSpPr>
              <p:sp>
                <p:nvSpPr>
                  <p:cNvPr id="21" name="Pentagon 103">
                    <a:extLst>
                      <a:ext uri="{FF2B5EF4-FFF2-40B4-BE49-F238E27FC236}">
                        <a16:creationId xmlns:a16="http://schemas.microsoft.com/office/drawing/2014/main" id="{71D1471F-EB1F-DF5F-3494-B0A32933AE51}"/>
                      </a:ext>
                    </a:extLst>
                  </p:cNvPr>
                  <p:cNvSpPr/>
                  <p:nvPr/>
                </p:nvSpPr>
                <p:spPr bwMode="auto">
                  <a:xfrm flipH="1">
                    <a:off x="1959381" y="1575339"/>
                    <a:ext cx="3086339"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22" name="Rectangle 21">
                    <a:extLst>
                      <a:ext uri="{FF2B5EF4-FFF2-40B4-BE49-F238E27FC236}">
                        <a16:creationId xmlns:a16="http://schemas.microsoft.com/office/drawing/2014/main" id="{0D356C2E-B905-66CA-E50C-97E4117011E5}"/>
                      </a:ext>
                    </a:extLst>
                  </p:cNvPr>
                  <p:cNvSpPr/>
                  <p:nvPr/>
                </p:nvSpPr>
                <p:spPr>
                  <a:xfrm>
                    <a:off x="2158991" y="1622592"/>
                    <a:ext cx="4341543" cy="401931"/>
                  </a:xfrm>
                  <a:prstGeom prst="rect">
                    <a:avLst/>
                  </a:prstGeom>
                  <a:noFill/>
                  <a:ln>
                    <a:noFill/>
                  </a:ln>
                  <a:effectLst/>
                </p:spPr>
                <p:txBody>
                  <a:bodyPr spcFirstLastPara="0" vert="horz" wrap="square" lIns="117348" tIns="117348" rIns="117348" bIns="0" numCol="1" spcCol="1270" anchor="t" anchorCtr="0">
                    <a:noAutofit/>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latin typeface="+mj-lt"/>
                      </a:rPr>
                      <a:t> Introduction- process fired Heaters and Furnaces </a:t>
                    </a:r>
                  </a:p>
                </p:txBody>
              </p:sp>
            </p:grpSp>
          </p:grpSp>
          <p:pic>
            <p:nvPicPr>
              <p:cNvPr id="18" name="Picture 17">
                <a:extLst>
                  <a:ext uri="{FF2B5EF4-FFF2-40B4-BE49-F238E27FC236}">
                    <a16:creationId xmlns:a16="http://schemas.microsoft.com/office/drawing/2014/main" id="{CDE32993-E640-05EA-0134-7E3CF67FC7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2866" y="2069467"/>
                <a:ext cx="1966788" cy="107460"/>
              </a:xfrm>
              <a:prstGeom prst="rect">
                <a:avLst/>
              </a:prstGeom>
            </p:spPr>
          </p:pic>
        </p:grpSp>
      </p:grpSp>
      <p:grpSp>
        <p:nvGrpSpPr>
          <p:cNvPr id="26" name="Group 25">
            <a:extLst>
              <a:ext uri="{FF2B5EF4-FFF2-40B4-BE49-F238E27FC236}">
                <a16:creationId xmlns:a16="http://schemas.microsoft.com/office/drawing/2014/main" id="{A185F023-E529-7489-1093-F13E761C0E17}"/>
              </a:ext>
            </a:extLst>
          </p:cNvPr>
          <p:cNvGrpSpPr/>
          <p:nvPr/>
        </p:nvGrpSpPr>
        <p:grpSpPr>
          <a:xfrm>
            <a:off x="4107193" y="7254677"/>
            <a:ext cx="6112778" cy="882692"/>
            <a:chOff x="2832081" y="4696186"/>
            <a:chExt cx="4075185" cy="588461"/>
          </a:xfrm>
        </p:grpSpPr>
        <p:grpSp>
          <p:nvGrpSpPr>
            <p:cNvPr id="27" name="Group 26">
              <a:extLst>
                <a:ext uri="{FF2B5EF4-FFF2-40B4-BE49-F238E27FC236}">
                  <a16:creationId xmlns:a16="http://schemas.microsoft.com/office/drawing/2014/main" id="{EB3548A2-2025-E640-10C6-E95D442EAE22}"/>
                </a:ext>
              </a:extLst>
            </p:cNvPr>
            <p:cNvGrpSpPr/>
            <p:nvPr/>
          </p:nvGrpSpPr>
          <p:grpSpPr>
            <a:xfrm>
              <a:off x="2832081" y="4826599"/>
              <a:ext cx="209027" cy="209028"/>
              <a:chOff x="4025463" y="1478297"/>
              <a:chExt cx="656021" cy="656022"/>
            </a:xfrm>
          </p:grpSpPr>
          <p:sp>
            <p:nvSpPr>
              <p:cNvPr id="35" name="Oval 34">
                <a:extLst>
                  <a:ext uri="{FF2B5EF4-FFF2-40B4-BE49-F238E27FC236}">
                    <a16:creationId xmlns:a16="http://schemas.microsoft.com/office/drawing/2014/main" id="{E722F32C-8E3E-5D8B-DF5D-A934AE561195}"/>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36" name="Oval 35">
                <a:extLst>
                  <a:ext uri="{FF2B5EF4-FFF2-40B4-BE49-F238E27FC236}">
                    <a16:creationId xmlns:a16="http://schemas.microsoft.com/office/drawing/2014/main" id="{7880D4D0-05E6-D093-AF4A-85A7151AD6FF}"/>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37" name="Oval 36">
                <a:extLst>
                  <a:ext uri="{FF2B5EF4-FFF2-40B4-BE49-F238E27FC236}">
                    <a16:creationId xmlns:a16="http://schemas.microsoft.com/office/drawing/2014/main" id="{BD8F0D44-F69B-EB99-E489-AAF8C2724B25}"/>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28" name="Group 27">
              <a:extLst>
                <a:ext uri="{FF2B5EF4-FFF2-40B4-BE49-F238E27FC236}">
                  <a16:creationId xmlns:a16="http://schemas.microsoft.com/office/drawing/2014/main" id="{796CB094-FE6A-C8D6-2005-51EBD78E33D3}"/>
                </a:ext>
              </a:extLst>
            </p:cNvPr>
            <p:cNvGrpSpPr/>
            <p:nvPr/>
          </p:nvGrpSpPr>
          <p:grpSpPr>
            <a:xfrm>
              <a:off x="3295322" y="4696186"/>
              <a:ext cx="3611944" cy="588461"/>
              <a:chOff x="3295322" y="4696186"/>
              <a:chExt cx="3611944" cy="588461"/>
            </a:xfrm>
          </p:grpSpPr>
          <p:grpSp>
            <p:nvGrpSpPr>
              <p:cNvPr id="29" name="Group 28">
                <a:extLst>
                  <a:ext uri="{FF2B5EF4-FFF2-40B4-BE49-F238E27FC236}">
                    <a16:creationId xmlns:a16="http://schemas.microsoft.com/office/drawing/2014/main" id="{E1752A6C-D6DD-7AF6-E5B4-305EA06CDEF8}"/>
                  </a:ext>
                </a:extLst>
              </p:cNvPr>
              <p:cNvGrpSpPr/>
              <p:nvPr/>
            </p:nvGrpSpPr>
            <p:grpSpPr>
              <a:xfrm>
                <a:off x="3295322" y="4696186"/>
                <a:ext cx="3611944" cy="491428"/>
                <a:chOff x="3200261" y="4815825"/>
                <a:chExt cx="3611944" cy="491428"/>
              </a:xfrm>
            </p:grpSpPr>
            <p:sp>
              <p:nvSpPr>
                <p:cNvPr id="31" name="Pentagon 113">
                  <a:extLst>
                    <a:ext uri="{FF2B5EF4-FFF2-40B4-BE49-F238E27FC236}">
                      <a16:creationId xmlns:a16="http://schemas.microsoft.com/office/drawing/2014/main" id="{8E28E6F0-8308-91CE-6136-4F030E3C9FB0}"/>
                    </a:ext>
                  </a:extLst>
                </p:cNvPr>
                <p:cNvSpPr/>
                <p:nvPr/>
              </p:nvSpPr>
              <p:spPr bwMode="auto">
                <a:xfrm flipH="1">
                  <a:off x="3200261" y="4815825"/>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A3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32" name="Group 31">
                  <a:extLst>
                    <a:ext uri="{FF2B5EF4-FFF2-40B4-BE49-F238E27FC236}">
                      <a16:creationId xmlns:a16="http://schemas.microsoft.com/office/drawing/2014/main" id="{2518133F-3BF2-7025-FB48-A6845DBDD226}"/>
                    </a:ext>
                  </a:extLst>
                </p:cNvPr>
                <p:cNvGrpSpPr/>
                <p:nvPr/>
              </p:nvGrpSpPr>
              <p:grpSpPr>
                <a:xfrm>
                  <a:off x="3251982" y="4842091"/>
                  <a:ext cx="3415870" cy="446753"/>
                  <a:chOff x="3184870" y="4842091"/>
                  <a:chExt cx="3415870" cy="446753"/>
                </a:xfrm>
              </p:grpSpPr>
              <p:sp>
                <p:nvSpPr>
                  <p:cNvPr id="33" name="Pentagon 115">
                    <a:extLst>
                      <a:ext uri="{FF2B5EF4-FFF2-40B4-BE49-F238E27FC236}">
                        <a16:creationId xmlns:a16="http://schemas.microsoft.com/office/drawing/2014/main" id="{BCE30A5B-61AD-FB1D-6AF3-17EE1362CB01}"/>
                      </a:ext>
                    </a:extLst>
                  </p:cNvPr>
                  <p:cNvSpPr/>
                  <p:nvPr/>
                </p:nvSpPr>
                <p:spPr bwMode="auto">
                  <a:xfrm flipH="1">
                    <a:off x="3184870" y="4842091"/>
                    <a:ext cx="3086339"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rPr>
                      <a:t>Concluding remarks</a:t>
                    </a:r>
                  </a:p>
                </p:txBody>
              </p:sp>
              <p:sp>
                <p:nvSpPr>
                  <p:cNvPr id="34" name="Rectangle 33">
                    <a:extLst>
                      <a:ext uri="{FF2B5EF4-FFF2-40B4-BE49-F238E27FC236}">
                        <a16:creationId xmlns:a16="http://schemas.microsoft.com/office/drawing/2014/main" id="{9FBC1515-C5E9-7D8B-03A8-4B1126528C3C}"/>
                      </a:ext>
                    </a:extLst>
                  </p:cNvPr>
                  <p:cNvSpPr/>
                  <p:nvPr/>
                </p:nvSpPr>
                <p:spPr>
                  <a:xfrm>
                    <a:off x="3536890" y="4920154"/>
                    <a:ext cx="3063850" cy="355612"/>
                  </a:xfrm>
                  <a:prstGeom prst="rect">
                    <a:avLst/>
                  </a:prstGeom>
                  <a:noFill/>
                  <a:ln>
                    <a:noFill/>
                  </a:ln>
                  <a:effectLst/>
                </p:spPr>
                <p:txBody>
                  <a:bodyPr spcFirstLastPara="0" vert="horz" wrap="square" lIns="117348" tIns="117348" rIns="117348" bIns="0" numCol="1" spcCol="1270" anchor="t" anchorCtr="0">
                    <a:noAutofit/>
                  </a:bodyPr>
                  <a:lstStyle/>
                  <a:p>
                    <a:pPr algn="ctr" defTabSz="733425" fontAlgn="base">
                      <a:lnSpc>
                        <a:spcPct val="90000"/>
                      </a:lnSpc>
                      <a:spcBef>
                        <a:spcPct val="0"/>
                      </a:spcBef>
                      <a:spcAft>
                        <a:spcPct val="0"/>
                      </a:spcAft>
                      <a:defRPr/>
                    </a:pPr>
                    <a:endParaRPr lang="en-US" sz="2400" kern="0" dirty="0">
                      <a:solidFill>
                        <a:srgbClr val="53565A"/>
                      </a:solidFill>
                      <a:latin typeface="Arial" pitchFamily="34" charset="0"/>
                    </a:endParaRPr>
                  </a:p>
                </p:txBody>
              </p:sp>
            </p:grpSp>
          </p:grpSp>
          <p:pic>
            <p:nvPicPr>
              <p:cNvPr id="30" name="Picture 29">
                <a:extLst>
                  <a:ext uri="{FF2B5EF4-FFF2-40B4-BE49-F238E27FC236}">
                    <a16:creationId xmlns:a16="http://schemas.microsoft.com/office/drawing/2014/main" id="{3B875DE2-EA25-E836-637D-1B857DB144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8174" y="5177187"/>
                <a:ext cx="1966788" cy="107460"/>
              </a:xfrm>
              <a:prstGeom prst="rect">
                <a:avLst/>
              </a:prstGeom>
            </p:spPr>
          </p:pic>
        </p:grpSp>
      </p:grpSp>
      <p:grpSp>
        <p:nvGrpSpPr>
          <p:cNvPr id="38" name="Group 37">
            <a:extLst>
              <a:ext uri="{FF2B5EF4-FFF2-40B4-BE49-F238E27FC236}">
                <a16:creationId xmlns:a16="http://schemas.microsoft.com/office/drawing/2014/main" id="{6A9CF849-1F57-901C-EB1A-9D902D961BE7}"/>
              </a:ext>
            </a:extLst>
          </p:cNvPr>
          <p:cNvGrpSpPr/>
          <p:nvPr/>
        </p:nvGrpSpPr>
        <p:grpSpPr>
          <a:xfrm>
            <a:off x="2817088" y="8227303"/>
            <a:ext cx="6961025" cy="875288"/>
            <a:chOff x="1981514" y="5406724"/>
            <a:chExt cx="4640683" cy="583525"/>
          </a:xfrm>
        </p:grpSpPr>
        <p:grpSp>
          <p:nvGrpSpPr>
            <p:cNvPr id="39" name="Group 38">
              <a:extLst>
                <a:ext uri="{FF2B5EF4-FFF2-40B4-BE49-F238E27FC236}">
                  <a16:creationId xmlns:a16="http://schemas.microsoft.com/office/drawing/2014/main" id="{F0D124DA-B386-44FC-77E7-AF698490EA8B}"/>
                </a:ext>
              </a:extLst>
            </p:cNvPr>
            <p:cNvGrpSpPr/>
            <p:nvPr/>
          </p:nvGrpSpPr>
          <p:grpSpPr>
            <a:xfrm>
              <a:off x="1981514" y="5554541"/>
              <a:ext cx="209027" cy="209028"/>
              <a:chOff x="4025463" y="1478297"/>
              <a:chExt cx="656021" cy="656022"/>
            </a:xfrm>
          </p:grpSpPr>
          <p:sp>
            <p:nvSpPr>
              <p:cNvPr id="47" name="Oval 46">
                <a:extLst>
                  <a:ext uri="{FF2B5EF4-FFF2-40B4-BE49-F238E27FC236}">
                    <a16:creationId xmlns:a16="http://schemas.microsoft.com/office/drawing/2014/main" id="{5588B091-6A41-21A8-7DE8-6520658790A8}"/>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48" name="Oval 47">
                <a:extLst>
                  <a:ext uri="{FF2B5EF4-FFF2-40B4-BE49-F238E27FC236}">
                    <a16:creationId xmlns:a16="http://schemas.microsoft.com/office/drawing/2014/main" id="{3AE9B999-4384-2B23-B58E-D7A5889542B2}"/>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49" name="Oval 48">
                <a:extLst>
                  <a:ext uri="{FF2B5EF4-FFF2-40B4-BE49-F238E27FC236}">
                    <a16:creationId xmlns:a16="http://schemas.microsoft.com/office/drawing/2014/main" id="{068D09AA-8403-F952-3385-17F9A2D21DB5}"/>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40" name="Group 39">
              <a:extLst>
                <a:ext uri="{FF2B5EF4-FFF2-40B4-BE49-F238E27FC236}">
                  <a16:creationId xmlns:a16="http://schemas.microsoft.com/office/drawing/2014/main" id="{553471E5-9B28-94FA-14C9-C48F81161708}"/>
                </a:ext>
              </a:extLst>
            </p:cNvPr>
            <p:cNvGrpSpPr/>
            <p:nvPr/>
          </p:nvGrpSpPr>
          <p:grpSpPr>
            <a:xfrm>
              <a:off x="2525644" y="5406724"/>
              <a:ext cx="4096553" cy="583525"/>
              <a:chOff x="2525644" y="5406724"/>
              <a:chExt cx="4096553" cy="583525"/>
            </a:xfrm>
          </p:grpSpPr>
          <p:grpSp>
            <p:nvGrpSpPr>
              <p:cNvPr id="41" name="Group 40">
                <a:extLst>
                  <a:ext uri="{FF2B5EF4-FFF2-40B4-BE49-F238E27FC236}">
                    <a16:creationId xmlns:a16="http://schemas.microsoft.com/office/drawing/2014/main" id="{F8A3C357-2BB7-C668-6F98-94300814CFD3}"/>
                  </a:ext>
                </a:extLst>
              </p:cNvPr>
              <p:cNvGrpSpPr/>
              <p:nvPr/>
            </p:nvGrpSpPr>
            <p:grpSpPr>
              <a:xfrm>
                <a:off x="2525644" y="5406724"/>
                <a:ext cx="4096553" cy="491428"/>
                <a:chOff x="2369407" y="5481524"/>
                <a:chExt cx="4096553" cy="491428"/>
              </a:xfrm>
            </p:grpSpPr>
            <p:sp>
              <p:nvSpPr>
                <p:cNvPr id="43" name="Pentagon 125">
                  <a:extLst>
                    <a:ext uri="{FF2B5EF4-FFF2-40B4-BE49-F238E27FC236}">
                      <a16:creationId xmlns:a16="http://schemas.microsoft.com/office/drawing/2014/main" id="{CC09FC70-D517-B4B5-5FFF-89FAFA38D011}"/>
                    </a:ext>
                  </a:extLst>
                </p:cNvPr>
                <p:cNvSpPr/>
                <p:nvPr/>
              </p:nvSpPr>
              <p:spPr bwMode="auto">
                <a:xfrm flipH="1">
                  <a:off x="2369407" y="5481524"/>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A3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44" name="Group 43">
                  <a:extLst>
                    <a:ext uri="{FF2B5EF4-FFF2-40B4-BE49-F238E27FC236}">
                      <a16:creationId xmlns:a16="http://schemas.microsoft.com/office/drawing/2014/main" id="{42CA8932-FDB9-1E32-2A39-613CCADCB109}"/>
                    </a:ext>
                  </a:extLst>
                </p:cNvPr>
                <p:cNvGrpSpPr/>
                <p:nvPr/>
              </p:nvGrpSpPr>
              <p:grpSpPr>
                <a:xfrm>
                  <a:off x="2412950" y="5505139"/>
                  <a:ext cx="4053010" cy="447539"/>
                  <a:chOff x="2311002" y="5539975"/>
                  <a:chExt cx="4053010" cy="447539"/>
                </a:xfrm>
              </p:grpSpPr>
              <p:sp>
                <p:nvSpPr>
                  <p:cNvPr id="45" name="Pentagon 127">
                    <a:extLst>
                      <a:ext uri="{FF2B5EF4-FFF2-40B4-BE49-F238E27FC236}">
                        <a16:creationId xmlns:a16="http://schemas.microsoft.com/office/drawing/2014/main" id="{2292B4B1-5EDE-10F7-7696-03B653300EA8}"/>
                      </a:ext>
                    </a:extLst>
                  </p:cNvPr>
                  <p:cNvSpPr/>
                  <p:nvPr/>
                </p:nvSpPr>
                <p:spPr bwMode="auto">
                  <a:xfrm flipH="1">
                    <a:off x="2311002" y="5539975"/>
                    <a:ext cx="3086339"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46" name="Rectangle 45">
                    <a:extLst>
                      <a:ext uri="{FF2B5EF4-FFF2-40B4-BE49-F238E27FC236}">
                        <a16:creationId xmlns:a16="http://schemas.microsoft.com/office/drawing/2014/main" id="{07F233FD-78EE-57E8-239A-17F1A1D441BA}"/>
                      </a:ext>
                    </a:extLst>
                  </p:cNvPr>
                  <p:cNvSpPr/>
                  <p:nvPr/>
                </p:nvSpPr>
                <p:spPr>
                  <a:xfrm>
                    <a:off x="2649880" y="5607525"/>
                    <a:ext cx="3714132" cy="379989"/>
                  </a:xfrm>
                  <a:prstGeom prst="rect">
                    <a:avLst/>
                  </a:prstGeom>
                  <a:noFill/>
                  <a:ln>
                    <a:noFill/>
                  </a:ln>
                  <a:effectLst/>
                </p:spPr>
                <p:txBody>
                  <a:bodyPr spcFirstLastPara="0" vert="horz" wrap="square" lIns="117348" tIns="117348" rIns="117348" bIns="0" numCol="1" spcCol="1270" anchor="t" anchorCtr="0">
                    <a:noAutofit/>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rPr>
                      <a:t>Q&amp;A</a:t>
                    </a:r>
                  </a:p>
                </p:txBody>
              </p:sp>
            </p:grpSp>
          </p:grpSp>
          <p:pic>
            <p:nvPicPr>
              <p:cNvPr id="42" name="Picture 41">
                <a:extLst>
                  <a:ext uri="{FF2B5EF4-FFF2-40B4-BE49-F238E27FC236}">
                    <a16:creationId xmlns:a16="http://schemas.microsoft.com/office/drawing/2014/main" id="{429EFEB0-4E3E-7E11-5F4E-6DF578EF7B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8343" y="5882789"/>
                <a:ext cx="1966788" cy="107460"/>
              </a:xfrm>
              <a:prstGeom prst="rect">
                <a:avLst/>
              </a:prstGeom>
            </p:spPr>
          </p:pic>
        </p:grpSp>
      </p:grpSp>
      <p:grpSp>
        <p:nvGrpSpPr>
          <p:cNvPr id="50" name="Group 49">
            <a:extLst>
              <a:ext uri="{FF2B5EF4-FFF2-40B4-BE49-F238E27FC236}">
                <a16:creationId xmlns:a16="http://schemas.microsoft.com/office/drawing/2014/main" id="{A17DBFA9-B65F-2AEC-C62A-C6D3056DCABF}"/>
              </a:ext>
            </a:extLst>
          </p:cNvPr>
          <p:cNvGrpSpPr/>
          <p:nvPr/>
        </p:nvGrpSpPr>
        <p:grpSpPr>
          <a:xfrm>
            <a:off x="4042331" y="3209016"/>
            <a:ext cx="8371901" cy="947599"/>
            <a:chOff x="3002558" y="2787144"/>
            <a:chExt cx="5581267" cy="631732"/>
          </a:xfrm>
        </p:grpSpPr>
        <p:grpSp>
          <p:nvGrpSpPr>
            <p:cNvPr id="51" name="Group 50">
              <a:extLst>
                <a:ext uri="{FF2B5EF4-FFF2-40B4-BE49-F238E27FC236}">
                  <a16:creationId xmlns:a16="http://schemas.microsoft.com/office/drawing/2014/main" id="{3D02075E-77A4-2B83-FFFF-027C6E52D5A4}"/>
                </a:ext>
              </a:extLst>
            </p:cNvPr>
            <p:cNvGrpSpPr/>
            <p:nvPr/>
          </p:nvGrpSpPr>
          <p:grpSpPr>
            <a:xfrm>
              <a:off x="3002558" y="2787144"/>
              <a:ext cx="4753406" cy="582083"/>
              <a:chOff x="3162198" y="3150677"/>
              <a:chExt cx="4014616" cy="582083"/>
            </a:xfrm>
          </p:grpSpPr>
          <p:grpSp>
            <p:nvGrpSpPr>
              <p:cNvPr id="53" name="Group 52">
                <a:extLst>
                  <a:ext uri="{FF2B5EF4-FFF2-40B4-BE49-F238E27FC236}">
                    <a16:creationId xmlns:a16="http://schemas.microsoft.com/office/drawing/2014/main" id="{D966B680-BADD-3B32-F4E6-6F5D38C7004B}"/>
                  </a:ext>
                </a:extLst>
              </p:cNvPr>
              <p:cNvGrpSpPr/>
              <p:nvPr/>
            </p:nvGrpSpPr>
            <p:grpSpPr>
              <a:xfrm>
                <a:off x="3162198" y="3309531"/>
                <a:ext cx="209027" cy="209028"/>
                <a:chOff x="4025463" y="1478297"/>
                <a:chExt cx="656021" cy="656022"/>
              </a:xfrm>
            </p:grpSpPr>
            <p:sp>
              <p:nvSpPr>
                <p:cNvPr id="61" name="Oval 60">
                  <a:extLst>
                    <a:ext uri="{FF2B5EF4-FFF2-40B4-BE49-F238E27FC236}">
                      <a16:creationId xmlns:a16="http://schemas.microsoft.com/office/drawing/2014/main" id="{4FECA822-291E-0721-0CC7-A992F67D0361}"/>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62" name="Oval 61">
                  <a:extLst>
                    <a:ext uri="{FF2B5EF4-FFF2-40B4-BE49-F238E27FC236}">
                      <a16:creationId xmlns:a16="http://schemas.microsoft.com/office/drawing/2014/main" id="{EA549864-EF1D-BDA3-E9EC-DBB8E9969A44}"/>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63" name="Oval 62">
                  <a:extLst>
                    <a:ext uri="{FF2B5EF4-FFF2-40B4-BE49-F238E27FC236}">
                      <a16:creationId xmlns:a16="http://schemas.microsoft.com/office/drawing/2014/main" id="{3A907781-0FF1-32BC-6FC1-CD0E94B70812}"/>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54" name="Group 53">
                <a:extLst>
                  <a:ext uri="{FF2B5EF4-FFF2-40B4-BE49-F238E27FC236}">
                    <a16:creationId xmlns:a16="http://schemas.microsoft.com/office/drawing/2014/main" id="{150039D0-0B52-9207-03D0-04383A2091BB}"/>
                  </a:ext>
                </a:extLst>
              </p:cNvPr>
              <p:cNvGrpSpPr/>
              <p:nvPr/>
            </p:nvGrpSpPr>
            <p:grpSpPr>
              <a:xfrm>
                <a:off x="3564870" y="3150677"/>
                <a:ext cx="3611944" cy="582083"/>
                <a:chOff x="3564870" y="3150677"/>
                <a:chExt cx="3611944" cy="582083"/>
              </a:xfrm>
            </p:grpSpPr>
            <p:grpSp>
              <p:nvGrpSpPr>
                <p:cNvPr id="55" name="Group 54">
                  <a:extLst>
                    <a:ext uri="{FF2B5EF4-FFF2-40B4-BE49-F238E27FC236}">
                      <a16:creationId xmlns:a16="http://schemas.microsoft.com/office/drawing/2014/main" id="{1A200E27-4369-BEB4-981C-C95C6B5736A2}"/>
                    </a:ext>
                  </a:extLst>
                </p:cNvPr>
                <p:cNvGrpSpPr/>
                <p:nvPr/>
              </p:nvGrpSpPr>
              <p:grpSpPr>
                <a:xfrm>
                  <a:off x="3564870" y="3150677"/>
                  <a:ext cx="3611944" cy="491428"/>
                  <a:chOff x="3469809" y="3100229"/>
                  <a:chExt cx="3611944" cy="491428"/>
                </a:xfrm>
              </p:grpSpPr>
              <p:sp>
                <p:nvSpPr>
                  <p:cNvPr id="57" name="Pentagon 139">
                    <a:extLst>
                      <a:ext uri="{FF2B5EF4-FFF2-40B4-BE49-F238E27FC236}">
                        <a16:creationId xmlns:a16="http://schemas.microsoft.com/office/drawing/2014/main" id="{3CA30613-03B5-0370-AF81-813B08C42E1B}"/>
                      </a:ext>
                    </a:extLst>
                  </p:cNvPr>
                  <p:cNvSpPr/>
                  <p:nvPr/>
                </p:nvSpPr>
                <p:spPr bwMode="auto">
                  <a:xfrm flipH="1">
                    <a:off x="3469809" y="3100229"/>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CD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58" name="Group 57">
                    <a:extLst>
                      <a:ext uri="{FF2B5EF4-FFF2-40B4-BE49-F238E27FC236}">
                        <a16:creationId xmlns:a16="http://schemas.microsoft.com/office/drawing/2014/main" id="{8845CD34-D5BF-79F0-78C5-4AF4EA0E3B93}"/>
                      </a:ext>
                    </a:extLst>
                  </p:cNvPr>
                  <p:cNvGrpSpPr/>
                  <p:nvPr/>
                </p:nvGrpSpPr>
                <p:grpSpPr>
                  <a:xfrm>
                    <a:off x="3479924" y="3126701"/>
                    <a:ext cx="3581700" cy="446753"/>
                    <a:chOff x="3421201" y="3126701"/>
                    <a:chExt cx="3581700" cy="446753"/>
                  </a:xfrm>
                </p:grpSpPr>
                <p:sp>
                  <p:nvSpPr>
                    <p:cNvPr id="59" name="Pentagon 141">
                      <a:extLst>
                        <a:ext uri="{FF2B5EF4-FFF2-40B4-BE49-F238E27FC236}">
                          <a16:creationId xmlns:a16="http://schemas.microsoft.com/office/drawing/2014/main" id="{DF736E08-933F-F9E9-E455-7721A2D80DB8}"/>
                        </a:ext>
                      </a:extLst>
                    </p:cNvPr>
                    <p:cNvSpPr/>
                    <p:nvPr/>
                  </p:nvSpPr>
                  <p:spPr bwMode="auto">
                    <a:xfrm flipH="1">
                      <a:off x="3456653" y="3126701"/>
                      <a:ext cx="3086339"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60" name="Rectangle 59">
                      <a:extLst>
                        <a:ext uri="{FF2B5EF4-FFF2-40B4-BE49-F238E27FC236}">
                          <a16:creationId xmlns:a16="http://schemas.microsoft.com/office/drawing/2014/main" id="{F943DD87-A68D-D15D-4E7A-6F559D4D5BF6}"/>
                        </a:ext>
                      </a:extLst>
                    </p:cNvPr>
                    <p:cNvSpPr/>
                    <p:nvPr/>
                  </p:nvSpPr>
                  <p:spPr>
                    <a:xfrm>
                      <a:off x="3421201" y="3168748"/>
                      <a:ext cx="3581700" cy="338861"/>
                    </a:xfrm>
                    <a:prstGeom prst="rect">
                      <a:avLst/>
                    </a:prstGeom>
                    <a:noFill/>
                    <a:ln>
                      <a:noFill/>
                    </a:ln>
                    <a:effectLst/>
                  </p:spPr>
                  <p:txBody>
                    <a:bodyPr spcFirstLastPara="0" vert="horz" wrap="square" lIns="117348" tIns="117348" rIns="117348" bIns="0" numCol="1" spcCol="1270" anchor="t" anchorCtr="0">
                      <a:noAutofit/>
                    </a:bodyPr>
                    <a:lstStyle/>
                    <a:p>
                      <a:pPr defTabSz="733425" fontAlgn="base">
                        <a:lnSpc>
                          <a:spcPct val="90000"/>
                        </a:lnSpc>
                        <a:spcBef>
                          <a:spcPct val="0"/>
                        </a:spcBef>
                        <a:spcAft>
                          <a:spcPct val="35000"/>
                        </a:spcAft>
                        <a:defRPr/>
                      </a:pPr>
                      <a:endParaRPr lang="en-US" b="1" kern="0" dirty="0">
                        <a:solidFill>
                          <a:srgbClr val="53565A">
                            <a:lumMod val="75000"/>
                          </a:srgbClr>
                        </a:solidFill>
                        <a:latin typeface="Arial"/>
                      </a:endParaRPr>
                    </a:p>
                  </p:txBody>
                </p:sp>
              </p:grpSp>
            </p:grpSp>
            <p:pic>
              <p:nvPicPr>
                <p:cNvPr id="56" name="Picture 55">
                  <a:extLst>
                    <a:ext uri="{FF2B5EF4-FFF2-40B4-BE49-F238E27FC236}">
                      <a16:creationId xmlns:a16="http://schemas.microsoft.com/office/drawing/2014/main" id="{03990C9E-3A01-1BF9-32B5-6BF6DEE61F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0375" y="3625300"/>
                  <a:ext cx="1966788" cy="107460"/>
                </a:xfrm>
                <a:prstGeom prst="rect">
                  <a:avLst/>
                </a:prstGeom>
              </p:spPr>
            </p:pic>
          </p:grpSp>
        </p:grpSp>
        <p:sp>
          <p:nvSpPr>
            <p:cNvPr id="52" name="Rectangle 51">
              <a:extLst>
                <a:ext uri="{FF2B5EF4-FFF2-40B4-BE49-F238E27FC236}">
                  <a16:creationId xmlns:a16="http://schemas.microsoft.com/office/drawing/2014/main" id="{DA1E9008-64BE-0F7E-BBAF-405A47106ECF}"/>
                </a:ext>
              </a:extLst>
            </p:cNvPr>
            <p:cNvSpPr/>
            <p:nvPr/>
          </p:nvSpPr>
          <p:spPr>
            <a:xfrm>
              <a:off x="3783225" y="2894117"/>
              <a:ext cx="4800600" cy="524759"/>
            </a:xfrm>
            <a:prstGeom prst="rect">
              <a:avLst/>
            </a:prstGeom>
          </p:spPr>
          <p:txBody>
            <a:bodyPr>
              <a:spAutoFit/>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rPr>
                <a:t>Importance of Refractories</a:t>
              </a:r>
            </a:p>
            <a:p>
              <a:pPr defTabSz="733425" fontAlgn="base">
                <a:lnSpc>
                  <a:spcPct val="90000"/>
                </a:lnSpc>
                <a:spcBef>
                  <a:spcPct val="0"/>
                </a:spcBef>
                <a:spcAft>
                  <a:spcPct val="35000"/>
                </a:spcAft>
                <a:defRPr/>
              </a:pPr>
              <a:endParaRPr lang="en-US" sz="2100" kern="0" dirty="0">
                <a:solidFill>
                  <a:srgbClr val="53565A">
                    <a:hueOff val="0"/>
                    <a:satOff val="0"/>
                    <a:lumOff val="0"/>
                    <a:alphaOff val="0"/>
                  </a:srgbClr>
                </a:solidFill>
              </a:endParaRPr>
            </a:p>
          </p:txBody>
        </p:sp>
      </p:grpSp>
      <p:grpSp>
        <p:nvGrpSpPr>
          <p:cNvPr id="64" name="Group 63">
            <a:extLst>
              <a:ext uri="{FF2B5EF4-FFF2-40B4-BE49-F238E27FC236}">
                <a16:creationId xmlns:a16="http://schemas.microsoft.com/office/drawing/2014/main" id="{D4EAC146-0C26-ED46-948A-573353491080}"/>
              </a:ext>
            </a:extLst>
          </p:cNvPr>
          <p:cNvGrpSpPr/>
          <p:nvPr/>
        </p:nvGrpSpPr>
        <p:grpSpPr>
          <a:xfrm>
            <a:off x="4569428" y="4136914"/>
            <a:ext cx="7351083" cy="882692"/>
            <a:chOff x="2832081" y="4696186"/>
            <a:chExt cx="4258785" cy="588461"/>
          </a:xfrm>
        </p:grpSpPr>
        <p:grpSp>
          <p:nvGrpSpPr>
            <p:cNvPr id="65" name="Group 64">
              <a:extLst>
                <a:ext uri="{FF2B5EF4-FFF2-40B4-BE49-F238E27FC236}">
                  <a16:creationId xmlns:a16="http://schemas.microsoft.com/office/drawing/2014/main" id="{F8ED994E-B6C0-C16A-20EF-364CC5F374D8}"/>
                </a:ext>
              </a:extLst>
            </p:cNvPr>
            <p:cNvGrpSpPr/>
            <p:nvPr/>
          </p:nvGrpSpPr>
          <p:grpSpPr>
            <a:xfrm>
              <a:off x="2832081" y="4826599"/>
              <a:ext cx="209027" cy="209028"/>
              <a:chOff x="4025463" y="1478297"/>
              <a:chExt cx="656021" cy="656022"/>
            </a:xfrm>
          </p:grpSpPr>
          <p:sp>
            <p:nvSpPr>
              <p:cNvPr id="73" name="Oval 72">
                <a:extLst>
                  <a:ext uri="{FF2B5EF4-FFF2-40B4-BE49-F238E27FC236}">
                    <a16:creationId xmlns:a16="http://schemas.microsoft.com/office/drawing/2014/main" id="{074E7675-4F38-3B54-D662-9CA313607F65}"/>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74" name="Oval 73">
                <a:extLst>
                  <a:ext uri="{FF2B5EF4-FFF2-40B4-BE49-F238E27FC236}">
                    <a16:creationId xmlns:a16="http://schemas.microsoft.com/office/drawing/2014/main" id="{4D3EE944-A6C0-446B-413F-DA10ECEE035C}"/>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75" name="Oval 74">
                <a:extLst>
                  <a:ext uri="{FF2B5EF4-FFF2-40B4-BE49-F238E27FC236}">
                    <a16:creationId xmlns:a16="http://schemas.microsoft.com/office/drawing/2014/main" id="{ACCFF3BA-0766-1C7C-205A-EE44987E5961}"/>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66" name="Group 65">
              <a:extLst>
                <a:ext uri="{FF2B5EF4-FFF2-40B4-BE49-F238E27FC236}">
                  <a16:creationId xmlns:a16="http://schemas.microsoft.com/office/drawing/2014/main" id="{E9F421DF-4343-2CAF-D976-98825FBE3146}"/>
                </a:ext>
              </a:extLst>
            </p:cNvPr>
            <p:cNvGrpSpPr/>
            <p:nvPr/>
          </p:nvGrpSpPr>
          <p:grpSpPr>
            <a:xfrm>
              <a:off x="3295322" y="4696186"/>
              <a:ext cx="3795544" cy="588461"/>
              <a:chOff x="3295322" y="4696186"/>
              <a:chExt cx="3795544" cy="588461"/>
            </a:xfrm>
          </p:grpSpPr>
          <p:grpSp>
            <p:nvGrpSpPr>
              <p:cNvPr id="67" name="Group 66">
                <a:extLst>
                  <a:ext uri="{FF2B5EF4-FFF2-40B4-BE49-F238E27FC236}">
                    <a16:creationId xmlns:a16="http://schemas.microsoft.com/office/drawing/2014/main" id="{9427DD6D-CF0A-0517-6663-661CB4599E54}"/>
                  </a:ext>
                </a:extLst>
              </p:cNvPr>
              <p:cNvGrpSpPr/>
              <p:nvPr/>
            </p:nvGrpSpPr>
            <p:grpSpPr>
              <a:xfrm>
                <a:off x="3295322" y="4696186"/>
                <a:ext cx="3795544" cy="491428"/>
                <a:chOff x="3200261" y="4815825"/>
                <a:chExt cx="3795544" cy="491428"/>
              </a:xfrm>
            </p:grpSpPr>
            <p:sp>
              <p:nvSpPr>
                <p:cNvPr id="69" name="Pentagon 66">
                  <a:extLst>
                    <a:ext uri="{FF2B5EF4-FFF2-40B4-BE49-F238E27FC236}">
                      <a16:creationId xmlns:a16="http://schemas.microsoft.com/office/drawing/2014/main" id="{CB3150CF-1F60-0CAF-39D2-08E616538F1E}"/>
                    </a:ext>
                  </a:extLst>
                </p:cNvPr>
                <p:cNvSpPr/>
                <p:nvPr/>
              </p:nvSpPr>
              <p:spPr bwMode="auto">
                <a:xfrm flipH="1">
                  <a:off x="3200261" y="4815825"/>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A3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70" name="Group 69">
                  <a:extLst>
                    <a:ext uri="{FF2B5EF4-FFF2-40B4-BE49-F238E27FC236}">
                      <a16:creationId xmlns:a16="http://schemas.microsoft.com/office/drawing/2014/main" id="{3F320C9E-2080-920A-C401-6C399F4028BB}"/>
                    </a:ext>
                  </a:extLst>
                </p:cNvPr>
                <p:cNvGrpSpPr/>
                <p:nvPr/>
              </p:nvGrpSpPr>
              <p:grpSpPr>
                <a:xfrm>
                  <a:off x="3269561" y="4852574"/>
                  <a:ext cx="3726244" cy="446753"/>
                  <a:chOff x="3202449" y="4852574"/>
                  <a:chExt cx="3726244" cy="446753"/>
                </a:xfrm>
              </p:grpSpPr>
              <p:sp>
                <p:nvSpPr>
                  <p:cNvPr id="71" name="Pentagon 68">
                    <a:extLst>
                      <a:ext uri="{FF2B5EF4-FFF2-40B4-BE49-F238E27FC236}">
                        <a16:creationId xmlns:a16="http://schemas.microsoft.com/office/drawing/2014/main" id="{F9EB8CDD-5D39-34A0-3D7E-66F0CCCADC63}"/>
                      </a:ext>
                    </a:extLst>
                  </p:cNvPr>
                  <p:cNvSpPr/>
                  <p:nvPr/>
                </p:nvSpPr>
                <p:spPr bwMode="auto">
                  <a:xfrm flipH="1">
                    <a:off x="3202449" y="4852574"/>
                    <a:ext cx="3726244"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rPr>
                      <a:t>Acid Dew Point Condensation &amp; Reactions in furnaces</a:t>
                    </a:r>
                  </a:p>
                </p:txBody>
              </p:sp>
              <p:sp>
                <p:nvSpPr>
                  <p:cNvPr id="72" name="Rectangle 71">
                    <a:extLst>
                      <a:ext uri="{FF2B5EF4-FFF2-40B4-BE49-F238E27FC236}">
                        <a16:creationId xmlns:a16="http://schemas.microsoft.com/office/drawing/2014/main" id="{198B9E3F-29CE-4EC6-4214-A5147FAF28A0}"/>
                      </a:ext>
                    </a:extLst>
                  </p:cNvPr>
                  <p:cNvSpPr/>
                  <p:nvPr/>
                </p:nvSpPr>
                <p:spPr>
                  <a:xfrm>
                    <a:off x="3536890" y="4920154"/>
                    <a:ext cx="3063850" cy="355612"/>
                  </a:xfrm>
                  <a:prstGeom prst="rect">
                    <a:avLst/>
                  </a:prstGeom>
                  <a:noFill/>
                  <a:ln>
                    <a:noFill/>
                  </a:ln>
                  <a:effectLst/>
                </p:spPr>
                <p:txBody>
                  <a:bodyPr spcFirstLastPara="0" vert="horz" wrap="square" lIns="117348" tIns="117348" rIns="117348" bIns="0" numCol="1" spcCol="1270" anchor="t" anchorCtr="0">
                    <a:noAutofit/>
                  </a:bodyPr>
                  <a:lstStyle/>
                  <a:p>
                    <a:pPr algn="ctr" defTabSz="733425" fontAlgn="base">
                      <a:lnSpc>
                        <a:spcPct val="90000"/>
                      </a:lnSpc>
                      <a:spcBef>
                        <a:spcPct val="0"/>
                      </a:spcBef>
                      <a:spcAft>
                        <a:spcPct val="0"/>
                      </a:spcAft>
                      <a:defRPr/>
                    </a:pPr>
                    <a:endParaRPr lang="en-US" sz="2400" kern="0" dirty="0">
                      <a:solidFill>
                        <a:srgbClr val="53565A"/>
                      </a:solidFill>
                      <a:latin typeface="Arial" pitchFamily="34" charset="0"/>
                    </a:endParaRPr>
                  </a:p>
                </p:txBody>
              </p:sp>
            </p:grpSp>
          </p:grpSp>
          <p:pic>
            <p:nvPicPr>
              <p:cNvPr id="68" name="Picture 67">
                <a:extLst>
                  <a:ext uri="{FF2B5EF4-FFF2-40B4-BE49-F238E27FC236}">
                    <a16:creationId xmlns:a16="http://schemas.microsoft.com/office/drawing/2014/main" id="{190281FB-318C-3A8E-609B-117C4F4CAF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8174" y="5177187"/>
                <a:ext cx="1966788" cy="107460"/>
              </a:xfrm>
              <a:prstGeom prst="rect">
                <a:avLst/>
              </a:prstGeom>
            </p:spPr>
          </p:pic>
        </p:grpSp>
      </p:grpSp>
      <p:grpSp>
        <p:nvGrpSpPr>
          <p:cNvPr id="76" name="Group 75">
            <a:extLst>
              <a:ext uri="{FF2B5EF4-FFF2-40B4-BE49-F238E27FC236}">
                <a16:creationId xmlns:a16="http://schemas.microsoft.com/office/drawing/2014/main" id="{DC40C7A2-693A-FC24-45DE-7A72ECB08BBE}"/>
              </a:ext>
            </a:extLst>
          </p:cNvPr>
          <p:cNvGrpSpPr/>
          <p:nvPr/>
        </p:nvGrpSpPr>
        <p:grpSpPr>
          <a:xfrm>
            <a:off x="4854884" y="5161612"/>
            <a:ext cx="7035285" cy="882692"/>
            <a:chOff x="2832081" y="4696186"/>
            <a:chExt cx="4075185" cy="588461"/>
          </a:xfrm>
        </p:grpSpPr>
        <p:grpSp>
          <p:nvGrpSpPr>
            <p:cNvPr id="77" name="Group 76">
              <a:extLst>
                <a:ext uri="{FF2B5EF4-FFF2-40B4-BE49-F238E27FC236}">
                  <a16:creationId xmlns:a16="http://schemas.microsoft.com/office/drawing/2014/main" id="{6C0AA856-43E2-90CE-EF97-B62CF89936D8}"/>
                </a:ext>
              </a:extLst>
            </p:cNvPr>
            <p:cNvGrpSpPr/>
            <p:nvPr/>
          </p:nvGrpSpPr>
          <p:grpSpPr>
            <a:xfrm>
              <a:off x="2832081" y="4826599"/>
              <a:ext cx="209027" cy="209028"/>
              <a:chOff x="4025463" y="1478297"/>
              <a:chExt cx="656021" cy="656022"/>
            </a:xfrm>
          </p:grpSpPr>
          <p:sp>
            <p:nvSpPr>
              <p:cNvPr id="85" name="Oval 84">
                <a:extLst>
                  <a:ext uri="{FF2B5EF4-FFF2-40B4-BE49-F238E27FC236}">
                    <a16:creationId xmlns:a16="http://schemas.microsoft.com/office/drawing/2014/main" id="{9B37B2B8-7DFC-4DF9-B453-12927FA15AB2}"/>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86" name="Oval 85">
                <a:extLst>
                  <a:ext uri="{FF2B5EF4-FFF2-40B4-BE49-F238E27FC236}">
                    <a16:creationId xmlns:a16="http://schemas.microsoft.com/office/drawing/2014/main" id="{8D853FAF-69EE-2380-07C9-0902CAF1B2D7}"/>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87" name="Oval 86">
                <a:extLst>
                  <a:ext uri="{FF2B5EF4-FFF2-40B4-BE49-F238E27FC236}">
                    <a16:creationId xmlns:a16="http://schemas.microsoft.com/office/drawing/2014/main" id="{CA5B8C34-ABCA-A14E-B3B4-6BF2919BA20D}"/>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78" name="Group 77">
              <a:extLst>
                <a:ext uri="{FF2B5EF4-FFF2-40B4-BE49-F238E27FC236}">
                  <a16:creationId xmlns:a16="http://schemas.microsoft.com/office/drawing/2014/main" id="{A7B150F2-D7F5-AD6A-8587-944FDD8CA68D}"/>
                </a:ext>
              </a:extLst>
            </p:cNvPr>
            <p:cNvGrpSpPr/>
            <p:nvPr/>
          </p:nvGrpSpPr>
          <p:grpSpPr>
            <a:xfrm>
              <a:off x="3295322" y="4696186"/>
              <a:ext cx="3611944" cy="588461"/>
              <a:chOff x="3295322" y="4696186"/>
              <a:chExt cx="3611944" cy="588461"/>
            </a:xfrm>
          </p:grpSpPr>
          <p:grpSp>
            <p:nvGrpSpPr>
              <p:cNvPr id="79" name="Group 78">
                <a:extLst>
                  <a:ext uri="{FF2B5EF4-FFF2-40B4-BE49-F238E27FC236}">
                    <a16:creationId xmlns:a16="http://schemas.microsoft.com/office/drawing/2014/main" id="{FCB58F99-37D3-B1AE-E87A-AE8CA1E5E1CF}"/>
                  </a:ext>
                </a:extLst>
              </p:cNvPr>
              <p:cNvGrpSpPr/>
              <p:nvPr/>
            </p:nvGrpSpPr>
            <p:grpSpPr>
              <a:xfrm>
                <a:off x="3295322" y="4696186"/>
                <a:ext cx="3611944" cy="491428"/>
                <a:chOff x="3200261" y="4815825"/>
                <a:chExt cx="3611944" cy="491428"/>
              </a:xfrm>
            </p:grpSpPr>
            <p:sp>
              <p:nvSpPr>
                <p:cNvPr id="81" name="Pentagon 78">
                  <a:extLst>
                    <a:ext uri="{FF2B5EF4-FFF2-40B4-BE49-F238E27FC236}">
                      <a16:creationId xmlns:a16="http://schemas.microsoft.com/office/drawing/2014/main" id="{D03F59E3-A75F-B221-01A2-F6C82368A24F}"/>
                    </a:ext>
                  </a:extLst>
                </p:cNvPr>
                <p:cNvSpPr/>
                <p:nvPr/>
              </p:nvSpPr>
              <p:spPr bwMode="auto">
                <a:xfrm flipH="1">
                  <a:off x="3200261" y="4815825"/>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A3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82" name="Group 81">
                  <a:extLst>
                    <a:ext uri="{FF2B5EF4-FFF2-40B4-BE49-F238E27FC236}">
                      <a16:creationId xmlns:a16="http://schemas.microsoft.com/office/drawing/2014/main" id="{BC77D3D0-48BF-23AE-915D-953A83CD6647}"/>
                    </a:ext>
                  </a:extLst>
                </p:cNvPr>
                <p:cNvGrpSpPr/>
                <p:nvPr/>
              </p:nvGrpSpPr>
              <p:grpSpPr>
                <a:xfrm>
                  <a:off x="3251981" y="4842091"/>
                  <a:ext cx="3560223" cy="446753"/>
                  <a:chOff x="3184869" y="4842091"/>
                  <a:chExt cx="3560223" cy="446753"/>
                </a:xfrm>
              </p:grpSpPr>
              <p:sp>
                <p:nvSpPr>
                  <p:cNvPr id="83" name="Pentagon 80">
                    <a:extLst>
                      <a:ext uri="{FF2B5EF4-FFF2-40B4-BE49-F238E27FC236}">
                        <a16:creationId xmlns:a16="http://schemas.microsoft.com/office/drawing/2014/main" id="{6F208308-2DC0-059F-DB93-B7A3025FBF98}"/>
                      </a:ext>
                    </a:extLst>
                  </p:cNvPr>
                  <p:cNvSpPr/>
                  <p:nvPr/>
                </p:nvSpPr>
                <p:spPr bwMode="auto">
                  <a:xfrm flipH="1">
                    <a:off x="3184869" y="4842091"/>
                    <a:ext cx="3560223"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rPr>
                      <a:t>Effects of Acidic condensation: Risks &amp; challenges</a:t>
                    </a:r>
                  </a:p>
                </p:txBody>
              </p:sp>
              <p:sp>
                <p:nvSpPr>
                  <p:cNvPr id="84" name="Rectangle 83">
                    <a:extLst>
                      <a:ext uri="{FF2B5EF4-FFF2-40B4-BE49-F238E27FC236}">
                        <a16:creationId xmlns:a16="http://schemas.microsoft.com/office/drawing/2014/main" id="{FFB7C4AE-043A-4F44-4CB1-37E571F45946}"/>
                      </a:ext>
                    </a:extLst>
                  </p:cNvPr>
                  <p:cNvSpPr/>
                  <p:nvPr/>
                </p:nvSpPr>
                <p:spPr>
                  <a:xfrm>
                    <a:off x="3536890" y="4920154"/>
                    <a:ext cx="3063850" cy="355612"/>
                  </a:xfrm>
                  <a:prstGeom prst="rect">
                    <a:avLst/>
                  </a:prstGeom>
                  <a:noFill/>
                  <a:ln>
                    <a:noFill/>
                  </a:ln>
                  <a:effectLst/>
                </p:spPr>
                <p:txBody>
                  <a:bodyPr spcFirstLastPara="0" vert="horz" wrap="square" lIns="117348" tIns="117348" rIns="117348" bIns="0" numCol="1" spcCol="1270" anchor="t" anchorCtr="0">
                    <a:noAutofit/>
                  </a:bodyPr>
                  <a:lstStyle/>
                  <a:p>
                    <a:pPr algn="ctr" defTabSz="733425" fontAlgn="base">
                      <a:lnSpc>
                        <a:spcPct val="90000"/>
                      </a:lnSpc>
                      <a:spcBef>
                        <a:spcPct val="0"/>
                      </a:spcBef>
                      <a:spcAft>
                        <a:spcPct val="0"/>
                      </a:spcAft>
                      <a:defRPr/>
                    </a:pPr>
                    <a:endParaRPr lang="en-US" sz="2400" kern="0" dirty="0">
                      <a:solidFill>
                        <a:srgbClr val="53565A"/>
                      </a:solidFill>
                      <a:latin typeface="Arial" pitchFamily="34" charset="0"/>
                    </a:endParaRPr>
                  </a:p>
                </p:txBody>
              </p:sp>
            </p:grpSp>
          </p:grpSp>
          <p:pic>
            <p:nvPicPr>
              <p:cNvPr id="80" name="Picture 79">
                <a:extLst>
                  <a:ext uri="{FF2B5EF4-FFF2-40B4-BE49-F238E27FC236}">
                    <a16:creationId xmlns:a16="http://schemas.microsoft.com/office/drawing/2014/main" id="{AEE58A7F-D231-F566-238C-CF14139AA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8174" y="5177187"/>
                <a:ext cx="1966788" cy="107460"/>
              </a:xfrm>
              <a:prstGeom prst="rect">
                <a:avLst/>
              </a:prstGeom>
            </p:spPr>
          </p:pic>
        </p:grpSp>
      </p:grpSp>
      <p:grpSp>
        <p:nvGrpSpPr>
          <p:cNvPr id="88" name="Group 87">
            <a:extLst>
              <a:ext uri="{FF2B5EF4-FFF2-40B4-BE49-F238E27FC236}">
                <a16:creationId xmlns:a16="http://schemas.microsoft.com/office/drawing/2014/main" id="{6596AB6C-72E1-1F0A-DCAE-65A12CF79AC0}"/>
              </a:ext>
            </a:extLst>
          </p:cNvPr>
          <p:cNvGrpSpPr/>
          <p:nvPr/>
        </p:nvGrpSpPr>
        <p:grpSpPr>
          <a:xfrm>
            <a:off x="4637973" y="6209350"/>
            <a:ext cx="8514654" cy="882692"/>
            <a:chOff x="2832081" y="4696186"/>
            <a:chExt cx="4075185" cy="588461"/>
          </a:xfrm>
        </p:grpSpPr>
        <p:grpSp>
          <p:nvGrpSpPr>
            <p:cNvPr id="89" name="Group 88">
              <a:extLst>
                <a:ext uri="{FF2B5EF4-FFF2-40B4-BE49-F238E27FC236}">
                  <a16:creationId xmlns:a16="http://schemas.microsoft.com/office/drawing/2014/main" id="{38E4BFA9-D33E-5DF2-6B0E-8C7C73BCCA54}"/>
                </a:ext>
              </a:extLst>
            </p:cNvPr>
            <p:cNvGrpSpPr/>
            <p:nvPr/>
          </p:nvGrpSpPr>
          <p:grpSpPr>
            <a:xfrm>
              <a:off x="2832081" y="4826599"/>
              <a:ext cx="209027" cy="209028"/>
              <a:chOff x="4025463" y="1478297"/>
              <a:chExt cx="656021" cy="656022"/>
            </a:xfrm>
          </p:grpSpPr>
          <p:sp>
            <p:nvSpPr>
              <p:cNvPr id="97" name="Oval 96">
                <a:extLst>
                  <a:ext uri="{FF2B5EF4-FFF2-40B4-BE49-F238E27FC236}">
                    <a16:creationId xmlns:a16="http://schemas.microsoft.com/office/drawing/2014/main" id="{F4EDF67B-A4A4-D993-B294-8EC160127CAB}"/>
                  </a:ext>
                </a:extLst>
              </p:cNvPr>
              <p:cNvSpPr/>
              <p:nvPr/>
            </p:nvSpPr>
            <p:spPr bwMode="auto">
              <a:xfrm>
                <a:off x="4025463" y="1478297"/>
                <a:ext cx="651640" cy="651640"/>
              </a:xfrm>
              <a:prstGeom prst="ellipse">
                <a:avLst/>
              </a:prstGeom>
              <a:solidFill>
                <a:srgbClr val="FFFFFF"/>
              </a:solidFill>
              <a:ln w="38100" cap="flat" cmpd="sng" algn="ctr">
                <a:solidFill>
                  <a:srgbClr val="FFFFFF"/>
                </a:solidFill>
                <a:prstDash val="solid"/>
                <a:round/>
                <a:headEnd type="none" w="med" len="med"/>
                <a:tailEnd type="none" w="med" len="med"/>
              </a:ln>
              <a:effectLst>
                <a:outerShdw blurRad="63500" sx="102000" sy="102000" algn="ctr" rotWithShape="0">
                  <a:prstClr val="black">
                    <a:alpha val="50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98" name="Oval 97">
                <a:extLst>
                  <a:ext uri="{FF2B5EF4-FFF2-40B4-BE49-F238E27FC236}">
                    <a16:creationId xmlns:a16="http://schemas.microsoft.com/office/drawing/2014/main" id="{FEA744B8-7F5D-F072-9708-83DF7BB5F12C}"/>
                  </a:ext>
                </a:extLst>
              </p:cNvPr>
              <p:cNvSpPr/>
              <p:nvPr/>
            </p:nvSpPr>
            <p:spPr bwMode="auto">
              <a:xfrm>
                <a:off x="4029842" y="1482678"/>
                <a:ext cx="651642" cy="651641"/>
              </a:xfrm>
              <a:prstGeom prst="ellipse">
                <a:avLst/>
              </a:prstGeom>
              <a:gradFill flip="none" rotWithShape="1">
                <a:gsLst>
                  <a:gs pos="16000">
                    <a:srgbClr val="A7A8AA">
                      <a:lumMod val="60000"/>
                      <a:lumOff val="40000"/>
                    </a:srgbClr>
                  </a:gs>
                  <a:gs pos="82000">
                    <a:srgbClr val="FFFFFF">
                      <a:shade val="100000"/>
                      <a:satMod val="115000"/>
                    </a:srgbClr>
                  </a:gs>
                </a:gsLst>
                <a:lin ang="5400000" scaled="1"/>
                <a:tileRect/>
              </a:gradFill>
              <a:ln w="317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sp>
            <p:nvSpPr>
              <p:cNvPr id="99" name="Oval 98">
                <a:extLst>
                  <a:ext uri="{FF2B5EF4-FFF2-40B4-BE49-F238E27FC236}">
                    <a16:creationId xmlns:a16="http://schemas.microsoft.com/office/drawing/2014/main" id="{8968F628-3D4F-18F0-EB31-54F6240C5545}"/>
                  </a:ext>
                </a:extLst>
              </p:cNvPr>
              <p:cNvSpPr/>
              <p:nvPr/>
            </p:nvSpPr>
            <p:spPr bwMode="auto">
              <a:xfrm>
                <a:off x="4083134" y="1540384"/>
                <a:ext cx="538547" cy="538546"/>
              </a:xfrm>
              <a:prstGeom prst="ellipse">
                <a:avLst/>
              </a:prstGeom>
              <a:gradFill rotWithShape="1">
                <a:gsLst>
                  <a:gs pos="0">
                    <a:srgbClr val="009FE9">
                      <a:tint val="50000"/>
                      <a:satMod val="300000"/>
                    </a:srgbClr>
                  </a:gs>
                  <a:gs pos="35000">
                    <a:srgbClr val="009FE9">
                      <a:tint val="37000"/>
                      <a:satMod val="300000"/>
                    </a:srgbClr>
                  </a:gs>
                  <a:gs pos="100000">
                    <a:srgbClr val="009FE9">
                      <a:tint val="15000"/>
                      <a:satMod val="350000"/>
                    </a:srgbClr>
                  </a:gs>
                </a:gsLst>
                <a:lin ang="16200000" scaled="1"/>
              </a:gradFill>
              <a:ln w="9525" cap="flat" cmpd="sng" algn="ctr">
                <a:noFill/>
                <a:prstDash val="solid"/>
                <a:headEnd type="none" w="med" len="med"/>
                <a:tailEnd type="none" w="med" len="med"/>
              </a:ln>
              <a:effectLst>
                <a:outerShdw blurRad="63500" sx="102000" sy="102000" algn="ctr" rotWithShape="0">
                  <a:prstClr val="black">
                    <a:alpha val="17000"/>
                  </a:prstClr>
                </a:outerShdw>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a:endParaRPr>
              </a:p>
            </p:txBody>
          </p:sp>
        </p:grpSp>
        <p:grpSp>
          <p:nvGrpSpPr>
            <p:cNvPr id="90" name="Group 89">
              <a:extLst>
                <a:ext uri="{FF2B5EF4-FFF2-40B4-BE49-F238E27FC236}">
                  <a16:creationId xmlns:a16="http://schemas.microsoft.com/office/drawing/2014/main" id="{DF4606FA-9D44-B63B-3D9F-62A49006D788}"/>
                </a:ext>
              </a:extLst>
            </p:cNvPr>
            <p:cNvGrpSpPr/>
            <p:nvPr/>
          </p:nvGrpSpPr>
          <p:grpSpPr>
            <a:xfrm>
              <a:off x="3295322" y="4696186"/>
              <a:ext cx="3611944" cy="588461"/>
              <a:chOff x="3295322" y="4696186"/>
              <a:chExt cx="3611944" cy="588461"/>
            </a:xfrm>
          </p:grpSpPr>
          <p:grpSp>
            <p:nvGrpSpPr>
              <p:cNvPr id="91" name="Group 90">
                <a:extLst>
                  <a:ext uri="{FF2B5EF4-FFF2-40B4-BE49-F238E27FC236}">
                    <a16:creationId xmlns:a16="http://schemas.microsoft.com/office/drawing/2014/main" id="{B60EFF30-0F93-45E3-A761-60C2C41D0CAD}"/>
                  </a:ext>
                </a:extLst>
              </p:cNvPr>
              <p:cNvGrpSpPr/>
              <p:nvPr/>
            </p:nvGrpSpPr>
            <p:grpSpPr>
              <a:xfrm>
                <a:off x="3295322" y="4696186"/>
                <a:ext cx="3611944" cy="491428"/>
                <a:chOff x="3200261" y="4815825"/>
                <a:chExt cx="3611944" cy="491428"/>
              </a:xfrm>
            </p:grpSpPr>
            <p:sp>
              <p:nvSpPr>
                <p:cNvPr id="93" name="Pentagon 149">
                  <a:extLst>
                    <a:ext uri="{FF2B5EF4-FFF2-40B4-BE49-F238E27FC236}">
                      <a16:creationId xmlns:a16="http://schemas.microsoft.com/office/drawing/2014/main" id="{5FB5783E-BBEC-CD7F-B5B5-922E73ECBE26}"/>
                    </a:ext>
                  </a:extLst>
                </p:cNvPr>
                <p:cNvSpPr/>
                <p:nvPr/>
              </p:nvSpPr>
              <p:spPr bwMode="auto">
                <a:xfrm flipH="1">
                  <a:off x="3200261" y="4815825"/>
                  <a:ext cx="3611944" cy="491428"/>
                </a:xfrm>
                <a:prstGeom prst="homePlate">
                  <a:avLst>
                    <a:gd name="adj" fmla="val 58788"/>
                  </a:avLst>
                </a:prstGeom>
                <a:gradFill>
                  <a:gsLst>
                    <a:gs pos="62000">
                      <a:srgbClr val="FFFFFF"/>
                    </a:gs>
                    <a:gs pos="0">
                      <a:srgbClr val="FFA300"/>
                    </a:gs>
                  </a:gsLst>
                  <a:lin ang="12000000" scaled="0"/>
                </a:gradFill>
                <a:ln w="9525" cap="flat" cmpd="sng" algn="ctr">
                  <a:gradFill>
                    <a:gsLst>
                      <a:gs pos="62000">
                        <a:srgbClr val="FFFFFF"/>
                      </a:gs>
                      <a:gs pos="0">
                        <a:srgbClr val="FFA300"/>
                      </a:gs>
                    </a:gsLst>
                    <a:lin ang="12000000" scaled="0"/>
                  </a:gradFill>
                  <a:prstDash val="solid"/>
                  <a:round/>
                  <a:headEnd type="none" w="med" len="med"/>
                  <a:tailEnd type="none" w="med" len="med"/>
                </a:ln>
                <a:effectLst>
                  <a:reflection stA="0" endPos="0" dist="50800" dir="5400000" sy="-100000" algn="bl" rotWithShape="0"/>
                </a:effec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400" kern="0" dirty="0">
                    <a:solidFill>
                      <a:srgbClr val="53565A"/>
                    </a:solidFill>
                    <a:latin typeface="Arial" pitchFamily="34" charset="0"/>
                  </a:endParaRPr>
                </a:p>
              </p:txBody>
            </p:sp>
            <p:grpSp>
              <p:nvGrpSpPr>
                <p:cNvPr id="94" name="Group 93">
                  <a:extLst>
                    <a:ext uri="{FF2B5EF4-FFF2-40B4-BE49-F238E27FC236}">
                      <a16:creationId xmlns:a16="http://schemas.microsoft.com/office/drawing/2014/main" id="{462B6CC3-DB0F-5E09-AE56-726D0714C8B5}"/>
                    </a:ext>
                  </a:extLst>
                </p:cNvPr>
                <p:cNvGrpSpPr/>
                <p:nvPr/>
              </p:nvGrpSpPr>
              <p:grpSpPr>
                <a:xfrm>
                  <a:off x="3251982" y="4842091"/>
                  <a:ext cx="3415870" cy="446753"/>
                  <a:chOff x="3184870" y="4842091"/>
                  <a:chExt cx="3415870" cy="446753"/>
                </a:xfrm>
              </p:grpSpPr>
              <p:sp>
                <p:nvSpPr>
                  <p:cNvPr id="95" name="Pentagon 151">
                    <a:extLst>
                      <a:ext uri="{FF2B5EF4-FFF2-40B4-BE49-F238E27FC236}">
                        <a16:creationId xmlns:a16="http://schemas.microsoft.com/office/drawing/2014/main" id="{34B765A9-0AD0-CE0A-7449-3E023951B557}"/>
                      </a:ext>
                    </a:extLst>
                  </p:cNvPr>
                  <p:cNvSpPr/>
                  <p:nvPr/>
                </p:nvSpPr>
                <p:spPr bwMode="auto">
                  <a:xfrm flipH="1">
                    <a:off x="3184870" y="4842091"/>
                    <a:ext cx="3086339" cy="446753"/>
                  </a:xfrm>
                  <a:prstGeom prst="homePlate">
                    <a:avLst>
                      <a:gd name="adj" fmla="val 58788"/>
                    </a:avLst>
                  </a:prstGeom>
                  <a:gradFill flip="none" rotWithShape="1">
                    <a:gsLst>
                      <a:gs pos="0">
                        <a:srgbClr val="009FE9">
                          <a:lumMod val="20000"/>
                          <a:lumOff val="80000"/>
                        </a:srgbClr>
                      </a:gs>
                      <a:gs pos="100000">
                        <a:srgbClr val="FFFFFF"/>
                      </a:gs>
                    </a:gsLst>
                    <a:lin ang="10800000" scaled="1"/>
                    <a:tileRect/>
                  </a:gra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defTabSz="733425" fontAlgn="base">
                      <a:lnSpc>
                        <a:spcPct val="90000"/>
                      </a:lnSpc>
                      <a:spcBef>
                        <a:spcPct val="0"/>
                      </a:spcBef>
                      <a:spcAft>
                        <a:spcPct val="35000"/>
                      </a:spcAft>
                      <a:defRPr/>
                    </a:pPr>
                    <a:r>
                      <a:rPr lang="en-US" sz="2100" kern="0" dirty="0">
                        <a:solidFill>
                          <a:srgbClr val="53565A">
                            <a:hueOff val="0"/>
                            <a:satOff val="0"/>
                            <a:lumOff val="0"/>
                            <a:alphaOff val="0"/>
                          </a:srgbClr>
                        </a:solidFill>
                      </a:rPr>
                      <a:t>Preventive safeguards: Refractory design &amp; operation</a:t>
                    </a:r>
                  </a:p>
                </p:txBody>
              </p:sp>
              <p:sp>
                <p:nvSpPr>
                  <p:cNvPr id="96" name="Rectangle 95">
                    <a:extLst>
                      <a:ext uri="{FF2B5EF4-FFF2-40B4-BE49-F238E27FC236}">
                        <a16:creationId xmlns:a16="http://schemas.microsoft.com/office/drawing/2014/main" id="{A498FD77-D914-0D40-8336-7D54137B2A7F}"/>
                      </a:ext>
                    </a:extLst>
                  </p:cNvPr>
                  <p:cNvSpPr/>
                  <p:nvPr/>
                </p:nvSpPr>
                <p:spPr>
                  <a:xfrm>
                    <a:off x="3536890" y="4920154"/>
                    <a:ext cx="3063850" cy="355612"/>
                  </a:xfrm>
                  <a:prstGeom prst="rect">
                    <a:avLst/>
                  </a:prstGeom>
                  <a:noFill/>
                  <a:ln>
                    <a:noFill/>
                  </a:ln>
                  <a:effectLst/>
                </p:spPr>
                <p:txBody>
                  <a:bodyPr spcFirstLastPara="0" vert="horz" wrap="square" lIns="117348" tIns="117348" rIns="117348" bIns="0" numCol="1" spcCol="1270" anchor="t" anchorCtr="0">
                    <a:noAutofit/>
                  </a:bodyPr>
                  <a:lstStyle/>
                  <a:p>
                    <a:pPr algn="ctr" defTabSz="733425" fontAlgn="base">
                      <a:lnSpc>
                        <a:spcPct val="90000"/>
                      </a:lnSpc>
                      <a:spcBef>
                        <a:spcPct val="0"/>
                      </a:spcBef>
                      <a:spcAft>
                        <a:spcPct val="0"/>
                      </a:spcAft>
                      <a:defRPr/>
                    </a:pPr>
                    <a:endParaRPr lang="en-US" sz="2400" kern="0" dirty="0">
                      <a:solidFill>
                        <a:srgbClr val="53565A"/>
                      </a:solidFill>
                      <a:latin typeface="Arial" pitchFamily="34" charset="0"/>
                    </a:endParaRPr>
                  </a:p>
                </p:txBody>
              </p:sp>
            </p:grpSp>
          </p:grpSp>
          <p:pic>
            <p:nvPicPr>
              <p:cNvPr id="92" name="Picture 91">
                <a:extLst>
                  <a:ext uri="{FF2B5EF4-FFF2-40B4-BE49-F238E27FC236}">
                    <a16:creationId xmlns:a16="http://schemas.microsoft.com/office/drawing/2014/main" id="{20711F20-E8BF-4D40-F520-4B8A3973CC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8174" y="5177187"/>
                <a:ext cx="1966788" cy="107460"/>
              </a:xfrm>
              <a:prstGeom prst="rect">
                <a:avLst/>
              </a:prstGeom>
            </p:spPr>
          </p:pic>
        </p:grpSp>
      </p:grpSp>
      <p:pic>
        <p:nvPicPr>
          <p:cNvPr id="2050" name="Picture 1" descr="http://intranet.sabic.com/PublishingImages/sabic_logo.jpg">
            <a:extLst>
              <a:ext uri="{FF2B5EF4-FFF2-40B4-BE49-F238E27FC236}">
                <a16:creationId xmlns:a16="http://schemas.microsoft.com/office/drawing/2014/main" id="{AA496AE2-1803-F3E9-6E5F-15EBD88BF4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8F6A36C2-E308-FA76-CAD4-EB1358002845}"/>
              </a:ext>
            </a:extLst>
          </p:cNvPr>
          <p:cNvSpPr txBox="1">
            <a:spLocks/>
          </p:cNvSpPr>
          <p:nvPr/>
        </p:nvSpPr>
        <p:spPr bwMode="auto">
          <a:xfrm>
            <a:off x="685800" y="603250"/>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lvl="0">
              <a:defRPr/>
            </a:pPr>
            <a:r>
              <a:rPr lang="en-US" sz="2400" kern="0" dirty="0">
                <a:solidFill>
                  <a:srgbClr val="4D4D4D"/>
                </a:solidFill>
                <a:cs typeface="SABIC Typeface Text Light"/>
              </a:rPr>
              <a:t>Refractory design Measures  to prevent acid Dew point corrosion</a:t>
            </a:r>
          </a:p>
        </p:txBody>
      </p:sp>
      <p:sp>
        <p:nvSpPr>
          <p:cNvPr id="29" name="TextBox 33">
            <a:extLst>
              <a:ext uri="{FF2B5EF4-FFF2-40B4-BE49-F238E27FC236}">
                <a16:creationId xmlns:a16="http://schemas.microsoft.com/office/drawing/2014/main" id="{B70DC7DB-D75B-C5A9-5AEB-DD3F35AFB39B}"/>
              </a:ext>
            </a:extLst>
          </p:cNvPr>
          <p:cNvSpPr txBox="1">
            <a:spLocks noChangeArrowheads="1"/>
          </p:cNvSpPr>
          <p:nvPr/>
        </p:nvSpPr>
        <p:spPr bwMode="auto">
          <a:xfrm>
            <a:off x="14048585" y="4664341"/>
            <a:ext cx="926856" cy="523220"/>
          </a:xfrm>
          <a:prstGeom prst="rect">
            <a:avLst/>
          </a:prstGeom>
          <a:noFill/>
          <a:ln w="9525">
            <a:solidFill>
              <a:srgbClr val="FFFFFF">
                <a:lumMod val="95000"/>
              </a:srgb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defRPr sz="1050" b="1">
                <a:ea typeface="ヒラギノ角ゴ Pro W3" pitchFamily="1" charset="-128"/>
              </a:defRPr>
            </a:lvl1pPr>
            <a:lvl2pPr marL="742950" indent="-285750" eaLnBrk="0" hangingPunct="0">
              <a:defRPr sz="2400">
                <a:latin typeface="Arial" panose="020B0604020202020204" pitchFamily="34" charset="0"/>
                <a:ea typeface="ヒラギノ角ゴ Pro W3" pitchFamily="1" charset="-128"/>
              </a:defRPr>
            </a:lvl2pPr>
            <a:lvl3pPr marL="1143000" indent="-228600" eaLnBrk="0" hangingPunct="0">
              <a:defRPr sz="2400">
                <a:latin typeface="Arial" panose="020B0604020202020204" pitchFamily="34" charset="0"/>
                <a:ea typeface="ヒラギノ角ゴ Pro W3" pitchFamily="1" charset="-128"/>
              </a:defRPr>
            </a:lvl3pPr>
            <a:lvl4pPr marL="1600200" indent="-228600" eaLnBrk="0" hangingPunct="0">
              <a:defRPr sz="2400">
                <a:latin typeface="Arial" panose="020B0604020202020204" pitchFamily="34" charset="0"/>
                <a:ea typeface="ヒラギノ角ゴ Pro W3" pitchFamily="1" charset="-128"/>
              </a:defRPr>
            </a:lvl4pPr>
            <a:lvl5pPr marL="2057400" indent="-228600" eaLnBrk="0" hangingPunct="0">
              <a:defRPr sz="2400">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latin typeface="Arial" panose="020B0604020202020204" pitchFamily="34" charset="0"/>
                <a:ea typeface="ヒラギノ角ゴ Pro W3" pitchFamily="1" charset="-128"/>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4D4D4D"/>
                </a:solidFill>
                <a:effectLst/>
                <a:uLnTx/>
                <a:uFillTx/>
                <a:ea typeface="ヒラギノ角ゴ Pro W3" pitchFamily="1" charset="-128"/>
                <a:cs typeface="SABIC Typeface Text Light"/>
              </a:rPr>
              <a:t>External</a:t>
            </a:r>
          </a:p>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4D4D4D"/>
                </a:solidFill>
                <a:effectLst/>
                <a:uLnTx/>
                <a:uFillTx/>
                <a:ea typeface="ヒラギノ角ゴ Pro W3" pitchFamily="1" charset="-128"/>
                <a:cs typeface="SABIC Typeface Text Light"/>
              </a:rPr>
              <a:t>insulation</a:t>
            </a:r>
          </a:p>
        </p:txBody>
      </p:sp>
      <p:sp>
        <p:nvSpPr>
          <p:cNvPr id="31" name="TextBox 43">
            <a:extLst>
              <a:ext uri="{FF2B5EF4-FFF2-40B4-BE49-F238E27FC236}">
                <a16:creationId xmlns:a16="http://schemas.microsoft.com/office/drawing/2014/main" id="{97E00034-68DA-A504-C913-D65CC2EBFC99}"/>
              </a:ext>
            </a:extLst>
          </p:cNvPr>
          <p:cNvSpPr txBox="1">
            <a:spLocks noChangeArrowheads="1"/>
          </p:cNvSpPr>
          <p:nvPr/>
        </p:nvSpPr>
        <p:spPr bwMode="auto">
          <a:xfrm>
            <a:off x="13738882" y="6724160"/>
            <a:ext cx="979755" cy="307777"/>
          </a:xfrm>
          <a:prstGeom prst="rect">
            <a:avLst/>
          </a:prstGeom>
          <a:noFill/>
          <a:ln w="9525">
            <a:solidFill>
              <a:srgbClr val="FFFFFF">
                <a:lumMod val="95000"/>
              </a:srgb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ctr">
              <a:defRPr sz="1050" b="1">
                <a:ea typeface="ヒラギノ角ゴ Pro W3" pitchFamily="1" charset="-128"/>
              </a:defRPr>
            </a:lvl1pPr>
            <a:lvl2pPr marL="742950" indent="-285750" eaLnBrk="0" hangingPunct="0">
              <a:defRPr sz="2400">
                <a:latin typeface="Arial" panose="020B0604020202020204" pitchFamily="34" charset="0"/>
                <a:ea typeface="ヒラギノ角ゴ Pro W3" pitchFamily="1" charset="-128"/>
              </a:defRPr>
            </a:lvl2pPr>
            <a:lvl3pPr marL="1143000" indent="-228600" eaLnBrk="0" hangingPunct="0">
              <a:defRPr sz="2400">
                <a:latin typeface="Arial" panose="020B0604020202020204" pitchFamily="34" charset="0"/>
                <a:ea typeface="ヒラギノ角ゴ Pro W3" pitchFamily="1" charset="-128"/>
              </a:defRPr>
            </a:lvl3pPr>
            <a:lvl4pPr marL="1600200" indent="-228600" eaLnBrk="0" hangingPunct="0">
              <a:defRPr sz="2400">
                <a:latin typeface="Arial" panose="020B0604020202020204" pitchFamily="34" charset="0"/>
                <a:ea typeface="ヒラギノ角ゴ Pro W3" pitchFamily="1" charset="-128"/>
              </a:defRPr>
            </a:lvl4pPr>
            <a:lvl5pPr marL="2057400" indent="-228600" eaLnBrk="0" hangingPunct="0">
              <a:defRPr sz="2400">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latin typeface="Arial" panose="020B0604020202020204" pitchFamily="34" charset="0"/>
                <a:ea typeface="ヒラギノ角ゴ Pro W3" pitchFamily="1" charset="-128"/>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4D4D4D"/>
                </a:solidFill>
                <a:effectLst/>
                <a:uLnTx/>
                <a:uFillTx/>
                <a:ea typeface="ヒラギノ角ゴ Pro W3" pitchFamily="1" charset="-128"/>
                <a:cs typeface="SABIC Typeface Text Light"/>
              </a:rPr>
              <a:t>Inner Shell</a:t>
            </a:r>
          </a:p>
        </p:txBody>
      </p:sp>
      <p:pic>
        <p:nvPicPr>
          <p:cNvPr id="32" name="Picture 3">
            <a:extLst>
              <a:ext uri="{FF2B5EF4-FFF2-40B4-BE49-F238E27FC236}">
                <a16:creationId xmlns:a16="http://schemas.microsoft.com/office/drawing/2014/main" id="{799DF2CA-127B-D0FD-4EF3-2150ED16F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74473" y="4539146"/>
            <a:ext cx="2016541" cy="401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0E388475-F9DC-038B-1346-1F5448C0AF26}"/>
              </a:ext>
            </a:extLst>
          </p:cNvPr>
          <p:cNvSpPr/>
          <p:nvPr/>
        </p:nvSpPr>
        <p:spPr bwMode="auto">
          <a:xfrm>
            <a:off x="17068800" y="4650436"/>
            <a:ext cx="45719" cy="3769664"/>
          </a:xfrm>
          <a:prstGeom prst="rect">
            <a:avLst/>
          </a:prstGeom>
          <a:solidFill>
            <a:srgbClr val="FFCD00">
              <a:lumMod val="40000"/>
              <a:lumOff val="60000"/>
            </a:srgbClr>
          </a:solidFill>
          <a:ln w="9525" cap="flat" cmpd="sng" algn="ctr">
            <a:solidFill>
              <a:srgbClr val="E35205">
                <a:lumMod val="20000"/>
                <a:lumOff val="80000"/>
              </a:srgbClr>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marL="0" marR="0" lvl="0" indent="0" algn="ctr" defTabSz="13716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4D4D4D"/>
              </a:solidFill>
              <a:effectLst/>
              <a:uLnTx/>
              <a:uFillTx/>
              <a:cs typeface="SABIC Typeface Text Light"/>
            </a:endParaRPr>
          </a:p>
        </p:txBody>
      </p:sp>
      <p:sp>
        <p:nvSpPr>
          <p:cNvPr id="36" name="TextBox 43">
            <a:extLst>
              <a:ext uri="{FF2B5EF4-FFF2-40B4-BE49-F238E27FC236}">
                <a16:creationId xmlns:a16="http://schemas.microsoft.com/office/drawing/2014/main" id="{1C75FF56-89CF-A5D9-66CB-F02ED09CD0BE}"/>
              </a:ext>
            </a:extLst>
          </p:cNvPr>
          <p:cNvSpPr txBox="1">
            <a:spLocks noChangeArrowheads="1"/>
          </p:cNvSpPr>
          <p:nvPr/>
        </p:nvSpPr>
        <p:spPr bwMode="auto">
          <a:xfrm>
            <a:off x="13857580" y="7574223"/>
            <a:ext cx="851515" cy="523220"/>
          </a:xfrm>
          <a:prstGeom prst="rect">
            <a:avLst/>
          </a:prstGeom>
          <a:noFill/>
          <a:ln w="9525">
            <a:solidFill>
              <a:srgbClr val="FFFFFF">
                <a:lumMod val="95000"/>
              </a:srgb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US"/>
            </a:defPPr>
            <a:lvl1pPr algn="ctr">
              <a:defRPr sz="1050" b="1">
                <a:ea typeface="ヒラギノ角ゴ Pro W3" pitchFamily="1" charset="-128"/>
              </a:defRPr>
            </a:lvl1pPr>
            <a:lvl2pPr marL="742950" indent="-285750" eaLnBrk="0" hangingPunct="0">
              <a:defRPr sz="2400">
                <a:latin typeface="Arial" panose="020B0604020202020204" pitchFamily="34" charset="0"/>
                <a:ea typeface="ヒラギノ角ゴ Pro W3" pitchFamily="1" charset="-128"/>
              </a:defRPr>
            </a:lvl2pPr>
            <a:lvl3pPr marL="1143000" indent="-228600" eaLnBrk="0" hangingPunct="0">
              <a:defRPr sz="2400">
                <a:latin typeface="Arial" panose="020B0604020202020204" pitchFamily="34" charset="0"/>
                <a:ea typeface="ヒラギノ角ゴ Pro W3" pitchFamily="1" charset="-128"/>
              </a:defRPr>
            </a:lvl3pPr>
            <a:lvl4pPr marL="1600200" indent="-228600" eaLnBrk="0" hangingPunct="0">
              <a:defRPr sz="2400">
                <a:latin typeface="Arial" panose="020B0604020202020204" pitchFamily="34" charset="0"/>
                <a:ea typeface="ヒラギノ角ゴ Pro W3" pitchFamily="1" charset="-128"/>
              </a:defRPr>
            </a:lvl4pPr>
            <a:lvl5pPr marL="2057400" indent="-228600" eaLnBrk="0" hangingPunct="0">
              <a:defRPr sz="2400">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latin typeface="Arial" panose="020B0604020202020204" pitchFamily="34" charset="0"/>
                <a:ea typeface="ヒラギノ角ゴ Pro W3" pitchFamily="1" charset="-128"/>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4D4D4D"/>
                </a:solidFill>
                <a:effectLst/>
                <a:uLnTx/>
                <a:uFillTx/>
                <a:ea typeface="ヒラギノ角ゴ Pro W3" pitchFamily="1" charset="-128"/>
                <a:cs typeface="SABIC Typeface Text Light"/>
              </a:rPr>
              <a:t>Outer </a:t>
            </a:r>
          </a:p>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4D4D4D"/>
                </a:solidFill>
                <a:effectLst/>
                <a:uLnTx/>
                <a:uFillTx/>
                <a:ea typeface="ヒラギノ角ゴ Pro W3" pitchFamily="1" charset="-128"/>
                <a:cs typeface="SABIC Typeface Text Light"/>
              </a:rPr>
              <a:t>cladding </a:t>
            </a:r>
          </a:p>
        </p:txBody>
      </p:sp>
      <p:cxnSp>
        <p:nvCxnSpPr>
          <p:cNvPr id="38" name="Straight Arrow Connector 37">
            <a:extLst>
              <a:ext uri="{FF2B5EF4-FFF2-40B4-BE49-F238E27FC236}">
                <a16:creationId xmlns:a16="http://schemas.microsoft.com/office/drawing/2014/main" id="{ACDF37BF-8D28-4C20-DA70-68E25CE8618C}"/>
              </a:ext>
            </a:extLst>
          </p:cNvPr>
          <p:cNvCxnSpPr/>
          <p:nvPr/>
        </p:nvCxnSpPr>
        <p:spPr bwMode="auto">
          <a:xfrm>
            <a:off x="14678207" y="7826450"/>
            <a:ext cx="558429" cy="320290"/>
          </a:xfrm>
          <a:prstGeom prst="straightConnector1">
            <a:avLst/>
          </a:prstGeom>
          <a:solidFill>
            <a:srgbClr val="FFFFFF"/>
          </a:solidFill>
          <a:ln w="9525" cap="flat" cmpd="sng" algn="ctr">
            <a:solidFill>
              <a:srgbClr val="4D4D4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a:extLst>
              <a:ext uri="{FF2B5EF4-FFF2-40B4-BE49-F238E27FC236}">
                <a16:creationId xmlns:a16="http://schemas.microsoft.com/office/drawing/2014/main" id="{DC0CF64E-017F-A619-26DB-1AEC512B820B}"/>
              </a:ext>
            </a:extLst>
          </p:cNvPr>
          <p:cNvSpPr/>
          <p:nvPr/>
        </p:nvSpPr>
        <p:spPr>
          <a:xfrm>
            <a:off x="14456917" y="8785818"/>
            <a:ext cx="3233578" cy="400110"/>
          </a:xfrm>
          <a:prstGeom prst="rect">
            <a:avLst/>
          </a:prstGeom>
          <a:solidFill>
            <a:srgbClr val="FFCD00"/>
          </a:solidFill>
        </p:spPr>
        <p:txBody>
          <a:bodyPr wrap="none">
            <a:spAutoFit/>
          </a:bodyPr>
          <a:lstStyle/>
          <a:p>
            <a:pPr algn="ctr" defTabSz="1371600"/>
            <a:r>
              <a:rPr lang="en-US" sz="2000" kern="0" dirty="0">
                <a:solidFill>
                  <a:srgbClr val="4D4D4D"/>
                </a:solidFill>
                <a:cs typeface="SABIC Typeface Text Light"/>
              </a:rPr>
              <a:t>Refractory + External system </a:t>
            </a:r>
          </a:p>
        </p:txBody>
      </p:sp>
      <p:cxnSp>
        <p:nvCxnSpPr>
          <p:cNvPr id="40" name="Straight Arrow Connector 39">
            <a:extLst>
              <a:ext uri="{FF2B5EF4-FFF2-40B4-BE49-F238E27FC236}">
                <a16:creationId xmlns:a16="http://schemas.microsoft.com/office/drawing/2014/main" id="{7F46FB64-2946-9475-CD90-A98D97A75B2E}"/>
              </a:ext>
            </a:extLst>
          </p:cNvPr>
          <p:cNvCxnSpPr/>
          <p:nvPr/>
        </p:nvCxnSpPr>
        <p:spPr bwMode="auto">
          <a:xfrm>
            <a:off x="14964858" y="4878513"/>
            <a:ext cx="659153" cy="624552"/>
          </a:xfrm>
          <a:prstGeom prst="straightConnector1">
            <a:avLst/>
          </a:prstGeom>
          <a:solidFill>
            <a:srgbClr val="FFFFFF"/>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a:extLst>
              <a:ext uri="{FF2B5EF4-FFF2-40B4-BE49-F238E27FC236}">
                <a16:creationId xmlns:a16="http://schemas.microsoft.com/office/drawing/2014/main" id="{2725CDF6-514E-A140-8242-1A4D3CC77716}"/>
              </a:ext>
            </a:extLst>
          </p:cNvPr>
          <p:cNvSpPr/>
          <p:nvPr/>
        </p:nvSpPr>
        <p:spPr bwMode="auto">
          <a:xfrm>
            <a:off x="15530363" y="5884548"/>
            <a:ext cx="219974" cy="1514765"/>
          </a:xfrm>
          <a:prstGeom prst="rect">
            <a:avLst/>
          </a:prstGeom>
          <a:solidFill>
            <a:srgbClr val="009FDF">
              <a:lumMod val="60000"/>
              <a:lumOff val="40000"/>
            </a:srgbClr>
          </a:solidFill>
          <a:ln w="9525" cap="flat" cmpd="sng" algn="ctr">
            <a:solidFill>
              <a:srgbClr val="009FDF">
                <a:lumMod val="60000"/>
                <a:lumOff val="40000"/>
              </a:srgbClr>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marL="0" marR="0" lvl="0" indent="0" algn="ctr" defTabSz="13716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4D4D4D"/>
              </a:solidFill>
              <a:effectLst/>
              <a:uLnTx/>
              <a:uFillTx/>
              <a:cs typeface="SABIC Typeface Text Light"/>
            </a:endParaRPr>
          </a:p>
        </p:txBody>
      </p:sp>
      <p:sp>
        <p:nvSpPr>
          <p:cNvPr id="5" name="Content Placeholder 2">
            <a:extLst>
              <a:ext uri="{FF2B5EF4-FFF2-40B4-BE49-F238E27FC236}">
                <a16:creationId xmlns:a16="http://schemas.microsoft.com/office/drawing/2014/main" id="{6537BED1-772D-EBD0-60BD-831834ED34F2}"/>
              </a:ext>
            </a:extLst>
          </p:cNvPr>
          <p:cNvSpPr txBox="1">
            <a:spLocks/>
          </p:cNvSpPr>
          <p:nvPr/>
        </p:nvSpPr>
        <p:spPr>
          <a:xfrm>
            <a:off x="624570" y="1562100"/>
            <a:ext cx="12948035" cy="1661336"/>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GB" b="1" i="0" u="none" strike="noStrike" kern="0" cap="none" spc="0" normalizeH="0" baseline="0" noProof="0" dirty="0">
                <a:ln>
                  <a:noFill/>
                </a:ln>
                <a:solidFill>
                  <a:schemeClr val="accent6">
                    <a:lumMod val="75000"/>
                  </a:schemeClr>
                </a:solidFill>
                <a:effectLst/>
                <a:uLnTx/>
                <a:uFillTx/>
                <a:cs typeface="SABIC Typeface Text Light"/>
              </a:rPr>
              <a:t>Steel Casing wall temperature control to reduce condensation</a:t>
            </a:r>
            <a:r>
              <a:rPr kumimoji="0" lang="en-GB" b="0" i="0" u="none" strike="noStrike" kern="0" cap="none" spc="0" normalizeH="0" baseline="0" noProof="0" dirty="0">
                <a:ln>
                  <a:noFill/>
                </a:ln>
                <a:solidFill>
                  <a:schemeClr val="accent6">
                    <a:lumMod val="75000"/>
                  </a:schemeClr>
                </a:solidFill>
                <a:effectLst/>
                <a:uLnTx/>
                <a:uFillTx/>
                <a:cs typeface="SABIC Typeface Text Light"/>
              </a:rPr>
              <a:t>:</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GB" b="0" i="0" u="none" strike="noStrike" kern="0" cap="none" spc="0" normalizeH="0" baseline="0" noProof="0" dirty="0">
                <a:ln>
                  <a:noFill/>
                </a:ln>
                <a:solidFill>
                  <a:srgbClr val="00B0F0"/>
                </a:solidFill>
                <a:effectLst/>
                <a:uLnTx/>
                <a:uFillTx/>
              </a:rPr>
              <a:t>Maintain high steel casing temperature (above dew point) </a:t>
            </a:r>
            <a:r>
              <a:rPr kumimoji="0" lang="en-GB" b="0" i="0" u="none" strike="noStrike" kern="0" cap="none" spc="0" normalizeH="0" baseline="0" noProof="0" dirty="0">
                <a:ln>
                  <a:noFill/>
                </a:ln>
                <a:solidFill>
                  <a:srgbClr val="4D4D4D"/>
                </a:solidFill>
                <a:effectLst/>
                <a:uLnTx/>
                <a:uFillTx/>
              </a:rPr>
              <a:t>u</a:t>
            </a:r>
            <a:r>
              <a:rPr kumimoji="0" lang="en-US" b="0" i="0" u="none" strike="noStrike" kern="0" cap="none" spc="0" normalizeH="0" baseline="0" noProof="0" dirty="0">
                <a:ln>
                  <a:noFill/>
                </a:ln>
                <a:solidFill>
                  <a:srgbClr val="4D4D4D"/>
                </a:solidFill>
                <a:effectLst/>
                <a:uLnTx/>
                <a:uFillTx/>
              </a:rPr>
              <a:t>sing a less internal insulation.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b="0" i="0" u="none" strike="noStrike" kern="0" cap="none" spc="0" normalizeH="0" baseline="0" noProof="0" dirty="0">
                <a:ln>
                  <a:noFill/>
                </a:ln>
                <a:solidFill>
                  <a:srgbClr val="4D4D4D"/>
                </a:solidFill>
                <a:effectLst/>
                <a:uLnTx/>
                <a:uFillTx/>
              </a:rPr>
              <a:t>Disadvantage: Higher energy loss. </a:t>
            </a:r>
          </a:p>
          <a:p>
            <a:pPr marL="0" marR="0" lvl="1" indent="0" algn="l" defTabSz="914400" rtl="0" eaLnBrk="1" fontAlgn="base" latinLnBrk="0" hangingPunct="1">
              <a:lnSpc>
                <a:spcPct val="150000"/>
              </a:lnSpc>
              <a:spcBef>
                <a:spcPts val="0"/>
              </a:spcBef>
              <a:spcAft>
                <a:spcPct val="0"/>
              </a:spcAft>
              <a:buClr>
                <a:srgbClr val="4D4D4D"/>
              </a:buClr>
              <a:buSzPct val="125000"/>
              <a:buFontTx/>
              <a:buNone/>
              <a:tabLst/>
              <a:defRPr/>
            </a:pPr>
            <a:endParaRPr kumimoji="0" lang="en-GB" b="0" i="0" u="none" strike="noStrike" kern="0" cap="none" spc="0" normalizeH="0" baseline="0" noProof="0" dirty="0">
              <a:ln>
                <a:noFill/>
              </a:ln>
              <a:solidFill>
                <a:srgbClr val="4D4D4D"/>
              </a:solidFill>
              <a:effectLst/>
              <a:uLnTx/>
              <a:uFillTx/>
              <a:cs typeface="SABIC Typeface Text Light"/>
            </a:endParaRPr>
          </a:p>
        </p:txBody>
      </p:sp>
      <p:sp>
        <p:nvSpPr>
          <p:cNvPr id="6" name="Content Placeholder 2">
            <a:extLst>
              <a:ext uri="{FF2B5EF4-FFF2-40B4-BE49-F238E27FC236}">
                <a16:creationId xmlns:a16="http://schemas.microsoft.com/office/drawing/2014/main" id="{F977E20E-5D77-DBE6-89C3-75C86927C3DA}"/>
              </a:ext>
            </a:extLst>
          </p:cNvPr>
          <p:cNvSpPr txBox="1">
            <a:spLocks/>
          </p:cNvSpPr>
          <p:nvPr/>
        </p:nvSpPr>
        <p:spPr>
          <a:xfrm>
            <a:off x="653145" y="4267319"/>
            <a:ext cx="12948035" cy="2958453"/>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1" fontAlgn="base" latinLnBrk="0" hangingPunct="1">
              <a:lnSpc>
                <a:spcPct val="150000"/>
              </a:lnSpc>
              <a:spcBef>
                <a:spcPts val="0"/>
              </a:spcBef>
              <a:spcAft>
                <a:spcPct val="0"/>
              </a:spcAft>
              <a:buClr>
                <a:srgbClr val="4D4D4D"/>
              </a:buClr>
              <a:buSzPct val="125000"/>
              <a:buFont typeface="Arial" pitchFamily="34" charset="0"/>
              <a:buChar char="•"/>
              <a:tabLst/>
              <a:defRPr/>
            </a:pPr>
            <a:r>
              <a:rPr kumimoji="0" lang="en-US" b="1" i="0" u="none" strike="noStrike" kern="0" cap="none" spc="0" normalizeH="0" baseline="0" noProof="0" dirty="0">
                <a:ln>
                  <a:noFill/>
                </a:ln>
                <a:solidFill>
                  <a:schemeClr val="accent6">
                    <a:lumMod val="75000"/>
                  </a:schemeClr>
                </a:solidFill>
                <a:effectLst/>
                <a:uLnTx/>
                <a:uFillTx/>
                <a:cs typeface="SABIC Typeface Text Light"/>
              </a:rPr>
              <a:t>External Insulation : Refractory + External insulation: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b="0" i="0" u="none" strike="noStrike" kern="0" cap="none" spc="0" normalizeH="0" baseline="0" noProof="0" dirty="0">
                <a:ln>
                  <a:noFill/>
                </a:ln>
                <a:solidFill>
                  <a:srgbClr val="4D4D4D"/>
                </a:solidFill>
                <a:effectLst/>
                <a:uLnTx/>
                <a:uFillTx/>
              </a:rPr>
              <a:t>Reduce heat losses &amp; </a:t>
            </a:r>
            <a:r>
              <a:rPr kumimoji="0" lang="en-US" b="0" i="0" u="none" strike="noStrike" kern="0" cap="none" spc="0" normalizeH="0" baseline="0" noProof="0" dirty="0">
                <a:ln>
                  <a:noFill/>
                </a:ln>
                <a:solidFill>
                  <a:srgbClr val="00B0F0"/>
                </a:solidFill>
                <a:effectLst/>
                <a:uLnTx/>
                <a:uFillTx/>
              </a:rPr>
              <a:t>maintain high steel casing temperature</a:t>
            </a:r>
            <a:r>
              <a:rPr kumimoji="0" lang="en-US" b="0" i="0" u="none" strike="noStrike" kern="0" cap="none" spc="0" normalizeH="0" baseline="0" noProof="0" dirty="0">
                <a:ln>
                  <a:noFill/>
                </a:ln>
                <a:solidFill>
                  <a:srgbClr val="4D4D4D"/>
                </a:solidFill>
                <a:effectLst/>
                <a:uLnTx/>
                <a:uFillTx/>
              </a:rPr>
              <a:t>.</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b="0" i="0" u="none" strike="noStrike" kern="0" cap="none" spc="0" normalizeH="0" baseline="0" noProof="0" dirty="0">
                <a:ln>
                  <a:noFill/>
                </a:ln>
                <a:solidFill>
                  <a:srgbClr val="4D4D4D"/>
                </a:solidFill>
                <a:effectLst/>
                <a:uLnTx/>
                <a:uFillTx/>
              </a:rPr>
              <a:t>Suitable for regions / components operate at relatively low temperature /  at colder locations.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b="0" i="0" u="none" strike="noStrike" kern="0" cap="none" spc="0" normalizeH="0" baseline="0" noProof="0" dirty="0">
                <a:ln>
                  <a:noFill/>
                </a:ln>
                <a:solidFill>
                  <a:srgbClr val="4D4D4D"/>
                </a:solidFill>
                <a:effectLst/>
                <a:uLnTx/>
                <a:uFillTx/>
              </a:rPr>
              <a:t>Examples: Flue gas duct, stack. </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b="0" i="0" u="none" strike="noStrike" kern="0" cap="none" spc="0" normalizeH="0" baseline="0" noProof="0" dirty="0">
                <a:ln>
                  <a:noFill/>
                </a:ln>
                <a:solidFill>
                  <a:srgbClr val="4D4D4D"/>
                </a:solidFill>
                <a:effectLst/>
                <a:uLnTx/>
                <a:uFillTx/>
              </a:rPr>
              <a:t>Concern: Possible overheating &amp; corrosion on metal casing.</a:t>
            </a:r>
          </a:p>
          <a:p>
            <a:pPr marL="0" marR="0" lvl="1" indent="0" algn="l" defTabSz="914400" rtl="0" eaLnBrk="1" fontAlgn="base" latinLnBrk="0" hangingPunct="1">
              <a:lnSpc>
                <a:spcPct val="150000"/>
              </a:lnSpc>
              <a:spcBef>
                <a:spcPts val="0"/>
              </a:spcBef>
              <a:spcAft>
                <a:spcPct val="0"/>
              </a:spcAft>
              <a:buClr>
                <a:srgbClr val="4D4D4D"/>
              </a:buClr>
              <a:buSzPct val="125000"/>
              <a:buFontTx/>
              <a:buNone/>
              <a:tabLst/>
              <a:defRPr/>
            </a:pPr>
            <a:endParaRPr kumimoji="0" lang="en-GB" b="0" i="0" u="none" strike="noStrike" kern="0" cap="none" spc="0" normalizeH="0" baseline="0" noProof="0" dirty="0">
              <a:ln>
                <a:noFill/>
              </a:ln>
              <a:solidFill>
                <a:srgbClr val="4D4D4D"/>
              </a:solidFill>
              <a:effectLst/>
              <a:uLnTx/>
              <a:uFillTx/>
              <a:cs typeface="SABIC Typeface Text Light"/>
            </a:endParaRPr>
          </a:p>
        </p:txBody>
      </p:sp>
      <p:sp>
        <p:nvSpPr>
          <p:cNvPr id="8" name="TextBox 39">
            <a:extLst>
              <a:ext uri="{FF2B5EF4-FFF2-40B4-BE49-F238E27FC236}">
                <a16:creationId xmlns:a16="http://schemas.microsoft.com/office/drawing/2014/main" id="{65605459-26DA-BD8E-9A65-CE28A08C1B99}"/>
              </a:ext>
            </a:extLst>
          </p:cNvPr>
          <p:cNvSpPr txBox="1">
            <a:spLocks noChangeArrowheads="1"/>
          </p:cNvSpPr>
          <p:nvPr/>
        </p:nvSpPr>
        <p:spPr bwMode="auto">
          <a:xfrm>
            <a:off x="16010450" y="4724299"/>
            <a:ext cx="966931" cy="307777"/>
          </a:xfrm>
          <a:prstGeom prst="rect">
            <a:avLst/>
          </a:prstGeom>
          <a:solidFill>
            <a:schemeClr val="bg1"/>
          </a:solidFill>
          <a:ln w="9525">
            <a:solidFill>
              <a:srgbClr val="FFFFFF">
                <a:lumMod val="95000"/>
              </a:srgbClr>
            </a:solidFill>
            <a:miter lim="800000"/>
            <a:headEnd/>
            <a:tailEnd/>
          </a:ln>
        </p:spPr>
        <p:txBody>
          <a:bodyPr wrap="none">
            <a:spAutoFit/>
          </a:bodyPr>
          <a:lstStyle>
            <a:lvl1pPr eaLnBrk="0" hangingPunct="0">
              <a:defRPr sz="2400">
                <a:solidFill>
                  <a:schemeClr val="tx1"/>
                </a:solidFill>
                <a:latin typeface="Arial" panose="020B0604020202020204" pitchFamily="34" charset="0"/>
                <a:ea typeface="ヒラギノ角ゴ Pro W3" pitchFamily="1" charset="-128"/>
              </a:defRPr>
            </a:lvl1pPr>
            <a:lvl2pPr marL="742950" indent="-285750" eaLnBrk="0" hangingPunct="0">
              <a:defRPr sz="2400">
                <a:solidFill>
                  <a:schemeClr val="tx1"/>
                </a:solidFill>
                <a:latin typeface="Arial" panose="020B0604020202020204" pitchFamily="34" charset="0"/>
                <a:ea typeface="ヒラギノ角ゴ Pro W3" pitchFamily="1" charset="-128"/>
              </a:defRPr>
            </a:lvl2pPr>
            <a:lvl3pPr marL="1143000" indent="-228600" eaLnBrk="0" hangingPunct="0">
              <a:defRPr sz="2400">
                <a:solidFill>
                  <a:schemeClr val="tx1"/>
                </a:solidFill>
                <a:latin typeface="Arial" panose="020B0604020202020204" pitchFamily="34" charset="0"/>
                <a:ea typeface="ヒラギノ角ゴ Pro W3" pitchFamily="1" charset="-128"/>
              </a:defRPr>
            </a:lvl3pPr>
            <a:lvl4pPr marL="1600200" indent="-228600" eaLnBrk="0" hangingPunct="0">
              <a:defRPr sz="2400">
                <a:solidFill>
                  <a:schemeClr val="tx1"/>
                </a:solidFill>
                <a:latin typeface="Arial" panose="020B0604020202020204" pitchFamily="34" charset="0"/>
                <a:ea typeface="ヒラギノ角ゴ Pro W3" pitchFamily="1" charset="-128"/>
              </a:defRPr>
            </a:lvl4pPr>
            <a:lvl5pPr marL="2057400" indent="-228600" eaLnBrk="0" hangingPunct="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4D4D4D"/>
                </a:solidFill>
                <a:effectLst/>
                <a:uLnTx/>
                <a:uFillTx/>
                <a:latin typeface="+mn-lt"/>
                <a:ea typeface="ヒラギノ角ゴ Pro W3" pitchFamily="1" charset="-128"/>
                <a:cs typeface="SABIC Typeface Text Light"/>
              </a:rPr>
              <a:t>Refractory</a:t>
            </a:r>
          </a:p>
        </p:txBody>
      </p:sp>
      <p:sp>
        <p:nvSpPr>
          <p:cNvPr id="9" name="TextBox 41">
            <a:extLst>
              <a:ext uri="{FF2B5EF4-FFF2-40B4-BE49-F238E27FC236}">
                <a16:creationId xmlns:a16="http://schemas.microsoft.com/office/drawing/2014/main" id="{5B3CEA91-A768-1C28-D56D-8EEF24D52443}"/>
              </a:ext>
            </a:extLst>
          </p:cNvPr>
          <p:cNvSpPr txBox="1">
            <a:spLocks noChangeArrowheads="1"/>
          </p:cNvSpPr>
          <p:nvPr/>
        </p:nvSpPr>
        <p:spPr bwMode="auto">
          <a:xfrm>
            <a:off x="14602820" y="3802919"/>
            <a:ext cx="2958453" cy="400110"/>
          </a:xfrm>
          <a:prstGeom prst="rect">
            <a:avLst/>
          </a:prstGeom>
        </p:spPr>
        <p:txBody>
          <a:bodyPr wrap="square">
            <a:spAutoFit/>
          </a:bodyPr>
          <a:lstStyle>
            <a:defPPr>
              <a:defRPr lang="en-US"/>
            </a:defPPr>
            <a:lvl1pPr algn="ctr" defTabSz="1371600">
              <a:defRPr sz="2100">
                <a:solidFill>
                  <a:srgbClr val="FF0000"/>
                </a:solidFill>
                <a:latin typeface="SABIC Typeface Text Light"/>
                <a:cs typeface="SABIC Typeface Text Light"/>
              </a:defRPr>
            </a:lvl1pPr>
          </a:lstStyle>
          <a:p>
            <a:r>
              <a:rPr lang="en-US" altLang="en-US" sz="2000" dirty="0">
                <a:latin typeface="+mn-lt"/>
              </a:rPr>
              <a:t>Temperature Gradient</a:t>
            </a:r>
          </a:p>
        </p:txBody>
      </p:sp>
      <p:cxnSp>
        <p:nvCxnSpPr>
          <p:cNvPr id="10" name="Straight Arrow Connector 3">
            <a:extLst>
              <a:ext uri="{FF2B5EF4-FFF2-40B4-BE49-F238E27FC236}">
                <a16:creationId xmlns:a16="http://schemas.microsoft.com/office/drawing/2014/main" id="{D7B501A9-0A79-7405-CD9B-A360028CE60D}"/>
              </a:ext>
            </a:extLst>
          </p:cNvPr>
          <p:cNvCxnSpPr>
            <a:cxnSpLocks noChangeShapeType="1"/>
          </p:cNvCxnSpPr>
          <p:nvPr/>
        </p:nvCxnSpPr>
        <p:spPr bwMode="auto">
          <a:xfrm flipV="1">
            <a:off x="15137738" y="3867381"/>
            <a:ext cx="2027349" cy="2"/>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C1A78F11-C4A4-39E0-59B3-326883D1B426}"/>
              </a:ext>
            </a:extLst>
          </p:cNvPr>
          <p:cNvPicPr>
            <a:picLocks noChangeAspect="1"/>
          </p:cNvPicPr>
          <p:nvPr/>
        </p:nvPicPr>
        <p:blipFill rotWithShape="1">
          <a:blip r:embed="rId7"/>
          <a:srcRect l="9162"/>
          <a:stretch/>
        </p:blipFill>
        <p:spPr>
          <a:xfrm>
            <a:off x="14828012" y="1442703"/>
            <a:ext cx="2798954" cy="2310926"/>
          </a:xfrm>
          <a:prstGeom prst="rect">
            <a:avLst/>
          </a:prstGeom>
        </p:spPr>
      </p:pic>
      <p:cxnSp>
        <p:nvCxnSpPr>
          <p:cNvPr id="12" name="Straight Connector 11">
            <a:extLst>
              <a:ext uri="{FF2B5EF4-FFF2-40B4-BE49-F238E27FC236}">
                <a16:creationId xmlns:a16="http://schemas.microsoft.com/office/drawing/2014/main" id="{B8E93282-EE59-F4C6-6F7C-DE4D6538179D}"/>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8FAAF43C-B114-DB05-B7EC-1A5864962978}"/>
              </a:ext>
            </a:extLst>
          </p:cNvPr>
          <p:cNvCxnSpPr>
            <a:stCxn id="31" idx="3"/>
          </p:cNvCxnSpPr>
          <p:nvPr/>
        </p:nvCxnSpPr>
        <p:spPr bwMode="auto">
          <a:xfrm>
            <a:off x="14718637" y="6878049"/>
            <a:ext cx="1128666" cy="808220"/>
          </a:xfrm>
          <a:prstGeom prst="straightConnector1">
            <a:avLst/>
          </a:prstGeom>
          <a:solidFill>
            <a:srgbClr val="FFFFFF"/>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897E69D1-FC28-EB2A-C289-EA06B47DFB75}"/>
              </a:ext>
            </a:extLst>
          </p:cNvPr>
          <p:cNvCxnSpPr/>
          <p:nvPr/>
        </p:nvCxnSpPr>
        <p:spPr bwMode="auto">
          <a:xfrm>
            <a:off x="14683487" y="7851094"/>
            <a:ext cx="610947" cy="354553"/>
          </a:xfrm>
          <a:prstGeom prst="straightConnector1">
            <a:avLst/>
          </a:prstGeom>
          <a:solidFill>
            <a:srgbClr val="FFFFFF"/>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1" descr="http://intranet.sabic.com/PublishingImages/sabic_logo.jpg">
            <a:extLst>
              <a:ext uri="{FF2B5EF4-FFF2-40B4-BE49-F238E27FC236}">
                <a16:creationId xmlns:a16="http://schemas.microsoft.com/office/drawing/2014/main" id="{68DE5071-1087-7D8A-AD1E-DD380A2EDE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5" grpId="0" animBg="1"/>
      <p:bldP spid="36" grpId="0" animBg="1"/>
      <p:bldP spid="39" grpId="0" animBg="1"/>
      <p:bldP spid="41" grpId="0" animBg="1"/>
      <p:bldP spid="5" grpId="0"/>
      <p:bldP spid="6"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8F6A36C2-E308-FA76-CAD4-EB1358002845}"/>
              </a:ext>
            </a:extLst>
          </p:cNvPr>
          <p:cNvSpPr txBox="1">
            <a:spLocks/>
          </p:cNvSpPr>
          <p:nvPr/>
        </p:nvSpPr>
        <p:spPr bwMode="auto">
          <a:xfrm>
            <a:off x="685800" y="603250"/>
            <a:ext cx="12115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lvl="0">
              <a:defRPr/>
            </a:pPr>
            <a:r>
              <a:rPr lang="en-US" sz="2400" kern="0" dirty="0">
                <a:solidFill>
                  <a:srgbClr val="4D4D4D"/>
                </a:solidFill>
                <a:cs typeface="SABIC Typeface Text Light"/>
              </a:rPr>
              <a:t>Refractory design Measures  to prevent acid Dew point corrosion</a:t>
            </a:r>
          </a:p>
        </p:txBody>
      </p:sp>
      <p:sp>
        <p:nvSpPr>
          <p:cNvPr id="5" name="Content Placeholder 2">
            <a:extLst>
              <a:ext uri="{FF2B5EF4-FFF2-40B4-BE49-F238E27FC236}">
                <a16:creationId xmlns:a16="http://schemas.microsoft.com/office/drawing/2014/main" id="{8855130C-2DE0-4ECE-6257-E6E37E013015}"/>
              </a:ext>
            </a:extLst>
          </p:cNvPr>
          <p:cNvSpPr txBox="1">
            <a:spLocks/>
          </p:cNvSpPr>
          <p:nvPr/>
        </p:nvSpPr>
        <p:spPr>
          <a:xfrm>
            <a:off x="757974" y="1181100"/>
            <a:ext cx="16838910" cy="7225022"/>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R="0" lvl="0" algn="l" defTabSz="914400" rtl="0" eaLnBrk="1" fontAlgn="base" latinLnBrk="0" hangingPunct="1">
              <a:lnSpc>
                <a:spcPct val="150000"/>
              </a:lnSpc>
              <a:spcBef>
                <a:spcPts val="0"/>
              </a:spcBef>
              <a:spcAft>
                <a:spcPct val="0"/>
              </a:spcAft>
              <a:buClr>
                <a:srgbClr val="4D4D4D"/>
              </a:buClr>
              <a:buSzPct val="125000"/>
              <a:tabLst/>
              <a:defRPr/>
            </a:pPr>
            <a:r>
              <a:rPr kumimoji="0" lang="en-US" b="1" i="0" u="none" strike="noStrike" kern="0" cap="none" spc="0" normalizeH="0" baseline="0" noProof="0" dirty="0">
                <a:ln>
                  <a:noFill/>
                </a:ln>
                <a:solidFill>
                  <a:srgbClr val="00B0F0"/>
                </a:solidFill>
                <a:effectLst/>
                <a:uLnTx/>
                <a:uFillTx/>
                <a:ea typeface="+mn-ea"/>
                <a:cs typeface="SABIC Typeface Text Light"/>
              </a:rPr>
              <a:t>Acid resistant refractory materials</a:t>
            </a:r>
            <a:endParaRPr kumimoji="0" lang="en-US" b="0" i="0" u="none" strike="noStrike" kern="0" cap="none" spc="0" normalizeH="0" baseline="0" noProof="0" dirty="0">
              <a:ln>
                <a:noFill/>
              </a:ln>
              <a:solidFill>
                <a:srgbClr val="00B0F0"/>
              </a:solidFill>
              <a:effectLst/>
              <a:uLnTx/>
              <a:uFillTx/>
              <a:ea typeface="+mn-ea"/>
              <a:cs typeface="SABIC Typeface Text Light"/>
            </a:endParaRP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Arial" panose="020B0604020202020204" pitchFamily="34" charset="0"/>
              <a:buChar char="•"/>
              <a:tabLst/>
              <a:defRPr/>
            </a:pPr>
            <a:r>
              <a:rPr kumimoji="0" lang="en-GB" altLang="en-US" b="0" i="0" u="none" strike="noStrike" kern="0" cap="none" spc="0" normalizeH="0" baseline="0" noProof="0" dirty="0">
                <a:ln>
                  <a:noFill/>
                </a:ln>
                <a:solidFill>
                  <a:schemeClr val="accent6">
                    <a:lumMod val="75000"/>
                  </a:schemeClr>
                </a:solidFill>
                <a:effectLst/>
                <a:uLnTx/>
                <a:uFillTx/>
                <a:ea typeface="+mn-ea"/>
                <a:cs typeface="SABIC Typeface Text Light"/>
              </a:rPr>
              <a:t>Install corrosion resistant proprietary materials</a:t>
            </a:r>
            <a:r>
              <a:rPr kumimoji="0" lang="en-US" b="0" i="0" u="none" strike="noStrike" kern="0" cap="none" spc="0" normalizeH="0" baseline="0" noProof="0" dirty="0">
                <a:ln>
                  <a:noFill/>
                </a:ln>
                <a:solidFill>
                  <a:schemeClr val="accent6">
                    <a:lumMod val="75000"/>
                  </a:schemeClr>
                </a:solidFill>
                <a:effectLst/>
                <a:uLnTx/>
                <a:uFillTx/>
              </a:rPr>
              <a:t>.</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Arial" panose="020B0604020202020204" pitchFamily="34" charset="0"/>
              <a:buChar char="•"/>
              <a:tabLst/>
              <a:defRPr/>
            </a:pPr>
            <a:r>
              <a:rPr kumimoji="0" lang="en-US" b="0" i="0" u="none" strike="noStrike" kern="0" cap="none" spc="0" normalizeH="0" baseline="0" noProof="0" dirty="0">
                <a:ln>
                  <a:noFill/>
                </a:ln>
                <a:solidFill>
                  <a:schemeClr val="accent6">
                    <a:lumMod val="75000"/>
                  </a:schemeClr>
                </a:solidFill>
                <a:effectLst/>
                <a:uLnTx/>
                <a:uFillTx/>
              </a:rPr>
              <a:t>Refractory with high silica and less alkalis &amp; impurities</a:t>
            </a:r>
            <a:r>
              <a:rPr kumimoji="0" lang="en-US" b="0" i="0" u="none" strike="noStrike" kern="0" cap="none" spc="0" normalizeH="0" baseline="0" noProof="0" dirty="0">
                <a:ln>
                  <a:noFill/>
                </a:ln>
                <a:solidFill>
                  <a:srgbClr val="4D4D4D"/>
                </a:solidFill>
                <a:effectLst/>
                <a:uLnTx/>
                <a:uFillTx/>
              </a:rPr>
              <a:t>, </a:t>
            </a:r>
            <a:r>
              <a:rPr kumimoji="0" lang="en-US" b="0" i="0" u="none" strike="noStrike" kern="0" cap="none" spc="0" normalizeH="0" baseline="0" noProof="0" dirty="0">
                <a:ln>
                  <a:noFill/>
                </a:ln>
                <a:effectLst/>
                <a:uLnTx/>
                <a:uFillTx/>
              </a:rPr>
              <a:t>such as </a:t>
            </a:r>
            <a:r>
              <a:rPr kumimoji="0" lang="en-US" b="0" i="0" u="none" strike="noStrike" kern="0" cap="none" spc="0" normalizeH="0" baseline="0" noProof="0" dirty="0" err="1">
                <a:ln>
                  <a:noFill/>
                </a:ln>
                <a:effectLst/>
                <a:uLnTx/>
                <a:uFillTx/>
              </a:rPr>
              <a:t>CaO</a:t>
            </a:r>
            <a:r>
              <a:rPr kumimoji="0" lang="en-US" b="0" i="0" u="none" strike="noStrike" kern="0" cap="none" spc="0" normalizeH="0" baseline="0" noProof="0" dirty="0">
                <a:ln>
                  <a:noFill/>
                </a:ln>
                <a:effectLst/>
                <a:uLnTx/>
                <a:uFillTx/>
              </a:rPr>
              <a:t>, MgO, Fe</a:t>
            </a:r>
            <a:r>
              <a:rPr kumimoji="0" lang="en-US" b="0" i="0" u="none" strike="noStrike" kern="0" cap="none" spc="0" normalizeH="0" baseline="-25000" noProof="0" dirty="0">
                <a:ln>
                  <a:noFill/>
                </a:ln>
                <a:effectLst/>
                <a:uLnTx/>
                <a:uFillTx/>
              </a:rPr>
              <a:t>2</a:t>
            </a:r>
            <a:r>
              <a:rPr kumimoji="0" lang="en-US" b="0" i="0" u="none" strike="noStrike" kern="0" cap="none" spc="0" normalizeH="0" baseline="0" noProof="0" dirty="0">
                <a:ln>
                  <a:noFill/>
                </a:ln>
                <a:effectLst/>
                <a:uLnTx/>
                <a:uFillTx/>
              </a:rPr>
              <a:t>O</a:t>
            </a:r>
            <a:r>
              <a:rPr kumimoji="0" lang="en-US" b="0" i="0" u="none" strike="noStrike" kern="0" cap="none" spc="0" normalizeH="0" baseline="-25000" noProof="0" dirty="0">
                <a:ln>
                  <a:noFill/>
                </a:ln>
                <a:effectLst/>
                <a:uLnTx/>
                <a:uFillTx/>
              </a:rPr>
              <a:t>3</a:t>
            </a:r>
            <a:r>
              <a:rPr kumimoji="0" lang="en-US" b="0" i="0" u="none" strike="noStrike" kern="0" cap="none" spc="0" normalizeH="0" baseline="0" noProof="0" dirty="0">
                <a:ln>
                  <a:noFill/>
                </a:ln>
                <a:effectLst/>
                <a:uLnTx/>
                <a:uFillTx/>
              </a:rPr>
              <a:t>, Na</a:t>
            </a:r>
            <a:r>
              <a:rPr kumimoji="0" lang="en-US" b="0" i="0" u="none" strike="noStrike" kern="0" cap="none" spc="0" normalizeH="0" baseline="-25000" noProof="0" dirty="0">
                <a:ln>
                  <a:noFill/>
                </a:ln>
                <a:effectLst/>
                <a:uLnTx/>
                <a:uFillTx/>
              </a:rPr>
              <a:t>2</a:t>
            </a:r>
            <a:r>
              <a:rPr kumimoji="0" lang="en-US" b="0" i="0" u="none" strike="noStrike" kern="0" cap="none" spc="0" normalizeH="0" baseline="0" noProof="0" dirty="0">
                <a:ln>
                  <a:noFill/>
                </a:ln>
                <a:effectLst/>
                <a:uLnTx/>
                <a:uFillTx/>
              </a:rPr>
              <a:t>O, K</a:t>
            </a:r>
            <a:r>
              <a:rPr kumimoji="0" lang="en-US" b="0" i="0" u="none" strike="noStrike" kern="0" cap="none" spc="0" normalizeH="0" baseline="-25000" noProof="0" dirty="0">
                <a:ln>
                  <a:noFill/>
                </a:ln>
                <a:effectLst/>
                <a:uLnTx/>
                <a:uFillTx/>
              </a:rPr>
              <a:t>2</a:t>
            </a:r>
            <a:r>
              <a:rPr kumimoji="0" lang="en-US" b="0" i="0" u="none" strike="noStrike" kern="0" cap="none" spc="0" normalizeH="0" baseline="0" noProof="0" dirty="0">
                <a:ln>
                  <a:noFill/>
                </a:ln>
                <a:effectLst/>
                <a:uLnTx/>
                <a:uFillTx/>
              </a:rPr>
              <a:t>O, etc.</a:t>
            </a:r>
          </a:p>
          <a:p>
            <a:pPr marL="840105" marR="0" lvl="1" indent="-428625" algn="l" defTabSz="914400" rtl="0" eaLnBrk="1" fontAlgn="base" latinLnBrk="0" hangingPunct="1">
              <a:lnSpc>
                <a:spcPct val="150000"/>
              </a:lnSpc>
              <a:spcBef>
                <a:spcPts val="0"/>
              </a:spcBef>
              <a:spcAft>
                <a:spcPct val="0"/>
              </a:spcAft>
              <a:buClr>
                <a:srgbClr val="4D4D4D"/>
              </a:buClr>
              <a:buSzPct val="125000"/>
              <a:buFont typeface="Arial" panose="020B0604020202020204" pitchFamily="34" charset="0"/>
              <a:buChar char="•"/>
              <a:tabLst/>
              <a:defRPr/>
            </a:pPr>
            <a:r>
              <a:rPr kumimoji="0" lang="en-US" b="0" i="0" u="none" strike="noStrike" kern="0" cap="none" spc="0" normalizeH="0" baseline="0" noProof="0" dirty="0">
                <a:ln>
                  <a:noFill/>
                </a:ln>
                <a:solidFill>
                  <a:schemeClr val="accent6">
                    <a:lumMod val="75000"/>
                  </a:schemeClr>
                </a:solidFill>
                <a:effectLst/>
                <a:uLnTx/>
                <a:uFillTx/>
              </a:rPr>
              <a:t>Hot face: </a:t>
            </a:r>
            <a:r>
              <a:rPr kumimoji="0" lang="en-US" b="0" i="0" u="none" strike="noStrike" kern="0" cap="none" spc="0" normalizeH="0" baseline="0" noProof="0" dirty="0">
                <a:ln>
                  <a:noFill/>
                </a:ln>
                <a:effectLst/>
                <a:uLnTx/>
                <a:uFillTx/>
              </a:rPr>
              <a:t>Use relatively dense &amp; impervious refractories to reduce permeation.</a:t>
            </a:r>
          </a:p>
          <a:p>
            <a:pPr marL="754380" lvl="1" indent="-342900">
              <a:lnSpc>
                <a:spcPct val="150000"/>
              </a:lnSpc>
              <a:buClr>
                <a:srgbClr val="4D4D4D"/>
              </a:buClr>
              <a:buSzPct val="125000"/>
              <a:buFont typeface="Arial" panose="020B0604020202020204" pitchFamily="34" charset="0"/>
              <a:buChar char="•"/>
              <a:defRPr/>
            </a:pPr>
            <a:r>
              <a:rPr kumimoji="0" lang="en-US" b="0" i="0" u="none" strike="noStrike" kern="0" cap="none" spc="0" normalizeH="0" baseline="0" noProof="0" dirty="0">
                <a:ln>
                  <a:noFill/>
                </a:ln>
                <a:solidFill>
                  <a:schemeClr val="accent6">
                    <a:lumMod val="75000"/>
                  </a:schemeClr>
                </a:solidFill>
                <a:effectLst/>
                <a:uLnTx/>
                <a:uFillTx/>
              </a:rPr>
              <a:t>Back-up refractory:</a:t>
            </a:r>
          </a:p>
          <a:p>
            <a:pPr marL="1251585" marR="0" lvl="2"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sz="2200" b="0" i="0" u="none" strike="noStrike" kern="0" cap="none" spc="0" normalizeH="0" baseline="0" noProof="0" dirty="0">
                <a:ln>
                  <a:noFill/>
                </a:ln>
                <a:effectLst/>
                <a:uLnTx/>
                <a:uFillTx/>
              </a:rPr>
              <a:t>Should be non-soluble in presence condensates / water.</a:t>
            </a:r>
          </a:p>
          <a:p>
            <a:pPr marL="1251585" marR="0" lvl="2" indent="-428625" algn="l" defTabSz="914400" rtl="0" eaLnBrk="1" fontAlgn="base" latinLnBrk="0" hangingPunct="1">
              <a:lnSpc>
                <a:spcPct val="150000"/>
              </a:lnSpc>
              <a:spcBef>
                <a:spcPts val="0"/>
              </a:spcBef>
              <a:spcAft>
                <a:spcPct val="0"/>
              </a:spcAft>
              <a:buClr>
                <a:srgbClr val="4D4D4D"/>
              </a:buClr>
              <a:buSzPct val="125000"/>
              <a:buFont typeface="Wingdings" panose="05000000000000000000" pitchFamily="2" charset="2"/>
              <a:buChar char="ü"/>
              <a:tabLst/>
              <a:defRPr/>
            </a:pPr>
            <a:r>
              <a:rPr kumimoji="0" lang="en-US" sz="2200" b="0" i="0" u="none" strike="noStrike" kern="0" cap="none" spc="0" normalizeH="0" baseline="0" noProof="0" dirty="0">
                <a:ln>
                  <a:noFill/>
                </a:ln>
                <a:effectLst/>
                <a:uLnTx/>
                <a:uFillTx/>
              </a:rPr>
              <a:t>Use of calcium silicate block should be avoided. </a:t>
            </a:r>
          </a:p>
          <a:p>
            <a:pPr marL="840105" lvl="1" indent="-428625">
              <a:lnSpc>
                <a:spcPct val="150000"/>
              </a:lnSpc>
              <a:buClr>
                <a:srgbClr val="4D4D4D"/>
              </a:buClr>
              <a:buSzPct val="125000"/>
              <a:buFont typeface="Arial" panose="020B0604020202020204" pitchFamily="34" charset="0"/>
              <a:buChar char="•"/>
              <a:defRPr/>
            </a:pPr>
            <a:endParaRPr lang="en-US" kern="0" dirty="0">
              <a:solidFill>
                <a:srgbClr val="00B0F0"/>
              </a:solidFill>
            </a:endParaRPr>
          </a:p>
          <a:p>
            <a:pPr marL="840105" lvl="1" indent="-428625">
              <a:lnSpc>
                <a:spcPct val="150000"/>
              </a:lnSpc>
              <a:buClr>
                <a:srgbClr val="4D4D4D"/>
              </a:buClr>
              <a:buSzPct val="125000"/>
              <a:buFont typeface="Arial" panose="020B0604020202020204" pitchFamily="34" charset="0"/>
              <a:buChar char="•"/>
              <a:defRPr/>
            </a:pPr>
            <a:r>
              <a:rPr lang="en-US" kern="0" dirty="0">
                <a:solidFill>
                  <a:schemeClr val="accent6">
                    <a:lumMod val="75000"/>
                  </a:schemeClr>
                </a:solidFill>
              </a:rPr>
              <a:t>Flue gas duct, chimney (colder locations): </a:t>
            </a:r>
            <a:r>
              <a:rPr lang="en-US" kern="0" dirty="0"/>
              <a:t>Use acid </a:t>
            </a:r>
            <a:r>
              <a:rPr lang="en-US" sz="2200" kern="0" dirty="0"/>
              <a:t>resistant special insulating castable &amp; bricks and mortars.</a:t>
            </a:r>
            <a:endParaRPr kumimoji="0" lang="en-US" b="0" i="0" u="none" strike="noStrike" kern="0" cap="none" spc="0" normalizeH="0" baseline="0" noProof="0" dirty="0">
              <a:ln>
                <a:noFill/>
              </a:ln>
              <a:solidFill>
                <a:srgbClr val="4D4D4D"/>
              </a:solidFill>
              <a:effectLst/>
              <a:uLnTx/>
              <a:uFillTx/>
            </a:endParaRPr>
          </a:p>
          <a:p>
            <a:pPr marL="0" marR="0" lvl="1" indent="0" algn="l" defTabSz="914400" rtl="0" eaLnBrk="1" fontAlgn="base" latinLnBrk="0" hangingPunct="1">
              <a:lnSpc>
                <a:spcPct val="150000"/>
              </a:lnSpc>
              <a:spcBef>
                <a:spcPts val="0"/>
              </a:spcBef>
              <a:spcAft>
                <a:spcPct val="0"/>
              </a:spcAft>
              <a:buClr>
                <a:srgbClr val="4D4D4D"/>
              </a:buClr>
              <a:buSzPct val="125000"/>
              <a:buFontTx/>
              <a:buNone/>
              <a:tabLst/>
              <a:defRPr/>
            </a:pPr>
            <a:endParaRPr kumimoji="0" lang="en-GB" b="0" i="0" u="none" strike="noStrike" kern="0" cap="none" spc="0" normalizeH="0" baseline="0" noProof="0" dirty="0">
              <a:ln>
                <a:noFill/>
              </a:ln>
              <a:solidFill>
                <a:srgbClr val="4D4D4D"/>
              </a:solidFill>
              <a:effectLst/>
              <a:uLnTx/>
              <a:uFillTx/>
              <a:ea typeface="+mn-ea"/>
              <a:cs typeface="SABIC Typeface Text Light"/>
            </a:endParaRPr>
          </a:p>
        </p:txBody>
      </p:sp>
      <p:cxnSp>
        <p:nvCxnSpPr>
          <p:cNvPr id="6" name="Straight Connector 5">
            <a:extLst>
              <a:ext uri="{FF2B5EF4-FFF2-40B4-BE49-F238E27FC236}">
                <a16:creationId xmlns:a16="http://schemas.microsoft.com/office/drawing/2014/main" id="{AF1EF918-27B8-7A68-EFC2-7AC7830CFF37}"/>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7" name="Picture 1" descr="http://intranet.sabic.com/PublishingImages/sabic_logo.jpg">
            <a:extLst>
              <a:ext uri="{FF2B5EF4-FFF2-40B4-BE49-F238E27FC236}">
                <a16:creationId xmlns:a16="http://schemas.microsoft.com/office/drawing/2014/main" id="{063B92CB-6837-3720-5E90-97F5EFF97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60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8F6A36C2-E308-FA76-CAD4-EB1358002845}"/>
              </a:ext>
            </a:extLst>
          </p:cNvPr>
          <p:cNvSpPr txBox="1">
            <a:spLocks/>
          </p:cNvSpPr>
          <p:nvPr/>
        </p:nvSpPr>
        <p:spPr bwMode="auto">
          <a:xfrm>
            <a:off x="735269" y="534012"/>
            <a:ext cx="12115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lvl="0">
              <a:defRPr/>
            </a:pPr>
            <a:r>
              <a:rPr lang="en-US" sz="2400" kern="0" dirty="0">
                <a:solidFill>
                  <a:srgbClr val="4D4D4D"/>
                </a:solidFill>
                <a:cs typeface="SABIC Typeface Text Light"/>
              </a:rPr>
              <a:t>Operation &amp; inspection practices</a:t>
            </a:r>
          </a:p>
        </p:txBody>
      </p:sp>
      <p:sp>
        <p:nvSpPr>
          <p:cNvPr id="6" name="TextBox 5">
            <a:extLst>
              <a:ext uri="{FF2B5EF4-FFF2-40B4-BE49-F238E27FC236}">
                <a16:creationId xmlns:a16="http://schemas.microsoft.com/office/drawing/2014/main" id="{6E201701-581C-0B9F-6ACF-B04AC9D23EA6}"/>
              </a:ext>
            </a:extLst>
          </p:cNvPr>
          <p:cNvSpPr txBox="1"/>
          <p:nvPr/>
        </p:nvSpPr>
        <p:spPr bwMode="auto">
          <a:xfrm>
            <a:off x="685800" y="1123381"/>
            <a:ext cx="16230601" cy="2539157"/>
          </a:xfrm>
          <a:prstGeom prst="rect">
            <a:avLst/>
          </a:prstGeom>
          <a:solidFill>
            <a:schemeClr val="bg1"/>
          </a:solidFill>
          <a:ln>
            <a:noFill/>
          </a:ln>
          <a:effectLst/>
        </p:spPr>
        <p:txBody>
          <a:bodyPr wrap="square">
            <a:spAutoFit/>
          </a:bodyPr>
          <a:lstStyle/>
          <a:p>
            <a:pPr defTabSz="1371600">
              <a:lnSpc>
                <a:spcPct val="150000"/>
              </a:lnSpc>
              <a:buClr>
                <a:srgbClr val="4D4D4D"/>
              </a:buClr>
              <a:buSzPct val="125000"/>
              <a:defRPr/>
            </a:pPr>
            <a:r>
              <a:rPr lang="en-US" sz="2400" b="1" dirty="0">
                <a:solidFill>
                  <a:srgbClr val="E35205"/>
                </a:solidFill>
                <a:cs typeface="SABIC Typeface Text Light"/>
              </a:rPr>
              <a:t>Operational control: </a:t>
            </a:r>
          </a:p>
          <a:p>
            <a:pPr marL="840105" lvl="1" indent="-428625" defTabSz="1371600">
              <a:lnSpc>
                <a:spcPct val="150000"/>
              </a:lnSpc>
              <a:buSzPct val="125000"/>
              <a:buFont typeface="Arial" panose="020B0604020202020204" pitchFamily="34" charset="0"/>
              <a:buChar char="•"/>
              <a:defRPr/>
            </a:pPr>
            <a:r>
              <a:rPr lang="en-US" sz="2200" kern="0" dirty="0">
                <a:solidFill>
                  <a:srgbClr val="00B0F0"/>
                </a:solidFill>
                <a:cs typeface="SABIC Typeface Text Light"/>
              </a:rPr>
              <a:t>Effective control on Sulphur content in fuel </a:t>
            </a:r>
            <a:r>
              <a:rPr lang="en-US" sz="2200" kern="0" dirty="0">
                <a:solidFill>
                  <a:srgbClr val="4D4D4D"/>
                </a:solidFill>
                <a:cs typeface="SABIC Typeface Text Light"/>
              </a:rPr>
              <a:t>by regularly monitoring and maintaining it as per design conditions </a:t>
            </a:r>
          </a:p>
          <a:p>
            <a:pPr marL="840105" lvl="1" indent="-428625" defTabSz="1371600">
              <a:lnSpc>
                <a:spcPct val="150000"/>
              </a:lnSpc>
              <a:buSzPct val="125000"/>
              <a:buFont typeface="Arial" panose="020B0604020202020204" pitchFamily="34" charset="0"/>
              <a:buChar char="•"/>
              <a:defRPr/>
            </a:pPr>
            <a:r>
              <a:rPr lang="en-US" sz="2200" dirty="0">
                <a:solidFill>
                  <a:srgbClr val="00B0F0"/>
                </a:solidFill>
                <a:cs typeface="SABIC Typeface Text Light"/>
              </a:rPr>
              <a:t>Maintain a higher flue gas exhaust temperature </a:t>
            </a:r>
            <a:r>
              <a:rPr lang="en-US" sz="2200" dirty="0">
                <a:solidFill>
                  <a:srgbClr val="4D4D4D"/>
                </a:solidFill>
                <a:cs typeface="SABIC Typeface Text Light"/>
              </a:rPr>
              <a:t>above dew point (say +15</a:t>
            </a:r>
            <a:r>
              <a:rPr lang="en-US" sz="2200" baseline="30000" dirty="0">
                <a:solidFill>
                  <a:srgbClr val="4D4D4D"/>
                </a:solidFill>
                <a:cs typeface="SABIC Typeface Text Light"/>
              </a:rPr>
              <a:t>0</a:t>
            </a:r>
            <a:r>
              <a:rPr lang="en-US" sz="2200" dirty="0">
                <a:solidFill>
                  <a:srgbClr val="4D4D4D"/>
                </a:solidFill>
                <a:cs typeface="SABIC Typeface Text Light"/>
              </a:rPr>
              <a:t>C) .</a:t>
            </a:r>
          </a:p>
          <a:p>
            <a:pPr marL="840105" lvl="1" indent="-428625" defTabSz="1371600">
              <a:lnSpc>
                <a:spcPct val="150000"/>
              </a:lnSpc>
              <a:buSzPct val="125000"/>
              <a:buFont typeface="Arial" panose="020B0604020202020204" pitchFamily="34" charset="0"/>
              <a:buChar char="•"/>
              <a:defRPr/>
            </a:pPr>
            <a:r>
              <a:rPr lang="en-US" altLang="en-US" sz="2200" dirty="0">
                <a:solidFill>
                  <a:srgbClr val="00B0F0"/>
                </a:solidFill>
                <a:cs typeface="SABIC Typeface Text Light"/>
              </a:rPr>
              <a:t>Injection of Special additives </a:t>
            </a:r>
            <a:r>
              <a:rPr lang="en-US" altLang="en-US" sz="2200" dirty="0">
                <a:solidFill>
                  <a:srgbClr val="4D4D4D"/>
                </a:solidFill>
                <a:cs typeface="SABIC Typeface Text Light"/>
              </a:rPr>
              <a:t>to reduce conversion of SO</a:t>
            </a:r>
            <a:r>
              <a:rPr lang="en-US" altLang="en-US" sz="2200" baseline="-25000" dirty="0">
                <a:solidFill>
                  <a:srgbClr val="4D4D4D"/>
                </a:solidFill>
                <a:cs typeface="SABIC Typeface Text Light"/>
                <a:sym typeface="Wingdings" panose="05000000000000000000" pitchFamily="2" charset="2"/>
              </a:rPr>
              <a:t>2</a:t>
            </a:r>
            <a:r>
              <a:rPr lang="en-US" altLang="en-US" sz="2200" dirty="0">
                <a:solidFill>
                  <a:srgbClr val="4D4D4D"/>
                </a:solidFill>
                <a:cs typeface="SABIC Typeface Text Light"/>
                <a:sym typeface="Wingdings" panose="05000000000000000000" pitchFamily="2" charset="2"/>
              </a:rPr>
              <a:t> </a:t>
            </a:r>
            <a:r>
              <a:rPr lang="en-US" altLang="en-US" sz="2200" dirty="0">
                <a:solidFill>
                  <a:srgbClr val="4D4D4D"/>
                </a:solidFill>
                <a:cs typeface="SABIC Typeface Text Light"/>
              </a:rPr>
              <a:t> to SO</a:t>
            </a:r>
            <a:r>
              <a:rPr lang="en-US" altLang="en-US" sz="2200" baseline="-25000" dirty="0">
                <a:solidFill>
                  <a:srgbClr val="4D4D4D"/>
                </a:solidFill>
                <a:cs typeface="SABIC Typeface Text Light"/>
                <a:sym typeface="Wingdings" panose="05000000000000000000" pitchFamily="2" charset="2"/>
              </a:rPr>
              <a:t>3</a:t>
            </a:r>
            <a:r>
              <a:rPr lang="en-US" altLang="en-US" sz="2200" dirty="0">
                <a:solidFill>
                  <a:srgbClr val="4D4D4D"/>
                </a:solidFill>
                <a:cs typeface="SABIC Typeface Text Light"/>
                <a:sym typeface="Wingdings" panose="05000000000000000000" pitchFamily="2" charset="2"/>
              </a:rPr>
              <a:t> .</a:t>
            </a:r>
          </a:p>
          <a:p>
            <a:pPr marL="428625" indent="-428625" defTabSz="1371600">
              <a:buFont typeface="Arial" panose="020B0604020202020204" pitchFamily="34" charset="0"/>
              <a:buChar char="•"/>
            </a:pPr>
            <a:endParaRPr lang="en-US" sz="2400" dirty="0">
              <a:solidFill>
                <a:srgbClr val="4D4D4D"/>
              </a:solidFill>
              <a:cs typeface="SABIC Typeface Text Light"/>
            </a:endParaRPr>
          </a:p>
        </p:txBody>
      </p:sp>
      <p:sp>
        <p:nvSpPr>
          <p:cNvPr id="7" name="TextBox 6">
            <a:extLst>
              <a:ext uri="{FF2B5EF4-FFF2-40B4-BE49-F238E27FC236}">
                <a16:creationId xmlns:a16="http://schemas.microsoft.com/office/drawing/2014/main" id="{7C690810-A8C9-D6E8-FCBA-7F56AF50539A}"/>
              </a:ext>
            </a:extLst>
          </p:cNvPr>
          <p:cNvSpPr txBox="1"/>
          <p:nvPr/>
        </p:nvSpPr>
        <p:spPr bwMode="auto">
          <a:xfrm>
            <a:off x="735269" y="3842922"/>
            <a:ext cx="16230600" cy="4185761"/>
          </a:xfrm>
          <a:prstGeom prst="rect">
            <a:avLst/>
          </a:prstGeom>
          <a:solidFill>
            <a:schemeClr val="bg1"/>
          </a:solidFill>
          <a:ln>
            <a:noFill/>
          </a:ln>
          <a:effectLst/>
        </p:spPr>
        <p:txBody>
          <a:bodyPr wrap="square">
            <a:spAutoFit/>
          </a:bodyPr>
          <a:lstStyle/>
          <a:p>
            <a:pPr defTabSz="1371600"/>
            <a:r>
              <a:rPr lang="en-US" sz="2400" b="1" dirty="0">
                <a:solidFill>
                  <a:srgbClr val="E35205"/>
                </a:solidFill>
                <a:cs typeface="SABIC Typeface Text Light"/>
              </a:rPr>
              <a:t>Inspection &amp; maintenance practices</a:t>
            </a:r>
            <a:r>
              <a:rPr lang="en-US" sz="2400" dirty="0">
                <a:solidFill>
                  <a:srgbClr val="4D4D4D"/>
                </a:solidFill>
                <a:cs typeface="SABIC Typeface Text Light"/>
              </a:rPr>
              <a:t>:</a:t>
            </a:r>
          </a:p>
          <a:p>
            <a:pPr marL="428625" indent="-428625" defTabSz="1371600">
              <a:buFont typeface="Arial" panose="020B0604020202020204" pitchFamily="34" charset="0"/>
              <a:buChar char="•"/>
            </a:pPr>
            <a:r>
              <a:rPr lang="en-US" sz="2200" dirty="0">
                <a:solidFill>
                  <a:srgbClr val="4D4D4D"/>
                </a:solidFill>
                <a:cs typeface="SABIC Typeface Text Light"/>
              </a:rPr>
              <a:t>Establish appropriate inspection strategy for vulnerable components considering both risks of condensation and internal corrosion.</a:t>
            </a:r>
          </a:p>
          <a:p>
            <a:pPr marL="428625" indent="-428625" defTabSz="1371600">
              <a:buFont typeface="Arial" panose="020B0604020202020204" pitchFamily="34" charset="0"/>
              <a:buChar char="•"/>
            </a:pPr>
            <a:endParaRPr lang="en-US" sz="2200" dirty="0">
              <a:solidFill>
                <a:srgbClr val="009FDF"/>
              </a:solidFill>
              <a:cs typeface="SABIC Typeface Text Light"/>
            </a:endParaRPr>
          </a:p>
          <a:p>
            <a:pPr marL="428625" indent="-428625" defTabSz="1371600">
              <a:buFont typeface="Arial" panose="020B0604020202020204" pitchFamily="34" charset="0"/>
              <a:buChar char="•"/>
            </a:pPr>
            <a:r>
              <a:rPr lang="en-US" sz="2200" dirty="0">
                <a:solidFill>
                  <a:srgbClr val="009FDF"/>
                </a:solidFill>
                <a:cs typeface="SABIC Typeface Text Light"/>
              </a:rPr>
              <a:t>Steel  shell /casing plate</a:t>
            </a:r>
            <a:r>
              <a:rPr lang="en-US" sz="2200" dirty="0">
                <a:solidFill>
                  <a:srgbClr val="4D4D4D"/>
                </a:solidFill>
                <a:cs typeface="SABIC Typeface Text Light"/>
              </a:rPr>
              <a:t>: </a:t>
            </a:r>
          </a:p>
          <a:p>
            <a:pPr marL="1114425" lvl="1" indent="-428625" defTabSz="1371600">
              <a:buFont typeface="Arial" panose="020B0604020202020204" pitchFamily="34" charset="0"/>
              <a:buChar char="•"/>
            </a:pPr>
            <a:r>
              <a:rPr lang="en-US" sz="2200" dirty="0">
                <a:solidFill>
                  <a:srgbClr val="4D4D4D"/>
                </a:solidFill>
                <a:cs typeface="SABIC Typeface Text Light"/>
              </a:rPr>
              <a:t>Thickness measurement (e.g., UT) of casing plate can check for corrosion and thickness loss. </a:t>
            </a:r>
          </a:p>
          <a:p>
            <a:pPr marL="1114425" lvl="1" indent="-428625" defTabSz="1371600">
              <a:buFont typeface="Arial" panose="020B0604020202020204" pitchFamily="34" charset="0"/>
              <a:buChar char="•"/>
            </a:pPr>
            <a:r>
              <a:rPr lang="en-US" sz="2200" dirty="0">
                <a:solidFill>
                  <a:srgbClr val="4D4D4D"/>
                </a:solidFill>
                <a:cs typeface="SABIC Typeface Text Light"/>
              </a:rPr>
              <a:t>Most susceptible locations / components can be closely inspected &amp; monitored.</a:t>
            </a:r>
          </a:p>
          <a:p>
            <a:pPr marL="1114425" lvl="1" indent="-428625" defTabSz="1371600">
              <a:buFont typeface="Arial" panose="020B0604020202020204" pitchFamily="34" charset="0"/>
              <a:buChar char="•"/>
            </a:pPr>
            <a:r>
              <a:rPr lang="en-US" sz="2200" dirty="0">
                <a:solidFill>
                  <a:srgbClr val="4D4D4D"/>
                </a:solidFill>
                <a:cs typeface="SABIC Typeface Text Light"/>
              </a:rPr>
              <a:t>Visual inspection for leakage.</a:t>
            </a:r>
          </a:p>
          <a:p>
            <a:pPr marL="1114425" lvl="1" indent="-428625" defTabSz="1371600">
              <a:buFont typeface="Arial" panose="020B0604020202020204" pitchFamily="34" charset="0"/>
              <a:buChar char="•"/>
            </a:pPr>
            <a:endParaRPr lang="en-US" sz="2200" dirty="0">
              <a:solidFill>
                <a:srgbClr val="4D4D4D"/>
              </a:solidFill>
              <a:cs typeface="SABIC Typeface Text Light"/>
            </a:endParaRPr>
          </a:p>
          <a:p>
            <a:pPr marL="428625" indent="-428625" defTabSz="1371600">
              <a:buFont typeface="Arial" panose="020B0604020202020204" pitchFamily="34" charset="0"/>
              <a:buChar char="•"/>
            </a:pPr>
            <a:r>
              <a:rPr lang="en-US" sz="2200" dirty="0">
                <a:solidFill>
                  <a:srgbClr val="009FDF"/>
                </a:solidFill>
                <a:cs typeface="SABIC Typeface Text Light"/>
              </a:rPr>
              <a:t>Refractory </a:t>
            </a:r>
          </a:p>
          <a:p>
            <a:pPr marL="1114425" lvl="1" indent="-428625" defTabSz="1371600">
              <a:buFont typeface="Arial" panose="020B0604020202020204" pitchFamily="34" charset="0"/>
              <a:buChar char="•"/>
            </a:pPr>
            <a:r>
              <a:rPr lang="en-US" sz="2200" dirty="0">
                <a:solidFill>
                  <a:srgbClr val="4D4D4D"/>
                </a:solidFill>
                <a:cs typeface="SABIC Typeface Text Light"/>
              </a:rPr>
              <a:t>Best way to inspect for CUR is to remove the refractory lining locally. </a:t>
            </a:r>
          </a:p>
          <a:p>
            <a:pPr marL="1114425" lvl="1" indent="-428625" defTabSz="1371600">
              <a:buFont typeface="Arial" panose="020B0604020202020204" pitchFamily="34" charset="0"/>
              <a:buChar char="•"/>
            </a:pPr>
            <a:r>
              <a:rPr lang="en-US" sz="2200" dirty="0">
                <a:solidFill>
                  <a:srgbClr val="4D4D4D"/>
                </a:solidFill>
                <a:cs typeface="SABIC Typeface Text Light"/>
              </a:rPr>
              <a:t>However, this can be time consuming, costly and not practical in many cases.</a:t>
            </a:r>
          </a:p>
          <a:p>
            <a:pPr marL="1114425" lvl="1" indent="-428625" defTabSz="1371600">
              <a:buFont typeface="Arial" panose="020B0604020202020204" pitchFamily="34" charset="0"/>
              <a:buChar char="•"/>
            </a:pPr>
            <a:r>
              <a:rPr lang="en-US" sz="2200" dirty="0">
                <a:solidFill>
                  <a:srgbClr val="4D4D4D"/>
                </a:solidFill>
                <a:cs typeface="SABIC Typeface Text Light"/>
              </a:rPr>
              <a:t>Involve experienced SMEs having practical experiences.</a:t>
            </a:r>
          </a:p>
        </p:txBody>
      </p:sp>
      <p:cxnSp>
        <p:nvCxnSpPr>
          <p:cNvPr id="5" name="Straight Connector 4">
            <a:extLst>
              <a:ext uri="{FF2B5EF4-FFF2-40B4-BE49-F238E27FC236}">
                <a16:creationId xmlns:a16="http://schemas.microsoft.com/office/drawing/2014/main" id="{320BDA3B-FD21-9A23-9AA5-F0E1FF7F03CC}"/>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8" name="Picture 1" descr="http://intranet.sabic.com/PublishingImages/sabic_logo.jpg">
            <a:extLst>
              <a:ext uri="{FF2B5EF4-FFF2-40B4-BE49-F238E27FC236}">
                <a16:creationId xmlns:a16="http://schemas.microsoft.com/office/drawing/2014/main" id="{B6790B90-4E77-07E1-9A21-810E65E564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3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34759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8F6A36C2-E308-FA76-CAD4-EB1358002845}"/>
              </a:ext>
            </a:extLst>
          </p:cNvPr>
          <p:cNvSpPr txBox="1">
            <a:spLocks/>
          </p:cNvSpPr>
          <p:nvPr/>
        </p:nvSpPr>
        <p:spPr bwMode="auto">
          <a:xfrm>
            <a:off x="685800" y="603250"/>
            <a:ext cx="12115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Concluding remarks</a:t>
            </a:r>
          </a:p>
        </p:txBody>
      </p:sp>
      <p:sp>
        <p:nvSpPr>
          <p:cNvPr id="5" name="Content Placeholder 1">
            <a:extLst>
              <a:ext uri="{FF2B5EF4-FFF2-40B4-BE49-F238E27FC236}">
                <a16:creationId xmlns:a16="http://schemas.microsoft.com/office/drawing/2014/main" id="{699F78F8-0229-9BC3-78BD-6937D31F8A36}"/>
              </a:ext>
            </a:extLst>
          </p:cNvPr>
          <p:cNvSpPr txBox="1">
            <a:spLocks/>
          </p:cNvSpPr>
          <p:nvPr/>
        </p:nvSpPr>
        <p:spPr>
          <a:xfrm>
            <a:off x="747870" y="1373661"/>
            <a:ext cx="16792260" cy="7539678"/>
          </a:xfrm>
          <a:prstGeom prst="rect">
            <a:avLst/>
          </a:prstGeom>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r>
              <a:rPr kumimoji="0" lang="en-US" b="1" i="0" u="none" strike="noStrike" kern="0" cap="none" spc="0" normalizeH="0" baseline="0" noProof="0" dirty="0">
                <a:ln>
                  <a:noFill/>
                </a:ln>
                <a:solidFill>
                  <a:srgbClr val="009FDF"/>
                </a:solidFill>
                <a:effectLst/>
                <a:uLnTx/>
                <a:uFillTx/>
                <a:ea typeface="+mn-ea"/>
                <a:cs typeface="SABIC Typeface Text Light"/>
              </a:rPr>
              <a:t>FGADP Corrosion under refractory (CUR)</a:t>
            </a:r>
            <a:r>
              <a:rPr kumimoji="0" lang="en-US" b="0" i="0" u="none" strike="noStrike" kern="0" cap="none" spc="0" normalizeH="0" baseline="0" noProof="0" dirty="0">
                <a:ln>
                  <a:noFill/>
                </a:ln>
                <a:solidFill>
                  <a:srgbClr val="009FDF"/>
                </a:solidFill>
                <a:effectLst/>
                <a:uLnTx/>
                <a:uFillTx/>
                <a:ea typeface="+mn-ea"/>
                <a:cs typeface="SABIC Typeface Text Light"/>
              </a:rPr>
              <a:t> </a:t>
            </a:r>
            <a:r>
              <a:rPr kumimoji="0" lang="en-US" b="0" i="0" u="none" strike="noStrike" kern="0" cap="none" spc="0" normalizeH="0" baseline="0" noProof="0" dirty="0">
                <a:ln>
                  <a:noFill/>
                </a:ln>
                <a:solidFill>
                  <a:srgbClr val="4D4D4D"/>
                </a:solidFill>
                <a:effectLst/>
                <a:uLnTx/>
                <a:uFillTx/>
                <a:ea typeface="+mn-ea"/>
                <a:cs typeface="SABIC Typeface Text Light"/>
              </a:rPr>
              <a:t>is hidden deterioration of both refractory and steel structure. </a:t>
            </a:r>
          </a:p>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endParaRPr kumimoji="0" lang="en-US" b="0" i="0" u="none" strike="noStrike" kern="0" cap="none" spc="0" normalizeH="0" baseline="0" noProof="0" dirty="0">
              <a:ln>
                <a:noFill/>
              </a:ln>
              <a:solidFill>
                <a:srgbClr val="4D4D4D"/>
              </a:solidFill>
              <a:effectLst/>
              <a:uLnTx/>
              <a:uFillTx/>
              <a:ea typeface="+mn-ea"/>
              <a:cs typeface="SABIC Typeface Text Light"/>
            </a:endParaRPr>
          </a:p>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r>
              <a:rPr kumimoji="0" lang="en-US" b="0" i="0" u="none" strike="noStrike" kern="0" cap="none" spc="0" normalizeH="0" baseline="0" noProof="0" dirty="0">
                <a:ln>
                  <a:noFill/>
                </a:ln>
                <a:solidFill>
                  <a:srgbClr val="00B0F0"/>
                </a:solidFill>
                <a:effectLst/>
                <a:uLnTx/>
                <a:uFillTx/>
                <a:ea typeface="+mn-ea"/>
                <a:cs typeface="SABIC Typeface Text Light"/>
              </a:rPr>
              <a:t>Inspection- assessment and prevention </a:t>
            </a:r>
            <a:r>
              <a:rPr kumimoji="0" lang="en-US" b="0" i="0" u="none" strike="noStrike" kern="0" cap="none" spc="0" normalizeH="0" baseline="0" noProof="0" dirty="0">
                <a:ln>
                  <a:noFill/>
                </a:ln>
                <a:solidFill>
                  <a:srgbClr val="4D4D4D"/>
                </a:solidFill>
                <a:effectLst/>
                <a:uLnTx/>
                <a:uFillTx/>
                <a:ea typeface="+mn-ea"/>
                <a:cs typeface="SABIC Typeface Text Light"/>
              </a:rPr>
              <a:t>of </a:t>
            </a:r>
            <a:r>
              <a:rPr lang="en-US" kern="0" dirty="0">
                <a:solidFill>
                  <a:srgbClr val="4D4D4D"/>
                </a:solidFill>
                <a:cs typeface="SABIC Typeface Text Light"/>
              </a:rPr>
              <a:t>FGADP Corrosion </a:t>
            </a:r>
            <a:r>
              <a:rPr kumimoji="0" lang="en-US" b="0" i="0" u="none" strike="noStrike" kern="0" cap="none" spc="0" normalizeH="0" baseline="0" noProof="0" dirty="0">
                <a:ln>
                  <a:noFill/>
                </a:ln>
                <a:solidFill>
                  <a:srgbClr val="4D4D4D"/>
                </a:solidFill>
                <a:effectLst/>
                <a:uLnTx/>
                <a:uFillTx/>
                <a:ea typeface="+mn-ea"/>
                <a:cs typeface="SABIC Typeface Text Light"/>
              </a:rPr>
              <a:t>is a difficult task. </a:t>
            </a:r>
          </a:p>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endParaRPr kumimoji="0" lang="en-US" b="1" i="0" u="none" strike="noStrike" kern="0" cap="none" spc="0" normalizeH="0" baseline="0" noProof="0" dirty="0">
              <a:ln>
                <a:noFill/>
              </a:ln>
              <a:solidFill>
                <a:srgbClr val="4D4D4D"/>
              </a:solidFill>
              <a:effectLst/>
              <a:uLnTx/>
              <a:uFillTx/>
              <a:ea typeface="+mn-ea"/>
              <a:cs typeface="SABIC Typeface Text Light"/>
            </a:endParaRPr>
          </a:p>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r>
              <a:rPr kumimoji="0" lang="en-US" b="1" i="0" u="none" strike="noStrike" kern="0" cap="none" spc="0" normalizeH="0" baseline="0" noProof="0" dirty="0">
                <a:ln>
                  <a:noFill/>
                </a:ln>
                <a:solidFill>
                  <a:srgbClr val="00B0F0"/>
                </a:solidFill>
                <a:effectLst/>
                <a:uLnTx/>
                <a:uFillTx/>
                <a:ea typeface="+mn-ea"/>
                <a:cs typeface="SABIC Typeface Text Light"/>
              </a:rPr>
              <a:t>Risks </a:t>
            </a:r>
            <a:r>
              <a:rPr kumimoji="0" lang="en-US" b="0" i="0" u="none" strike="noStrike" kern="0" cap="none" spc="0" normalizeH="0" baseline="0" noProof="0" dirty="0">
                <a:ln>
                  <a:noFill/>
                </a:ln>
                <a:solidFill>
                  <a:srgbClr val="00B0F0"/>
                </a:solidFill>
                <a:effectLst/>
                <a:uLnTx/>
                <a:uFillTx/>
                <a:ea typeface="+mn-ea"/>
                <a:cs typeface="SABIC Typeface Text Light"/>
              </a:rPr>
              <a:t>can be reduced</a:t>
            </a:r>
            <a:r>
              <a:rPr kumimoji="0" lang="en-US" b="0" i="0" u="none" strike="noStrike" kern="0" cap="none" spc="0" normalizeH="0" baseline="0" noProof="0" dirty="0">
                <a:ln>
                  <a:noFill/>
                </a:ln>
                <a:solidFill>
                  <a:srgbClr val="4D4D4D"/>
                </a:solidFill>
                <a:effectLst/>
                <a:uLnTx/>
                <a:uFillTx/>
                <a:ea typeface="+mn-ea"/>
                <a:cs typeface="SABIC Typeface Text Light"/>
              </a:rPr>
              <a:t>, if flue gas ingress and / or condensation on steel casing </a:t>
            </a:r>
            <a:r>
              <a:rPr lang="en-US" kern="0" dirty="0">
                <a:solidFill>
                  <a:srgbClr val="4D4D4D"/>
                </a:solidFill>
                <a:cs typeface="SABIC Typeface Text Light"/>
              </a:rPr>
              <a:t>and </a:t>
            </a:r>
            <a:r>
              <a:rPr kumimoji="0" lang="en-US" b="0" i="0" u="none" strike="noStrike" kern="0" cap="none" spc="0" normalizeH="0" baseline="0" noProof="0" dirty="0">
                <a:ln>
                  <a:noFill/>
                </a:ln>
                <a:solidFill>
                  <a:srgbClr val="4D4D4D"/>
                </a:solidFill>
                <a:effectLst/>
                <a:uLnTx/>
                <a:uFillTx/>
                <a:ea typeface="+mn-ea"/>
                <a:cs typeface="SABIC Typeface Text Light"/>
              </a:rPr>
              <a:t>into refractory system are eliminated / reduced. </a:t>
            </a:r>
          </a:p>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endParaRPr kumimoji="0" lang="en-US" b="0" i="0" u="none" strike="noStrike" kern="0" cap="none" spc="0" normalizeH="0" baseline="0" noProof="0" dirty="0">
              <a:ln>
                <a:noFill/>
              </a:ln>
              <a:solidFill>
                <a:srgbClr val="009FDF"/>
              </a:solidFill>
              <a:effectLst/>
              <a:uLnTx/>
              <a:uFillTx/>
              <a:ea typeface="+mn-ea"/>
              <a:cs typeface="SABIC Typeface Text Light"/>
            </a:endParaRPr>
          </a:p>
          <a:p>
            <a:pPr marL="428625" marR="0" lvl="0" indent="-428625" algn="l" defTabSz="914400" rtl="0" eaLnBrk="1" fontAlgn="base" latinLnBrk="0" hangingPunct="1">
              <a:lnSpc>
                <a:spcPct val="100000"/>
              </a:lnSpc>
              <a:spcBef>
                <a:spcPts val="0"/>
              </a:spcBef>
              <a:spcAft>
                <a:spcPct val="0"/>
              </a:spcAft>
              <a:buClr>
                <a:srgbClr val="4D4D4D"/>
              </a:buClr>
              <a:buSzTx/>
              <a:buFont typeface="Arial" panose="020B0604020202020204" pitchFamily="34" charset="0"/>
              <a:buChar char="•"/>
              <a:tabLst/>
              <a:defRPr/>
            </a:pPr>
            <a:r>
              <a:rPr kumimoji="0" lang="en-US" b="0" i="0" u="none" strike="noStrike" kern="0" cap="none" spc="0" normalizeH="0" baseline="0" noProof="0" dirty="0">
                <a:ln>
                  <a:noFill/>
                </a:ln>
                <a:solidFill>
                  <a:schemeClr val="accent6">
                    <a:lumMod val="75000"/>
                  </a:schemeClr>
                </a:solidFill>
                <a:effectLst/>
                <a:uLnTx/>
                <a:uFillTx/>
                <a:ea typeface="+mn-ea"/>
                <a:cs typeface="SABIC Typeface Text Light"/>
              </a:rPr>
              <a:t>Various controllable variables influence the CUR:  </a:t>
            </a:r>
          </a:p>
          <a:p>
            <a:pPr marL="840105" lvl="1" indent="-428625">
              <a:lnSpc>
                <a:spcPct val="150000"/>
              </a:lnSpc>
              <a:buClr>
                <a:srgbClr val="4D4D4D"/>
              </a:buClr>
              <a:buFont typeface="Wingdings" panose="05000000000000000000" pitchFamily="2" charset="2"/>
              <a:buChar char="ü"/>
              <a:defRPr/>
            </a:pPr>
            <a:r>
              <a:rPr lang="en-US" kern="0" dirty="0">
                <a:solidFill>
                  <a:srgbClr val="00B0F0"/>
                </a:solidFill>
              </a:rPr>
              <a:t>Identify hidden risks </a:t>
            </a:r>
            <a:r>
              <a:rPr lang="en-US" kern="0" dirty="0">
                <a:solidFill>
                  <a:srgbClr val="4D4D4D"/>
                </a:solidFill>
              </a:rPr>
              <a:t>associated with acidic condensations.</a:t>
            </a:r>
          </a:p>
          <a:p>
            <a:pPr marL="840105" marR="0" lvl="1" indent="-428625" algn="l" defTabSz="914400" rtl="0" eaLnBrk="1" fontAlgn="base" latinLnBrk="0" hangingPunct="1">
              <a:lnSpc>
                <a:spcPct val="150000"/>
              </a:lnSpc>
              <a:spcBef>
                <a:spcPts val="0"/>
              </a:spcBef>
              <a:spcAft>
                <a:spcPct val="0"/>
              </a:spcAft>
              <a:buClr>
                <a:srgbClr val="4D4D4D"/>
              </a:buClr>
              <a:buSzTx/>
              <a:buFont typeface="Wingdings" panose="05000000000000000000" pitchFamily="2" charset="2"/>
              <a:buChar char="ü"/>
              <a:tabLst/>
              <a:defRPr/>
            </a:pPr>
            <a:r>
              <a:rPr kumimoji="0" lang="en-US" b="0" i="0" u="none" strike="noStrike" kern="0" cap="none" spc="0" normalizeH="0" baseline="0" noProof="0" dirty="0">
                <a:ln>
                  <a:noFill/>
                </a:ln>
                <a:solidFill>
                  <a:srgbClr val="00B0F0"/>
                </a:solidFill>
                <a:effectLst/>
                <a:uLnTx/>
                <a:uFillTx/>
              </a:rPr>
              <a:t>Safeguards: </a:t>
            </a:r>
            <a:r>
              <a:rPr kumimoji="0" lang="en-US" b="0" i="0" u="none" strike="noStrike" kern="0" cap="none" spc="0" normalizeH="0" baseline="0" noProof="0" dirty="0">
                <a:ln>
                  <a:noFill/>
                </a:ln>
                <a:effectLst/>
                <a:uLnTx/>
                <a:uFillTx/>
              </a:rPr>
              <a:t>Refractory design, material, coating, casing temperature controls, </a:t>
            </a:r>
            <a:r>
              <a:rPr kumimoji="0" lang="en-US" b="0" i="0" u="none" strike="noStrike" kern="0" cap="none" spc="0" normalizeH="0" baseline="0" noProof="0" dirty="0">
                <a:ln>
                  <a:noFill/>
                </a:ln>
                <a:solidFill>
                  <a:srgbClr val="4D4D4D"/>
                </a:solidFill>
                <a:effectLst/>
                <a:uLnTx/>
                <a:uFillTx/>
              </a:rPr>
              <a:t>operational controls, etc. </a:t>
            </a:r>
          </a:p>
          <a:p>
            <a:pPr marL="840105" marR="0" lvl="1" indent="-428625" algn="l" defTabSz="914400" rtl="0" eaLnBrk="1" fontAlgn="base" latinLnBrk="0" hangingPunct="1">
              <a:lnSpc>
                <a:spcPct val="150000"/>
              </a:lnSpc>
              <a:spcBef>
                <a:spcPts val="0"/>
              </a:spcBef>
              <a:spcAft>
                <a:spcPct val="0"/>
              </a:spcAft>
              <a:buClr>
                <a:srgbClr val="4D4D4D"/>
              </a:buClr>
              <a:buSzTx/>
              <a:buFont typeface="Wingdings" panose="05000000000000000000" pitchFamily="2" charset="2"/>
              <a:buChar char="ü"/>
              <a:tabLst/>
              <a:defRPr/>
            </a:pPr>
            <a:r>
              <a:rPr kumimoji="0" lang="en-US" b="0" i="0" u="none" strike="noStrike" kern="0" cap="none" spc="0" normalizeH="0" baseline="0" noProof="0" dirty="0">
                <a:ln>
                  <a:noFill/>
                </a:ln>
                <a:solidFill>
                  <a:srgbClr val="00B0F0"/>
                </a:solidFill>
                <a:effectLst/>
                <a:uLnTx/>
                <a:uFillTx/>
              </a:rPr>
              <a:t>Combining different materials </a:t>
            </a:r>
            <a:r>
              <a:rPr kumimoji="0" lang="en-US" b="0" i="0" u="none" strike="noStrike" kern="0" cap="none" spc="0" normalizeH="0" baseline="0" noProof="0" dirty="0">
                <a:ln>
                  <a:noFill/>
                </a:ln>
                <a:solidFill>
                  <a:srgbClr val="4D4D4D"/>
                </a:solidFill>
                <a:effectLst/>
                <a:uLnTx/>
                <a:uFillTx/>
              </a:rPr>
              <a:t>in a properly designed and installed system affords the required protection.</a:t>
            </a:r>
          </a:p>
          <a:p>
            <a:pPr marL="840105" marR="0" lvl="1" indent="-428625" algn="l" defTabSz="914400" rtl="0" eaLnBrk="1" fontAlgn="base" latinLnBrk="0" hangingPunct="1">
              <a:lnSpc>
                <a:spcPct val="150000"/>
              </a:lnSpc>
              <a:spcBef>
                <a:spcPts val="0"/>
              </a:spcBef>
              <a:spcAft>
                <a:spcPct val="0"/>
              </a:spcAft>
              <a:buClr>
                <a:srgbClr val="4D4D4D"/>
              </a:buClr>
              <a:buSzTx/>
              <a:buFont typeface="Wingdings" panose="05000000000000000000" pitchFamily="2" charset="2"/>
              <a:buChar char="ü"/>
              <a:tabLst/>
              <a:defRPr/>
            </a:pPr>
            <a:r>
              <a:rPr kumimoji="0" lang="en-US" b="0" i="0" u="none" strike="noStrike" kern="0" cap="none" spc="0" normalizeH="0" baseline="0" noProof="0" dirty="0">
                <a:ln>
                  <a:noFill/>
                </a:ln>
                <a:solidFill>
                  <a:srgbClr val="00B0F0"/>
                </a:solidFill>
                <a:effectLst/>
                <a:uLnTx/>
                <a:uFillTx/>
              </a:rPr>
              <a:t>Ensure management of change (MOC) procedure </a:t>
            </a:r>
            <a:r>
              <a:rPr kumimoji="0" lang="en-US" b="0" i="0" u="none" strike="noStrike" kern="0" cap="none" spc="0" normalizeH="0" baseline="0" noProof="0" dirty="0">
                <a:ln>
                  <a:noFill/>
                </a:ln>
                <a:solidFill>
                  <a:srgbClr val="4D4D4D"/>
                </a:solidFill>
                <a:effectLst/>
                <a:uLnTx/>
                <a:uFillTx/>
              </a:rPr>
              <a:t>if there is a plan to  change fuel that might have high of S- contaminant.</a:t>
            </a:r>
          </a:p>
          <a:p>
            <a:pPr marL="840105" marR="0" lvl="1" indent="-428625" algn="l" defTabSz="914400" rtl="0" eaLnBrk="1" fontAlgn="base" latinLnBrk="0" hangingPunct="1">
              <a:lnSpc>
                <a:spcPct val="150000"/>
              </a:lnSpc>
              <a:spcBef>
                <a:spcPts val="0"/>
              </a:spcBef>
              <a:spcAft>
                <a:spcPct val="0"/>
              </a:spcAft>
              <a:buClr>
                <a:srgbClr val="4D4D4D"/>
              </a:buClr>
              <a:buSzTx/>
              <a:buFont typeface="Wingdings" panose="05000000000000000000" pitchFamily="2" charset="2"/>
              <a:buChar char="ü"/>
              <a:tabLst/>
              <a:defRPr/>
            </a:pPr>
            <a:r>
              <a:rPr kumimoji="0" lang="en-US" b="0" i="0" u="none" strike="noStrike" kern="0" cap="none" spc="0" normalizeH="0" baseline="0" noProof="0" dirty="0">
                <a:ln>
                  <a:noFill/>
                </a:ln>
                <a:solidFill>
                  <a:srgbClr val="00B0F0"/>
                </a:solidFill>
                <a:effectLst/>
                <a:uLnTx/>
                <a:uFillTx/>
              </a:rPr>
              <a:t>Establish appropriate inspection strategy </a:t>
            </a:r>
            <a:r>
              <a:rPr kumimoji="0" lang="en-US" b="0" i="0" u="none" strike="noStrike" kern="0" cap="none" spc="0" normalizeH="0" baseline="0" noProof="0" dirty="0">
                <a:ln>
                  <a:noFill/>
                </a:ln>
                <a:solidFill>
                  <a:srgbClr val="4D4D4D"/>
                </a:solidFill>
                <a:effectLst/>
                <a:uLnTx/>
                <a:uFillTx/>
              </a:rPr>
              <a:t>for locations considering both risks of condensation and internal corrosion damage.</a:t>
            </a:r>
          </a:p>
          <a:p>
            <a:pPr marL="0" marR="0" lvl="0" indent="0" algn="l" defTabSz="914400" rtl="0" eaLnBrk="1" fontAlgn="base" latinLnBrk="0" hangingPunct="1">
              <a:lnSpc>
                <a:spcPct val="100000"/>
              </a:lnSpc>
              <a:spcBef>
                <a:spcPts val="0"/>
              </a:spcBef>
              <a:spcAft>
                <a:spcPct val="0"/>
              </a:spcAft>
              <a:buClr>
                <a:srgbClr val="4D4D4D"/>
              </a:buClr>
              <a:buSzTx/>
              <a:buFont typeface="Arial" pitchFamily="34" charset="0"/>
              <a:buNone/>
              <a:tabLst/>
              <a:defRPr/>
            </a:pPr>
            <a:endParaRPr kumimoji="0" lang="en-US" b="0" i="0" u="none" strike="noStrike" kern="0" cap="none" spc="0" normalizeH="0" baseline="0" noProof="0" dirty="0">
              <a:ln>
                <a:noFill/>
              </a:ln>
              <a:solidFill>
                <a:srgbClr val="4D4D4D"/>
              </a:solidFill>
              <a:effectLst/>
              <a:uLnTx/>
              <a:uFillTx/>
              <a:ea typeface="+mn-ea"/>
              <a:cs typeface="SABIC Typeface Text Light"/>
            </a:endParaRPr>
          </a:p>
        </p:txBody>
      </p:sp>
      <p:cxnSp>
        <p:nvCxnSpPr>
          <p:cNvPr id="6" name="Straight Connector 5">
            <a:extLst>
              <a:ext uri="{FF2B5EF4-FFF2-40B4-BE49-F238E27FC236}">
                <a16:creationId xmlns:a16="http://schemas.microsoft.com/office/drawing/2014/main" id="{0FAC1DB3-4FB1-4B64-AFCA-C35675B02AC5}"/>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47287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8738733" y="7866608"/>
            <a:ext cx="3743694" cy="389394"/>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maitym@sabic.com</a:t>
            </a:r>
          </a:p>
        </p:txBody>
      </p:sp>
      <p:sp>
        <p:nvSpPr>
          <p:cNvPr id="7" name="TextBox 7"/>
          <p:cNvSpPr txBox="1"/>
          <p:nvPr/>
        </p:nvSpPr>
        <p:spPr>
          <a:xfrm>
            <a:off x="5560775" y="7866295"/>
            <a:ext cx="2744896" cy="383695"/>
          </a:xfrm>
          <a:prstGeom prst="rect">
            <a:avLst/>
          </a:prstGeom>
        </p:spPr>
        <p:txBody>
          <a:bodyPr lIns="0" tIns="0" rIns="0" bIns="0" rtlCol="0" anchor="t">
            <a:spAutoFit/>
          </a:bodyPr>
          <a:lstStyle/>
          <a:p>
            <a:pPr algn="ctr">
              <a:lnSpc>
                <a:spcPts val="3212"/>
              </a:lnSpc>
            </a:pPr>
            <a:r>
              <a:rPr lang="en-US" sz="2294" dirty="0">
                <a:solidFill>
                  <a:srgbClr val="E28126"/>
                </a:solidFill>
                <a:latin typeface="Canva Sans"/>
              </a:rPr>
              <a:t>+966 530702835</a:t>
            </a: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0" name="Freeform 20"/>
          <p:cNvSpPr/>
          <p:nvPr/>
        </p:nvSpPr>
        <p:spPr>
          <a:xfrm>
            <a:off x="15421888" y="926856"/>
            <a:ext cx="1264709" cy="1264709"/>
          </a:xfrm>
          <a:custGeom>
            <a:avLst/>
            <a:gdLst/>
            <a:ahLst/>
            <a:cxnLst/>
            <a:rect l="l" t="t" r="r" b="b"/>
            <a:pathLst>
              <a:path w="1264709" h="1264709">
                <a:moveTo>
                  <a:pt x="0" y="0"/>
                </a:moveTo>
                <a:lnTo>
                  <a:pt x="1264709" y="0"/>
                </a:lnTo>
                <a:lnTo>
                  <a:pt x="1264709" y="1264708"/>
                </a:lnTo>
                <a:lnTo>
                  <a:pt x="0" y="12647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TextBox 22"/>
          <p:cNvSpPr txBox="1"/>
          <p:nvPr/>
        </p:nvSpPr>
        <p:spPr>
          <a:xfrm>
            <a:off x="14578268" y="2268608"/>
            <a:ext cx="2951949" cy="505969"/>
          </a:xfrm>
          <a:prstGeom prst="rect">
            <a:avLst/>
          </a:prstGeom>
        </p:spPr>
        <p:txBody>
          <a:bodyPr lIns="0" tIns="0" rIns="0" bIns="0" rtlCol="0" anchor="t">
            <a:spAutoFit/>
          </a:bodyPr>
          <a:lstStyle/>
          <a:p>
            <a:pPr algn="ctr">
              <a:lnSpc>
                <a:spcPts val="4136"/>
              </a:lnSpc>
              <a:spcBef>
                <a:spcPct val="0"/>
              </a:spcBef>
            </a:pPr>
            <a:r>
              <a:rPr lang="en-US" sz="2954">
                <a:solidFill>
                  <a:srgbClr val="010101"/>
                </a:solidFill>
                <a:latin typeface="Canva Sans"/>
              </a:rPr>
              <a:t>YOUR LOGO</a:t>
            </a:r>
          </a:p>
        </p:txBody>
      </p:sp>
      <p:pic>
        <p:nvPicPr>
          <p:cNvPr id="23" name="Picture 1" descr="http://intranet.sabic.com/PublishingImages/sabic_logo.jpg">
            <a:extLst>
              <a:ext uri="{FF2B5EF4-FFF2-40B4-BE49-F238E27FC236}">
                <a16:creationId xmlns:a16="http://schemas.microsoft.com/office/drawing/2014/main" id="{6CEAD78C-0248-5E66-AF94-B10505AD1C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Content Placeholder 1">
            <a:extLst>
              <a:ext uri="{FF2B5EF4-FFF2-40B4-BE49-F238E27FC236}">
                <a16:creationId xmlns:a16="http://schemas.microsoft.com/office/drawing/2014/main" id="{851CAA54-D3F8-F935-C0DE-9A008A56F636}"/>
              </a:ext>
            </a:extLst>
          </p:cNvPr>
          <p:cNvSpPr txBox="1">
            <a:spLocks/>
          </p:cNvSpPr>
          <p:nvPr/>
        </p:nvSpPr>
        <p:spPr>
          <a:xfrm>
            <a:off x="728621" y="1921527"/>
            <a:ext cx="16792260" cy="75396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cs typeface="SABIC Typeface Text Light" panose="020B0303060202020204" pitchFamily="34" charset="0"/>
              </a:rPr>
              <a:t>Abstract:</a:t>
            </a:r>
          </a:p>
          <a:p>
            <a:pPr marL="0" indent="0">
              <a:buNone/>
            </a:pPr>
            <a:r>
              <a:rPr lang="en-US" sz="1800" dirty="0">
                <a:cs typeface="SABIC Typeface Text Light" panose="020B0303060202020204" pitchFamily="34" charset="0"/>
              </a:rPr>
              <a:t>Fired heaters and furnaces are amongst the most essential and expensive assets in hydrocarbon process industries including refineries, petrochemicals, fertilizers, and allied plants. These process equipment items are heart of the hydrocarbon industries as majority of processes and productions are directly dependent on the performances of the above equipment items. Refractory materials are used in heaters and furnaces as thermal insulation and provide necessary protection to the furnace structure against thermal, mechanical and chemical stresses. </a:t>
            </a:r>
          </a:p>
          <a:p>
            <a:endParaRPr lang="en-US" sz="1800" dirty="0">
              <a:cs typeface="SABIC Typeface Text Light" panose="020B0303060202020204" pitchFamily="34" charset="0"/>
            </a:endParaRPr>
          </a:p>
          <a:p>
            <a:pPr marL="0" indent="0">
              <a:buNone/>
            </a:pPr>
            <a:r>
              <a:rPr lang="en-US" sz="1800" dirty="0">
                <a:cs typeface="SABIC Typeface Text Light" panose="020B0303060202020204" pitchFamily="34" charset="0"/>
              </a:rPr>
              <a:t>Fuels used in these assets often contain sulfurous compounds and other impurities of varying quantities. The sulfur in the fuel could combine with the oxygen in the air during combustion to form sulfur dioxide (SO</a:t>
            </a:r>
            <a:r>
              <a:rPr lang="en-US" sz="1800" baseline="-25000" dirty="0">
                <a:cs typeface="SABIC Typeface Text Light" panose="020B0303060202020204" pitchFamily="34" charset="0"/>
              </a:rPr>
              <a:t>2</a:t>
            </a:r>
            <a:r>
              <a:rPr lang="en-US" sz="1800" dirty="0">
                <a:cs typeface="SABIC Typeface Text Light" panose="020B0303060202020204" pitchFamily="34" charset="0"/>
              </a:rPr>
              <a:t>) and sulfur trioxide (SO</a:t>
            </a:r>
            <a:r>
              <a:rPr lang="en-US" sz="1800" baseline="-25000" dirty="0">
                <a:cs typeface="SABIC Typeface Text Light" panose="020B0303060202020204" pitchFamily="34" charset="0"/>
              </a:rPr>
              <a:t>3</a:t>
            </a:r>
            <a:r>
              <a:rPr lang="en-US" sz="1800" dirty="0">
                <a:cs typeface="SABIC Typeface Text Light" panose="020B0303060202020204" pitchFamily="34" charset="0"/>
              </a:rPr>
              <a:t>). Flue gases originating from combustion of </a:t>
            </a:r>
            <a:r>
              <a:rPr lang="en-US" sz="1800" dirty="0" err="1">
                <a:cs typeface="SABIC Typeface Text Light" panose="020B0303060202020204" pitchFamily="34" charset="0"/>
              </a:rPr>
              <a:t>sulphur</a:t>
            </a:r>
            <a:r>
              <a:rPr lang="en-US" sz="1800" dirty="0">
                <a:cs typeface="SABIC Typeface Text Light" panose="020B0303060202020204" pitchFamily="34" charset="0"/>
              </a:rPr>
              <a:t> containing fuels can combine with water can condense into sulfuric acid (H</a:t>
            </a:r>
            <a:r>
              <a:rPr lang="en-US" sz="1800" baseline="-25000" dirty="0">
                <a:cs typeface="SABIC Typeface Text Light" panose="020B0303060202020204" pitchFamily="34" charset="0"/>
              </a:rPr>
              <a:t>2</a:t>
            </a:r>
            <a:r>
              <a:rPr lang="en-US" sz="1800" dirty="0">
                <a:cs typeface="SABIC Typeface Text Light" panose="020B0303060202020204" pitchFamily="34" charset="0"/>
              </a:rPr>
              <a:t>SO</a:t>
            </a:r>
            <a:r>
              <a:rPr lang="en-US" sz="1800" baseline="-25000" dirty="0">
                <a:cs typeface="SABIC Typeface Text Light" panose="020B0303060202020204" pitchFamily="34" charset="0"/>
              </a:rPr>
              <a:t>4</a:t>
            </a:r>
            <a:r>
              <a:rPr lang="en-US" sz="1800" dirty="0">
                <a:cs typeface="SABIC Typeface Text Light" panose="020B0303060202020204" pitchFamily="34" charset="0"/>
              </a:rPr>
              <a:t>), sulfurous acid (H</a:t>
            </a:r>
            <a:r>
              <a:rPr lang="en-US" sz="1800" baseline="-25000" dirty="0">
                <a:cs typeface="SABIC Typeface Text Light" panose="020B0303060202020204" pitchFamily="34" charset="0"/>
              </a:rPr>
              <a:t>2</a:t>
            </a:r>
            <a:r>
              <a:rPr lang="en-US" sz="1800" dirty="0">
                <a:cs typeface="SABIC Typeface Text Light" panose="020B0303060202020204" pitchFamily="34" charset="0"/>
              </a:rPr>
              <a:t>SO</a:t>
            </a:r>
            <a:r>
              <a:rPr lang="en-US" sz="1800" baseline="-25000" dirty="0">
                <a:cs typeface="SABIC Typeface Text Light" panose="020B0303060202020204" pitchFamily="34" charset="0"/>
              </a:rPr>
              <a:t>3</a:t>
            </a:r>
            <a:r>
              <a:rPr lang="en-US" sz="1800" dirty="0">
                <a:cs typeface="SABIC Typeface Text Light" panose="020B0303060202020204" pitchFamily="34" charset="0"/>
              </a:rPr>
              <a:t>), and other aggressive constituents below acid dew-point temperature of flue gas mixes. Therefore, flue gas components can easily penetrate the porous refractory to the steel shell behind the refractory layers. If the shell temperature is below the acid dew point of the gas, acidic condensation will occur. The corrosive flue gases and acid condensates will potentially corrode the internal metallic casing, supports, refractory linings in the radiant and convection sections, flue gas ducts, stacks, and air preheater thus resulting in severe damage to the assets. Acid vapors and condensates typically deteriorate the refractory integrity and functional properties. In case of metal, dew point corrosion typically results in excessive metal loss, leading to perforation or rupture. The onset of deterioration cannot be easily identified because these regions and surfaces are covered with refractory and not usually accessible for visual inspection. Unidentified damage mechanisms in a furnace refractory and casing can result in catastrophic equipment failures, unplanned shutdowns, and high maintenance costs. </a:t>
            </a:r>
          </a:p>
          <a:p>
            <a:endParaRPr lang="en-US" sz="1800" dirty="0">
              <a:cs typeface="SABIC Typeface Text Light" panose="020B0303060202020204" pitchFamily="34" charset="0"/>
            </a:endParaRPr>
          </a:p>
          <a:p>
            <a:pPr marL="0" indent="0">
              <a:buNone/>
            </a:pPr>
            <a:r>
              <a:rPr lang="en-US" sz="1800" dirty="0">
                <a:cs typeface="SABIC Typeface Text Light" panose="020B0303060202020204" pitchFamily="34" charset="0"/>
              </a:rPr>
              <a:t>Adequacy of a refractory system against potential dew point condensation and associated damage mechanisms is often given little consideration during refractory design and material selection. The extent of the dew point corrosion and its effect could be reduced by careful selection of refractory material, lining design system and thermal gradients and operational controls. This paper will highlight the fundamental acid dew point corrosion issues and associated risks encountered in fired heaters and similar assets with case studies. In addition, it will address common protective design measures and techniques to avoid corrosion problems. </a:t>
            </a:r>
          </a:p>
          <a:p>
            <a:endParaRPr lang="en-US" sz="1800" dirty="0">
              <a:cs typeface="SABIC Typeface Text Light" panose="020B0303060202020204" pitchFamily="34" charset="0"/>
            </a:endParaRPr>
          </a:p>
          <a:p>
            <a:pPr marL="0" indent="0">
              <a:buNone/>
            </a:pPr>
            <a:r>
              <a:rPr lang="en-US" sz="1800" b="1" dirty="0">
                <a:solidFill>
                  <a:schemeClr val="accent1"/>
                </a:solidFill>
                <a:cs typeface="SABIC Typeface Text Light" panose="020B0303060202020204" pitchFamily="34" charset="0"/>
              </a:rPr>
              <a:t>Key words:</a:t>
            </a:r>
            <a:r>
              <a:rPr lang="en-US" sz="1800" dirty="0">
                <a:cs typeface="SABIC Typeface Text Light" panose="020B0303060202020204" pitchFamily="34" charset="0"/>
              </a:rPr>
              <a:t> Heater, Refractory, Lining, dew-point, Corrosion.</a:t>
            </a:r>
          </a:p>
          <a:p>
            <a:endParaRPr lang="en-US" sz="1800" dirty="0">
              <a:cs typeface="SABIC Typeface Text Light" panose="020B0303060202020204" pitchFamily="34" charset="0"/>
            </a:endParaRPr>
          </a:p>
        </p:txBody>
      </p:sp>
      <p:sp>
        <p:nvSpPr>
          <p:cNvPr id="6" name="Title 4">
            <a:extLst>
              <a:ext uri="{FF2B5EF4-FFF2-40B4-BE49-F238E27FC236}">
                <a16:creationId xmlns:a16="http://schemas.microsoft.com/office/drawing/2014/main" id="{EB77F3FD-4A52-12AC-57C9-2FF94DF6D2F7}"/>
              </a:ext>
            </a:extLst>
          </p:cNvPr>
          <p:cNvSpPr txBox="1">
            <a:spLocks/>
          </p:cNvSpPr>
          <p:nvPr/>
        </p:nvSpPr>
        <p:spPr>
          <a:xfrm>
            <a:off x="728621" y="811758"/>
            <a:ext cx="14913981"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en-US"/>
            </a:defPPr>
            <a:lvl1pPr marR="0" lvl="0" indent="0" fontAlgn="base">
              <a:lnSpc>
                <a:spcPct val="100000"/>
              </a:lnSpc>
              <a:spcBef>
                <a:spcPct val="0"/>
              </a:spcBef>
              <a:spcAft>
                <a:spcPct val="0"/>
              </a:spcAft>
              <a:buClrTx/>
              <a:buSzTx/>
              <a:buFontTx/>
              <a:buNone/>
              <a:tabLst/>
              <a:defRPr kumimoji="0" sz="2400" b="1" i="0" u="none" strike="noStrike" kern="0" cap="all" spc="0" normalizeH="0" baseline="0">
                <a:ln>
                  <a:noFill/>
                </a:ln>
                <a:solidFill>
                  <a:srgbClr val="4D4D4D"/>
                </a:solidFill>
                <a:effectLst/>
                <a:uLnTx/>
                <a:uFillTx/>
                <a:latin typeface="SABIC Typeface Headline Light"/>
                <a:ea typeface="+mj-ea"/>
                <a:cs typeface="SABIC Typeface Text Light"/>
              </a:defRPr>
            </a:lvl1pPr>
            <a:lvl2pPr fontAlgn="base">
              <a:lnSpc>
                <a:spcPct val="95000"/>
              </a:lnSpc>
              <a:spcBef>
                <a:spcPct val="0"/>
              </a:spcBef>
              <a:spcAft>
                <a:spcPct val="0"/>
              </a:spcAft>
              <a:defRPr sz="2539">
                <a:solidFill>
                  <a:srgbClr val="808080"/>
                </a:solidFill>
                <a:latin typeface="Arial" pitchFamily="34" charset="0"/>
              </a:defRPr>
            </a:lvl2pPr>
            <a:lvl3pPr fontAlgn="base">
              <a:lnSpc>
                <a:spcPct val="95000"/>
              </a:lnSpc>
              <a:spcBef>
                <a:spcPct val="0"/>
              </a:spcBef>
              <a:spcAft>
                <a:spcPct val="0"/>
              </a:spcAft>
              <a:defRPr sz="2539">
                <a:solidFill>
                  <a:srgbClr val="808080"/>
                </a:solidFill>
                <a:latin typeface="Arial" pitchFamily="34" charset="0"/>
              </a:defRPr>
            </a:lvl3pPr>
            <a:lvl4pPr fontAlgn="base">
              <a:lnSpc>
                <a:spcPct val="95000"/>
              </a:lnSpc>
              <a:spcBef>
                <a:spcPct val="0"/>
              </a:spcBef>
              <a:spcAft>
                <a:spcPct val="0"/>
              </a:spcAft>
              <a:defRPr sz="2539">
                <a:solidFill>
                  <a:srgbClr val="808080"/>
                </a:solidFill>
                <a:latin typeface="Arial" pitchFamily="34" charset="0"/>
              </a:defRPr>
            </a:lvl4pPr>
            <a:lvl5pPr fontAlgn="base">
              <a:lnSpc>
                <a:spcPct val="95000"/>
              </a:lnSpc>
              <a:spcBef>
                <a:spcPct val="0"/>
              </a:spcBef>
              <a:spcAft>
                <a:spcPct val="0"/>
              </a:spcAft>
              <a:defRPr sz="2539">
                <a:solidFill>
                  <a:srgbClr val="808080"/>
                </a:solidFill>
                <a:latin typeface="Arial" pitchFamily="34" charset="0"/>
              </a:defRPr>
            </a:lvl5pPr>
            <a:lvl6pPr marL="580461" fontAlgn="base">
              <a:lnSpc>
                <a:spcPct val="95000"/>
              </a:lnSpc>
              <a:spcBef>
                <a:spcPct val="0"/>
              </a:spcBef>
              <a:spcAft>
                <a:spcPct val="0"/>
              </a:spcAft>
              <a:defRPr sz="2539">
                <a:solidFill>
                  <a:srgbClr val="808080"/>
                </a:solidFill>
                <a:latin typeface="Arial" pitchFamily="34" charset="0"/>
              </a:defRPr>
            </a:lvl6pPr>
            <a:lvl7pPr marL="1160924" fontAlgn="base">
              <a:lnSpc>
                <a:spcPct val="95000"/>
              </a:lnSpc>
              <a:spcBef>
                <a:spcPct val="0"/>
              </a:spcBef>
              <a:spcAft>
                <a:spcPct val="0"/>
              </a:spcAft>
              <a:defRPr sz="2539">
                <a:solidFill>
                  <a:srgbClr val="808080"/>
                </a:solidFill>
                <a:latin typeface="Arial" pitchFamily="34" charset="0"/>
              </a:defRPr>
            </a:lvl7pPr>
            <a:lvl8pPr marL="1741385" fontAlgn="base">
              <a:lnSpc>
                <a:spcPct val="95000"/>
              </a:lnSpc>
              <a:spcBef>
                <a:spcPct val="0"/>
              </a:spcBef>
              <a:spcAft>
                <a:spcPct val="0"/>
              </a:spcAft>
              <a:defRPr sz="2539">
                <a:solidFill>
                  <a:srgbClr val="808080"/>
                </a:solidFill>
                <a:latin typeface="Arial" pitchFamily="34" charset="0"/>
              </a:defRPr>
            </a:lvl8pPr>
            <a:lvl9pPr marL="2321844" fontAlgn="base">
              <a:lnSpc>
                <a:spcPct val="95000"/>
              </a:lnSpc>
              <a:spcBef>
                <a:spcPct val="0"/>
              </a:spcBef>
              <a:spcAft>
                <a:spcPct val="0"/>
              </a:spcAft>
              <a:defRPr sz="2539">
                <a:solidFill>
                  <a:srgbClr val="808080"/>
                </a:solidFill>
                <a:latin typeface="Arial" pitchFamily="34" charset="0"/>
              </a:defRPr>
            </a:lvl9pPr>
          </a:lstStyle>
          <a:p>
            <a:r>
              <a:rPr lang="en-US" sz="2200" b="0" dirty="0">
                <a:latin typeface="+mj-lt"/>
              </a:rPr>
              <a:t>RELIABLE REFRACTORY LINING DESIGN TO PREVENT ACID DEW POINT CORROSION IN PROCESS FIRED HEATERS AND FURNACES </a:t>
            </a:r>
          </a:p>
        </p:txBody>
      </p:sp>
      <p:pic>
        <p:nvPicPr>
          <p:cNvPr id="4" name="Picture 1" descr="http://intranet.sabic.com/PublishingImages/sabic_logo.jpg">
            <a:extLst>
              <a:ext uri="{FF2B5EF4-FFF2-40B4-BE49-F238E27FC236}">
                <a16:creationId xmlns:a16="http://schemas.microsoft.com/office/drawing/2014/main" id="{E12EF106-C27B-0E19-A6C5-B675BAF9B0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42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C04C9121-9D94-17C7-14FF-AED92D0C25DC}"/>
              </a:ext>
            </a:extLst>
          </p:cNvPr>
          <p:cNvSpPr txBox="1">
            <a:spLocks/>
          </p:cNvSpPr>
          <p:nvPr/>
        </p:nvSpPr>
        <p:spPr>
          <a:xfrm>
            <a:off x="4038600" y="3506096"/>
            <a:ext cx="10436060" cy="2856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FIRED HEATERS </a:t>
            </a:r>
            <a:br>
              <a:rPr lang="en-US" dirty="0"/>
            </a:br>
            <a:r>
              <a:rPr lang="en-US" dirty="0"/>
              <a:t>&amp; </a:t>
            </a:r>
            <a:br>
              <a:rPr lang="en-US" dirty="0"/>
            </a:br>
            <a:r>
              <a:rPr lang="en-US" dirty="0"/>
              <a:t>REFRACTORY LININGS</a:t>
            </a:r>
          </a:p>
        </p:txBody>
      </p:sp>
      <p:pic>
        <p:nvPicPr>
          <p:cNvPr id="5" name="Picture 1" descr="http://intranet.sabic.com/PublishingImages/sabic_logo.jpg">
            <a:extLst>
              <a:ext uri="{FF2B5EF4-FFF2-40B4-BE49-F238E27FC236}">
                <a16:creationId xmlns:a16="http://schemas.microsoft.com/office/drawing/2014/main" id="{50589982-B5FC-B243-4E05-0209B2CD79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17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8" name="Title 4">
            <a:extLst>
              <a:ext uri="{FF2B5EF4-FFF2-40B4-BE49-F238E27FC236}">
                <a16:creationId xmlns:a16="http://schemas.microsoft.com/office/drawing/2014/main" id="{1D72647D-1427-4832-6B10-F4AE462B60F5}"/>
              </a:ext>
            </a:extLst>
          </p:cNvPr>
          <p:cNvSpPr txBox="1">
            <a:spLocks/>
          </p:cNvSpPr>
          <p:nvPr/>
        </p:nvSpPr>
        <p:spPr bwMode="auto">
          <a:xfrm>
            <a:off x="685800" y="614221"/>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Process fired heaters and furnaces</a:t>
            </a:r>
          </a:p>
        </p:txBody>
      </p:sp>
      <p:sp>
        <p:nvSpPr>
          <p:cNvPr id="69" name="Rectangle 68">
            <a:extLst>
              <a:ext uri="{FF2B5EF4-FFF2-40B4-BE49-F238E27FC236}">
                <a16:creationId xmlns:a16="http://schemas.microsoft.com/office/drawing/2014/main" id="{6D0F3550-4EA1-96D6-29FA-96862D5C5FF5}"/>
              </a:ext>
            </a:extLst>
          </p:cNvPr>
          <p:cNvSpPr/>
          <p:nvPr/>
        </p:nvSpPr>
        <p:spPr>
          <a:xfrm>
            <a:off x="762000" y="2019300"/>
            <a:ext cx="6858000" cy="3657600"/>
          </a:xfrm>
          <a:prstGeom prst="rect">
            <a:avLst/>
          </a:prstGeom>
          <a:solidFill>
            <a:srgbClr val="FFCD00">
              <a:lumMod val="20000"/>
              <a:lumOff val="80000"/>
            </a:srgbClr>
          </a:solidFill>
          <a:ln>
            <a:solidFill>
              <a:srgbClr val="FFFFFF"/>
            </a:solidFill>
          </a:ln>
        </p:spPr>
        <p:txBody>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B0F0"/>
                </a:solidFill>
                <a:effectLst/>
                <a:uLnTx/>
                <a:uFillTx/>
                <a:ea typeface="ヒラギノ角ゴ Pro W3" pitchFamily="1" charset="-128"/>
                <a:cs typeface="Arial" charset="0"/>
              </a:rPr>
              <a:t>Fired Heater: </a:t>
            </a:r>
            <a:r>
              <a:rPr kumimoji="0" lang="en-US" sz="2200" b="0" i="0" u="none" strike="noStrike" kern="0" cap="none" spc="0" normalizeH="0" baseline="0" noProof="0" dirty="0">
                <a:ln>
                  <a:noFill/>
                </a:ln>
                <a:solidFill>
                  <a:srgbClr val="FF0000"/>
                </a:solidFill>
                <a:effectLst/>
                <a:uLnTx/>
                <a:uFillTx/>
                <a:ea typeface="ヒラギノ角ゴ Pro W3" pitchFamily="1" charset="-128"/>
                <a:cs typeface="Arial" charset="0"/>
              </a:rPr>
              <a:t>(op. temp.~600 to 1150</a:t>
            </a:r>
            <a:r>
              <a:rPr kumimoji="0" lang="en-US" sz="2200" b="0" i="0" u="none" strike="noStrike" kern="0" cap="none" spc="0" normalizeH="0" baseline="30000" noProof="0" dirty="0">
                <a:ln>
                  <a:noFill/>
                </a:ln>
                <a:solidFill>
                  <a:srgbClr val="FF0000"/>
                </a:solidFill>
                <a:effectLst/>
                <a:uLnTx/>
                <a:uFillTx/>
                <a:ea typeface="ヒラギノ角ゴ Pro W3" pitchFamily="1" charset="-128"/>
                <a:cs typeface="Arial" charset="0"/>
              </a:rPr>
              <a:t>0</a:t>
            </a:r>
            <a:r>
              <a:rPr kumimoji="0" lang="en-US" sz="2200" b="0" i="0" u="none" strike="noStrike" kern="0" cap="none" spc="0" normalizeH="0" baseline="0" noProof="0" dirty="0">
                <a:ln>
                  <a:noFill/>
                </a:ln>
                <a:solidFill>
                  <a:srgbClr val="FF0000"/>
                </a:solidFill>
                <a:effectLst/>
                <a:uLnTx/>
                <a:uFillTx/>
                <a:ea typeface="ヒラギノ角ゴ Pro W3" pitchFamily="1" charset="-128"/>
                <a:cs typeface="Arial" charset="0"/>
              </a:rPr>
              <a:t>C)</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B0F0"/>
                </a:solidFill>
                <a:effectLst/>
                <a:uLnTx/>
                <a:uFillTx/>
                <a:ea typeface="ヒラギノ角ゴ Pro W3" pitchFamily="1" charset="-128"/>
                <a:cs typeface="Arial" charset="0"/>
              </a:rPr>
              <a:t>Olefin / Ethylene / Cracking Furnace </a:t>
            </a:r>
            <a:r>
              <a:rPr kumimoji="0" lang="en-US" sz="2200" b="0" i="0" u="none" strike="noStrike" kern="0" cap="none" spc="0" normalizeH="0" baseline="0" noProof="0" dirty="0">
                <a:ln>
                  <a:noFill/>
                </a:ln>
                <a:solidFill>
                  <a:srgbClr val="FF0000"/>
                </a:solidFill>
                <a:effectLst/>
                <a:uLnTx/>
                <a:uFillTx/>
                <a:ea typeface="ヒラギノ角ゴ Pro W3" pitchFamily="1" charset="-128"/>
                <a:cs typeface="Arial" charset="0"/>
              </a:rPr>
              <a:t>(~1200</a:t>
            </a:r>
            <a:r>
              <a:rPr kumimoji="0" lang="en-US" sz="2200" b="0" i="0" u="none" strike="noStrike" kern="0" cap="none" spc="0" normalizeH="0" baseline="30000" noProof="0" dirty="0">
                <a:ln>
                  <a:noFill/>
                </a:ln>
                <a:solidFill>
                  <a:srgbClr val="FF0000"/>
                </a:solidFill>
                <a:effectLst/>
                <a:uLnTx/>
                <a:uFillTx/>
                <a:ea typeface="ヒラギノ角ゴ Pro W3" pitchFamily="1" charset="-128"/>
                <a:cs typeface="Arial" charset="0"/>
              </a:rPr>
              <a:t>0</a:t>
            </a:r>
            <a:r>
              <a:rPr kumimoji="0" lang="en-US" sz="2200" b="0" i="0" u="none" strike="noStrike" kern="0" cap="none" spc="0" normalizeH="0" baseline="0" noProof="0" dirty="0">
                <a:ln>
                  <a:noFill/>
                </a:ln>
                <a:solidFill>
                  <a:srgbClr val="FF0000"/>
                </a:solidFill>
                <a:effectLst/>
                <a:uLnTx/>
                <a:uFillTx/>
                <a:ea typeface="ヒラギノ角ゴ Pro W3" pitchFamily="1" charset="-128"/>
                <a:cs typeface="Arial" charset="0"/>
              </a:rPr>
              <a:t>C).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B0F0"/>
                </a:solidFill>
                <a:effectLst/>
                <a:uLnTx/>
                <a:uFillTx/>
                <a:cs typeface="SABIC Typeface Text Light"/>
              </a:rPr>
              <a:t>Steam (Primary) Reformer </a:t>
            </a:r>
            <a:r>
              <a:rPr kumimoji="0" lang="en-US" sz="2200" b="0" i="0" u="none" strike="noStrike" kern="0" cap="none" spc="0" normalizeH="0" baseline="0" noProof="0" dirty="0">
                <a:ln>
                  <a:noFill/>
                </a:ln>
                <a:solidFill>
                  <a:srgbClr val="FF0000"/>
                </a:solidFill>
                <a:effectLst/>
                <a:uLnTx/>
                <a:uFillTx/>
                <a:ea typeface="ヒラギノ角ゴ Pro W3" pitchFamily="1" charset="-128"/>
                <a:cs typeface="Arial" charset="0"/>
              </a:rPr>
              <a:t>(~1200</a:t>
            </a:r>
            <a:r>
              <a:rPr kumimoji="0" lang="en-US" sz="2200" b="0" i="0" u="none" strike="noStrike" kern="0" cap="none" spc="0" normalizeH="0" baseline="30000" noProof="0" dirty="0">
                <a:ln>
                  <a:noFill/>
                </a:ln>
                <a:solidFill>
                  <a:srgbClr val="FF0000"/>
                </a:solidFill>
                <a:effectLst/>
                <a:uLnTx/>
                <a:uFillTx/>
                <a:ea typeface="ヒラギノ角ゴ Pro W3" pitchFamily="1" charset="-128"/>
                <a:cs typeface="Arial" charset="0"/>
              </a:rPr>
              <a:t>0</a:t>
            </a:r>
            <a:r>
              <a:rPr kumimoji="0" lang="en-US" sz="2200" b="0" i="0" u="none" strike="noStrike" kern="0" cap="none" spc="0" normalizeH="0" baseline="0" noProof="0" dirty="0">
                <a:ln>
                  <a:noFill/>
                </a:ln>
                <a:solidFill>
                  <a:srgbClr val="FF0000"/>
                </a:solidFill>
                <a:effectLst/>
                <a:uLnTx/>
                <a:uFillTx/>
                <a:ea typeface="ヒラギノ角ゴ Pro W3" pitchFamily="1" charset="-128"/>
                <a:cs typeface="Arial" charset="0"/>
              </a:rPr>
              <a:t>C).</a:t>
            </a:r>
          </a:p>
          <a:p>
            <a:pPr marL="742950" marR="0" lvl="1" indent="-2857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4D4D4D"/>
                </a:solidFill>
                <a:effectLst/>
                <a:uLnTx/>
                <a:uFillTx/>
                <a:cs typeface="SABIC Typeface Text Light"/>
              </a:rPr>
              <a:t>Methanol, </a:t>
            </a:r>
          </a:p>
          <a:p>
            <a:pPr marL="742950" marR="0" lvl="1" indent="-2857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4D4D4D"/>
                </a:solidFill>
                <a:effectLst/>
                <a:uLnTx/>
                <a:uFillTx/>
                <a:cs typeface="SABIC Typeface Text Light"/>
              </a:rPr>
              <a:t>Ammonia, </a:t>
            </a:r>
          </a:p>
          <a:p>
            <a:pPr marL="742950" marR="0" lvl="1" indent="-2857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4D4D4D"/>
                </a:solidFill>
                <a:effectLst/>
                <a:uLnTx/>
                <a:uFillTx/>
                <a:cs typeface="SABIC Typeface Text Light"/>
              </a:rPr>
              <a:t>Hydrogen, </a:t>
            </a:r>
          </a:p>
          <a:p>
            <a:pPr marL="742950" marR="0" lvl="1" indent="-28575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200" b="0" i="0" u="none" strike="noStrike" kern="0" cap="none" spc="0" normalizeH="0" baseline="0" noProof="0" dirty="0" err="1">
                <a:ln>
                  <a:noFill/>
                </a:ln>
                <a:solidFill>
                  <a:srgbClr val="4D4D4D"/>
                </a:solidFill>
                <a:effectLst/>
                <a:uLnTx/>
                <a:uFillTx/>
                <a:cs typeface="SABIC Typeface Text Light"/>
              </a:rPr>
              <a:t>Syn</a:t>
            </a:r>
            <a:r>
              <a:rPr kumimoji="0" lang="en-US" sz="2200" b="0" i="0" u="none" strike="noStrike" kern="0" cap="none" spc="0" normalizeH="0" baseline="0" noProof="0" dirty="0">
                <a:ln>
                  <a:noFill/>
                </a:ln>
                <a:solidFill>
                  <a:srgbClr val="4D4D4D"/>
                </a:solidFill>
                <a:effectLst/>
                <a:uLnTx/>
                <a:uFillTx/>
                <a:cs typeface="SABIC Typeface Text Light"/>
              </a:rPr>
              <a:t> Gas (GTL, DRI), etc.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200" b="0" i="0" u="none" strike="noStrike" kern="0" cap="none" spc="0" normalizeH="0" baseline="0" noProof="0" dirty="0">
              <a:ln>
                <a:noFill/>
              </a:ln>
              <a:solidFill>
                <a:srgbClr val="4D4D4D"/>
              </a:solidFill>
              <a:effectLst/>
              <a:uLnTx/>
              <a:uFillTx/>
              <a:cs typeface="SABIC Typeface Text Light"/>
            </a:endParaRPr>
          </a:p>
        </p:txBody>
      </p:sp>
      <p:pic>
        <p:nvPicPr>
          <p:cNvPr id="72" name="Picture 71">
            <a:extLst>
              <a:ext uri="{FF2B5EF4-FFF2-40B4-BE49-F238E27FC236}">
                <a16:creationId xmlns:a16="http://schemas.microsoft.com/office/drawing/2014/main" id="{2617C374-74BE-C489-0C23-D3C655516B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0281" y="1276566"/>
            <a:ext cx="3923226" cy="3464509"/>
          </a:xfrm>
          <a:prstGeom prst="rect">
            <a:avLst/>
          </a:prstGeom>
          <a:noFill/>
          <a:ln>
            <a:noFill/>
          </a:ln>
        </p:spPr>
      </p:pic>
      <p:pic>
        <p:nvPicPr>
          <p:cNvPr id="73" name="Picture 72">
            <a:extLst>
              <a:ext uri="{FF2B5EF4-FFF2-40B4-BE49-F238E27FC236}">
                <a16:creationId xmlns:a16="http://schemas.microsoft.com/office/drawing/2014/main" id="{77C6F142-BC67-F3E9-7878-A272905DB2A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49400" y="1325157"/>
            <a:ext cx="2507172" cy="3370294"/>
          </a:xfrm>
          <a:prstGeom prst="rect">
            <a:avLst/>
          </a:prstGeom>
          <a:noFill/>
          <a:ln>
            <a:noFill/>
          </a:ln>
        </p:spPr>
      </p:pic>
      <p:pic>
        <p:nvPicPr>
          <p:cNvPr id="75" name="Picture 74">
            <a:extLst>
              <a:ext uri="{FF2B5EF4-FFF2-40B4-BE49-F238E27FC236}">
                <a16:creationId xmlns:a16="http://schemas.microsoft.com/office/drawing/2014/main" id="{6B4F3EA2-AA88-AF83-2F07-B4DB3166D943}"/>
              </a:ext>
            </a:extLst>
          </p:cNvPr>
          <p:cNvPicPr>
            <a:picLocks noChangeAspect="1"/>
          </p:cNvPicPr>
          <p:nvPr/>
        </p:nvPicPr>
        <p:blipFill>
          <a:blip r:embed="rId8"/>
          <a:stretch>
            <a:fillRect/>
          </a:stretch>
        </p:blipFill>
        <p:spPr>
          <a:xfrm>
            <a:off x="14629152" y="3657852"/>
            <a:ext cx="125613" cy="359711"/>
          </a:xfrm>
          <a:prstGeom prst="rect">
            <a:avLst/>
          </a:prstGeom>
        </p:spPr>
      </p:pic>
      <p:pic>
        <p:nvPicPr>
          <p:cNvPr id="76" name="Picture 75">
            <a:extLst>
              <a:ext uri="{FF2B5EF4-FFF2-40B4-BE49-F238E27FC236}">
                <a16:creationId xmlns:a16="http://schemas.microsoft.com/office/drawing/2014/main" id="{4BF829CD-4131-676C-6E6C-EBABC3A18291}"/>
              </a:ext>
            </a:extLst>
          </p:cNvPr>
          <p:cNvPicPr>
            <a:picLocks noChangeAspect="1"/>
          </p:cNvPicPr>
          <p:nvPr/>
        </p:nvPicPr>
        <p:blipFill>
          <a:blip r:embed="rId8"/>
          <a:stretch>
            <a:fillRect/>
          </a:stretch>
        </p:blipFill>
        <p:spPr>
          <a:xfrm>
            <a:off x="14866526" y="3620548"/>
            <a:ext cx="125613" cy="359711"/>
          </a:xfrm>
          <a:prstGeom prst="rect">
            <a:avLst/>
          </a:prstGeom>
        </p:spPr>
      </p:pic>
      <p:pic>
        <p:nvPicPr>
          <p:cNvPr id="77" name="Picture 76">
            <a:extLst>
              <a:ext uri="{FF2B5EF4-FFF2-40B4-BE49-F238E27FC236}">
                <a16:creationId xmlns:a16="http://schemas.microsoft.com/office/drawing/2014/main" id="{A9B9B95A-7741-A9AF-183F-725A465E9649}"/>
              </a:ext>
            </a:extLst>
          </p:cNvPr>
          <p:cNvPicPr>
            <a:picLocks noChangeAspect="1"/>
          </p:cNvPicPr>
          <p:nvPr/>
        </p:nvPicPr>
        <p:blipFill>
          <a:blip r:embed="rId8"/>
          <a:stretch>
            <a:fillRect/>
          </a:stretch>
        </p:blipFill>
        <p:spPr>
          <a:xfrm>
            <a:off x="15567249" y="3623830"/>
            <a:ext cx="125613" cy="359711"/>
          </a:xfrm>
          <a:prstGeom prst="rect">
            <a:avLst/>
          </a:prstGeom>
        </p:spPr>
      </p:pic>
      <p:pic>
        <p:nvPicPr>
          <p:cNvPr id="78" name="Picture 77">
            <a:extLst>
              <a:ext uri="{FF2B5EF4-FFF2-40B4-BE49-F238E27FC236}">
                <a16:creationId xmlns:a16="http://schemas.microsoft.com/office/drawing/2014/main" id="{14229A00-7929-6DD8-0E1E-68FDBBE67C1A}"/>
              </a:ext>
            </a:extLst>
          </p:cNvPr>
          <p:cNvPicPr>
            <a:picLocks noChangeAspect="1"/>
          </p:cNvPicPr>
          <p:nvPr/>
        </p:nvPicPr>
        <p:blipFill>
          <a:blip r:embed="rId8"/>
          <a:stretch>
            <a:fillRect/>
          </a:stretch>
        </p:blipFill>
        <p:spPr>
          <a:xfrm>
            <a:off x="15772011" y="3620547"/>
            <a:ext cx="125613" cy="359711"/>
          </a:xfrm>
          <a:prstGeom prst="rect">
            <a:avLst/>
          </a:prstGeom>
        </p:spPr>
      </p:pic>
      <p:sp>
        <p:nvSpPr>
          <p:cNvPr id="87" name="Rectangle 3">
            <a:extLst>
              <a:ext uri="{FF2B5EF4-FFF2-40B4-BE49-F238E27FC236}">
                <a16:creationId xmlns:a16="http://schemas.microsoft.com/office/drawing/2014/main" id="{86B498AD-C995-9A77-3E16-11B7E1D304BA}"/>
              </a:ext>
            </a:extLst>
          </p:cNvPr>
          <p:cNvSpPr txBox="1">
            <a:spLocks noChangeArrowheads="1"/>
          </p:cNvSpPr>
          <p:nvPr/>
        </p:nvSpPr>
        <p:spPr>
          <a:xfrm>
            <a:off x="784274" y="6174379"/>
            <a:ext cx="6754922" cy="2536324"/>
          </a:xfrm>
          <a:prstGeom prst="rect">
            <a:avLst/>
          </a:prstGeom>
          <a:solidFill>
            <a:schemeClr val="bg2"/>
          </a:solidFill>
        </p:spPr>
        <p:txBody>
          <a:bodyPr vert="horz" lIns="0" tIns="0" rIns="0" bIns="0" rtlCol="0">
            <a:no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1600" b="0">
                <a:solidFill>
                  <a:schemeClr val="tx1"/>
                </a:solidFill>
                <a:latin typeface="+mn-lt"/>
                <a:ea typeface="+mn-ea"/>
                <a:cs typeface="+mn-cs"/>
              </a:defRPr>
            </a:lvl1pPr>
            <a:lvl2pPr marL="27432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2pPr>
            <a:lvl3pPr marL="54864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3pPr>
            <a:lvl4pPr marL="82296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4pPr>
            <a:lvl5pPr marL="1097280" indent="-274320" algn="l" rtl="0" eaLnBrk="1" fontAlgn="base" hangingPunct="1">
              <a:lnSpc>
                <a:spcPct val="120000"/>
              </a:lnSpc>
              <a:spcBef>
                <a:spcPts val="0"/>
              </a:spcBef>
              <a:spcAft>
                <a:spcPct val="0"/>
              </a:spcAft>
              <a:buClr>
                <a:schemeClr val="tx1"/>
              </a:buClr>
              <a:buChar char="•"/>
              <a:defRPr sz="1600">
                <a:solidFill>
                  <a:schemeClr val="tx1"/>
                </a:solidFill>
                <a:latin typeface="+mn-lt"/>
              </a:defRPr>
            </a:lvl5pPr>
            <a:lvl6pPr marL="1975181" indent="-241859" algn="l" rtl="0" eaLnBrk="1" fontAlgn="base" hangingPunct="1">
              <a:spcBef>
                <a:spcPct val="30000"/>
              </a:spcBef>
              <a:spcAft>
                <a:spcPct val="0"/>
              </a:spcAft>
              <a:buChar char="•"/>
              <a:defRPr>
                <a:solidFill>
                  <a:srgbClr val="808080"/>
                </a:solidFill>
                <a:latin typeface="+mn-lt"/>
              </a:defRPr>
            </a:lvl6pPr>
            <a:lvl7pPr marL="2555643" indent="-241859" algn="l" rtl="0" eaLnBrk="1" fontAlgn="base" hangingPunct="1">
              <a:spcBef>
                <a:spcPct val="30000"/>
              </a:spcBef>
              <a:spcAft>
                <a:spcPct val="0"/>
              </a:spcAft>
              <a:buChar char="•"/>
              <a:defRPr>
                <a:solidFill>
                  <a:srgbClr val="808080"/>
                </a:solidFill>
                <a:latin typeface="+mn-lt"/>
              </a:defRPr>
            </a:lvl7pPr>
            <a:lvl8pPr marL="3136104" indent="-241859" algn="l" rtl="0" eaLnBrk="1" fontAlgn="base" hangingPunct="1">
              <a:spcBef>
                <a:spcPct val="30000"/>
              </a:spcBef>
              <a:spcAft>
                <a:spcPct val="0"/>
              </a:spcAft>
              <a:buChar char="•"/>
              <a:defRPr>
                <a:solidFill>
                  <a:srgbClr val="808080"/>
                </a:solidFill>
                <a:latin typeface="+mn-lt"/>
              </a:defRPr>
            </a:lvl8pPr>
            <a:lvl9pPr marL="3716566" indent="-241859" algn="l" rtl="0" eaLnBrk="1" fontAlgn="base" hangingPunct="1">
              <a:spcBef>
                <a:spcPct val="30000"/>
              </a:spcBef>
              <a:spcAft>
                <a:spcPct val="0"/>
              </a:spcAft>
              <a:buChar char="•"/>
              <a:defRPr>
                <a:solidFill>
                  <a:srgbClr val="808080"/>
                </a:solidFill>
                <a:latin typeface="+mn-lt"/>
              </a:defRPr>
            </a:lvl9pPr>
          </a:lstStyle>
          <a:p>
            <a:pPr marL="342900" indent="-342900">
              <a:buClr>
                <a:srgbClr val="4D4D4D"/>
              </a:buClr>
              <a:buFont typeface="Arial" panose="020B0604020202020204" pitchFamily="34" charset="0"/>
              <a:buChar char="•"/>
              <a:defRPr/>
            </a:pPr>
            <a:r>
              <a:rPr lang="en-US" sz="2200" kern="0" dirty="0">
                <a:cs typeface="SABIC Typeface Text Light"/>
              </a:rPr>
              <a:t>Operating Temperature ~ 700 – 1200</a:t>
            </a:r>
            <a:r>
              <a:rPr lang="en-US" sz="2200" kern="0" baseline="30000" dirty="0">
                <a:cs typeface="SABIC Typeface Text Light"/>
              </a:rPr>
              <a:t>0</a:t>
            </a:r>
            <a:r>
              <a:rPr lang="en-US" sz="2200" kern="0" dirty="0">
                <a:cs typeface="SABIC Typeface Text Light"/>
              </a:rPr>
              <a:t>C</a:t>
            </a:r>
          </a:p>
          <a:p>
            <a:pPr marL="342900" indent="-342900">
              <a:buClr>
                <a:srgbClr val="4D4D4D"/>
              </a:buClr>
              <a:buFont typeface="Arial" panose="020B0604020202020204" pitchFamily="34" charset="0"/>
              <a:buChar char="•"/>
              <a:defRPr/>
            </a:pPr>
            <a:r>
              <a:rPr lang="en-US" sz="2200" kern="0" dirty="0">
                <a:cs typeface="SABIC Typeface Text Light"/>
              </a:rPr>
              <a:t>Fuels:  Gas &amp; Oil</a:t>
            </a:r>
          </a:p>
          <a:p>
            <a:pPr marL="342900" indent="-342900">
              <a:buClr>
                <a:srgbClr val="4D4D4D"/>
              </a:buClr>
              <a:buFont typeface="Arial" panose="020B0604020202020204" pitchFamily="34" charset="0"/>
              <a:buChar char="•"/>
              <a:defRPr/>
            </a:pPr>
            <a:r>
              <a:rPr lang="en-US" sz="2200" kern="0" dirty="0">
                <a:cs typeface="SABIC Typeface Text Light"/>
              </a:rPr>
              <a:t>Operating atmosphere: Oxidizing, </a:t>
            </a:r>
          </a:p>
          <a:p>
            <a:pPr marL="342900" indent="-342900">
              <a:buClr>
                <a:srgbClr val="4D4D4D"/>
              </a:buClr>
              <a:buFont typeface="Arial" panose="020B0604020202020204" pitchFamily="34" charset="0"/>
              <a:buChar char="•"/>
              <a:defRPr/>
            </a:pPr>
            <a:r>
              <a:rPr lang="en-US" sz="2200" kern="0" dirty="0">
                <a:cs typeface="SABIC Typeface Text Light"/>
              </a:rPr>
              <a:t>Operating pressure: slightly -</a:t>
            </a:r>
            <a:r>
              <a:rPr lang="en-US" sz="2200" kern="0" dirty="0" err="1">
                <a:cs typeface="SABIC Typeface Text Light"/>
              </a:rPr>
              <a:t>ve</a:t>
            </a:r>
            <a:endParaRPr lang="en-US" sz="2200" kern="0" dirty="0">
              <a:cs typeface="SABIC Typeface Text Light"/>
            </a:endParaRPr>
          </a:p>
          <a:p>
            <a:pPr marL="342900" indent="-342900">
              <a:buClr>
                <a:srgbClr val="4D4D4D"/>
              </a:buClr>
              <a:buFont typeface="Arial" panose="020B0604020202020204" pitchFamily="34" charset="0"/>
              <a:buChar char="•"/>
              <a:defRPr/>
            </a:pPr>
            <a:r>
              <a:rPr lang="en-US" sz="2200" kern="0" dirty="0">
                <a:cs typeface="SABIC Typeface Text Light"/>
              </a:rPr>
              <a:t>Casing/ Shell Temperature ~ 60 - 100</a:t>
            </a:r>
            <a:r>
              <a:rPr lang="en-US" sz="2200" kern="0" baseline="30000" dirty="0">
                <a:cs typeface="SABIC Typeface Text Light"/>
              </a:rPr>
              <a:t>0</a:t>
            </a:r>
            <a:r>
              <a:rPr lang="en-US" sz="2200" kern="0" dirty="0">
                <a:cs typeface="SABIC Typeface Text Light"/>
              </a:rPr>
              <a:t>C</a:t>
            </a:r>
          </a:p>
          <a:p>
            <a:pPr marL="342900" indent="-342900">
              <a:buClr>
                <a:srgbClr val="4D4D4D"/>
              </a:buClr>
              <a:buFont typeface="Arial" panose="020B0604020202020204" pitchFamily="34" charset="0"/>
              <a:buChar char="•"/>
              <a:defRPr/>
            </a:pPr>
            <a:r>
              <a:rPr lang="en-US" sz="2200" kern="0" dirty="0">
                <a:cs typeface="SABIC Typeface Text Light"/>
              </a:rPr>
              <a:t>Thermal Efficiency  &gt; 90%</a:t>
            </a:r>
          </a:p>
          <a:p>
            <a:pPr marL="342900" indent="-342900">
              <a:buClr>
                <a:srgbClr val="4D4D4D"/>
              </a:buClr>
              <a:buFont typeface="Arial" panose="020B0604020202020204" pitchFamily="34" charset="0"/>
              <a:buChar char="•"/>
              <a:defRPr/>
            </a:pPr>
            <a:endParaRPr lang="en-US" sz="2200" kern="0" dirty="0">
              <a:cs typeface="SABIC Typeface Text Light"/>
            </a:endParaRPr>
          </a:p>
          <a:p>
            <a:pPr marL="342900" indent="-342900">
              <a:buClr>
                <a:srgbClr val="4D4D4D"/>
              </a:buClr>
              <a:buFont typeface="Arial" panose="020B0604020202020204" pitchFamily="34" charset="0"/>
              <a:buChar char="•"/>
              <a:defRPr/>
            </a:pPr>
            <a:endParaRPr lang="en-US" sz="2200" kern="0" dirty="0">
              <a:cs typeface="SABIC Typeface Text Light"/>
            </a:endParaRPr>
          </a:p>
        </p:txBody>
      </p:sp>
      <p:sp>
        <p:nvSpPr>
          <p:cNvPr id="88" name="Rectangle 87">
            <a:extLst>
              <a:ext uri="{FF2B5EF4-FFF2-40B4-BE49-F238E27FC236}">
                <a16:creationId xmlns:a16="http://schemas.microsoft.com/office/drawing/2014/main" id="{A5E6E1F2-A8D0-B25C-A992-46FFD2B347F7}"/>
              </a:ext>
            </a:extLst>
          </p:cNvPr>
          <p:cNvSpPr/>
          <p:nvPr/>
        </p:nvSpPr>
        <p:spPr>
          <a:xfrm>
            <a:off x="784274" y="5714399"/>
            <a:ext cx="6754922" cy="461665"/>
          </a:xfrm>
          <a:prstGeom prst="rect">
            <a:avLst/>
          </a:prstGeom>
          <a:solidFill>
            <a:srgbClr val="FFCD00"/>
          </a:solidFill>
        </p:spPr>
        <p:txBody>
          <a:bodyPr wrap="square">
            <a:spAutoFit/>
          </a:bodyPr>
          <a:lstStyle/>
          <a:p>
            <a:pPr algn="ctr"/>
            <a:r>
              <a:rPr lang="en-US" sz="2400" kern="0" dirty="0">
                <a:solidFill>
                  <a:srgbClr val="4D4D4D"/>
                </a:solidFill>
                <a:latin typeface="+mj-lt"/>
                <a:ea typeface="+mj-ea"/>
                <a:cs typeface="SABIC Typeface Text Light"/>
              </a:rPr>
              <a:t>Typical operating parameters</a:t>
            </a:r>
          </a:p>
        </p:txBody>
      </p:sp>
      <p:sp>
        <p:nvSpPr>
          <p:cNvPr id="89" name="Rectangle 88">
            <a:extLst>
              <a:ext uri="{FF2B5EF4-FFF2-40B4-BE49-F238E27FC236}">
                <a16:creationId xmlns:a16="http://schemas.microsoft.com/office/drawing/2014/main" id="{49D02DE1-17C5-7F0C-033A-5C4AF5399FD9}"/>
              </a:ext>
            </a:extLst>
          </p:cNvPr>
          <p:cNvSpPr/>
          <p:nvPr/>
        </p:nvSpPr>
        <p:spPr>
          <a:xfrm>
            <a:off x="761999" y="1573071"/>
            <a:ext cx="6858000" cy="461665"/>
          </a:xfrm>
          <a:prstGeom prst="rect">
            <a:avLst/>
          </a:prstGeom>
          <a:solidFill>
            <a:srgbClr val="FFCD00"/>
          </a:solidFill>
        </p:spPr>
        <p:txBody>
          <a:bodyPr wrap="square">
            <a:spAutoFit/>
          </a:bodyPr>
          <a:lstStyle/>
          <a:p>
            <a:pPr algn="ctr"/>
            <a:r>
              <a:rPr lang="en-US" sz="2400" kern="0" dirty="0">
                <a:solidFill>
                  <a:srgbClr val="4D4D4D"/>
                </a:solidFill>
                <a:latin typeface="+mj-lt"/>
                <a:ea typeface="+mj-ea"/>
                <a:cs typeface="SABIC Typeface Text Light"/>
              </a:rPr>
              <a:t>Heaters &amp; Furnaces (Gas / Oil Fuel)</a:t>
            </a:r>
          </a:p>
        </p:txBody>
      </p:sp>
      <p:cxnSp>
        <p:nvCxnSpPr>
          <p:cNvPr id="5" name="Straight Connector 4">
            <a:extLst>
              <a:ext uri="{FF2B5EF4-FFF2-40B4-BE49-F238E27FC236}">
                <a16:creationId xmlns:a16="http://schemas.microsoft.com/office/drawing/2014/main" id="{D6A27D43-6C50-0FDA-3C5B-F0938A9AF418}"/>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4" name="Picture 3">
            <a:extLst>
              <a:ext uri="{FF2B5EF4-FFF2-40B4-BE49-F238E27FC236}">
                <a16:creationId xmlns:a16="http://schemas.microsoft.com/office/drawing/2014/main" id="{686D649C-24C2-2355-17E5-7C3F563C16CE}"/>
              </a:ext>
            </a:extLst>
          </p:cNvPr>
          <p:cNvPicPr>
            <a:picLocks noChangeAspect="1"/>
          </p:cNvPicPr>
          <p:nvPr/>
        </p:nvPicPr>
        <p:blipFill>
          <a:blip r:embed="rId9"/>
          <a:stretch>
            <a:fillRect/>
          </a:stretch>
        </p:blipFill>
        <p:spPr>
          <a:xfrm>
            <a:off x="10299700" y="5021902"/>
            <a:ext cx="5203286" cy="4691679"/>
          </a:xfrm>
          <a:prstGeom prst="rect">
            <a:avLst/>
          </a:prstGeom>
          <a:ln>
            <a:solidFill>
              <a:schemeClr val="tx1"/>
            </a:solidFill>
          </a:ln>
        </p:spPr>
      </p:pic>
      <p:sp>
        <p:nvSpPr>
          <p:cNvPr id="6" name="Rectangle 5">
            <a:extLst>
              <a:ext uri="{FF2B5EF4-FFF2-40B4-BE49-F238E27FC236}">
                <a16:creationId xmlns:a16="http://schemas.microsoft.com/office/drawing/2014/main" id="{81CC5071-9E11-2A1B-F993-1F29C1A0787D}"/>
              </a:ext>
            </a:extLst>
          </p:cNvPr>
          <p:cNvSpPr/>
          <p:nvPr/>
        </p:nvSpPr>
        <p:spPr>
          <a:xfrm>
            <a:off x="10893824" y="4499959"/>
            <a:ext cx="3798134" cy="400110"/>
          </a:xfrm>
          <a:prstGeom prst="rect">
            <a:avLst/>
          </a:prstGeom>
          <a:solidFill>
            <a:srgbClr val="FFFF00"/>
          </a:solidFill>
        </p:spPr>
        <p:txBody>
          <a:bodyPr wrap="square">
            <a:spAutoFit/>
          </a:bodyPr>
          <a:lstStyle/>
          <a:p>
            <a:pPr algn="ctr"/>
            <a:r>
              <a:rPr lang="en-US" sz="2000" kern="0" dirty="0">
                <a:solidFill>
                  <a:srgbClr val="4D4D4D"/>
                </a:solidFill>
                <a:latin typeface="+mj-lt"/>
                <a:ea typeface="+mj-ea"/>
                <a:cs typeface="SABIC Typeface Text Light"/>
              </a:rPr>
              <a:t>Heaters &amp; Furnaces</a:t>
            </a:r>
          </a:p>
        </p:txBody>
      </p:sp>
      <p:sp>
        <p:nvSpPr>
          <p:cNvPr id="7" name="Rectangle 6">
            <a:extLst>
              <a:ext uri="{FF2B5EF4-FFF2-40B4-BE49-F238E27FC236}">
                <a16:creationId xmlns:a16="http://schemas.microsoft.com/office/drawing/2014/main" id="{CAC2F865-A654-E3C8-AFDE-B61D8F80ADC8}"/>
              </a:ext>
            </a:extLst>
          </p:cNvPr>
          <p:cNvSpPr/>
          <p:nvPr/>
        </p:nvSpPr>
        <p:spPr>
          <a:xfrm rot="5400000">
            <a:off x="9916743" y="7998992"/>
            <a:ext cx="900202" cy="523220"/>
          </a:xfrm>
          <a:prstGeom prst="rect">
            <a:avLst/>
          </a:prstGeom>
          <a:solidFill>
            <a:srgbClr val="FFFF00"/>
          </a:solidFill>
        </p:spPr>
        <p:txBody>
          <a:bodyPr wrap="square">
            <a:spAutoFit/>
          </a:bodyPr>
          <a:lstStyle/>
          <a:p>
            <a:pPr algn="ctr"/>
            <a:r>
              <a:rPr lang="en-US" sz="1400" kern="0" dirty="0">
                <a:solidFill>
                  <a:srgbClr val="FF0000"/>
                </a:solidFill>
                <a:latin typeface="+mj-lt"/>
                <a:ea typeface="+mj-ea"/>
                <a:cs typeface="SABIC Typeface Text Light"/>
              </a:rPr>
              <a:t>Radiant Section</a:t>
            </a:r>
          </a:p>
        </p:txBody>
      </p:sp>
      <p:sp>
        <p:nvSpPr>
          <p:cNvPr id="8" name="Rectangle 7">
            <a:extLst>
              <a:ext uri="{FF2B5EF4-FFF2-40B4-BE49-F238E27FC236}">
                <a16:creationId xmlns:a16="http://schemas.microsoft.com/office/drawing/2014/main" id="{35D1E339-8EFD-8E37-B77D-001D3D1EF9A4}"/>
              </a:ext>
            </a:extLst>
          </p:cNvPr>
          <p:cNvSpPr/>
          <p:nvPr/>
        </p:nvSpPr>
        <p:spPr>
          <a:xfrm rot="5400000">
            <a:off x="10227577" y="6728254"/>
            <a:ext cx="900202" cy="461665"/>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Convection</a:t>
            </a:r>
          </a:p>
          <a:p>
            <a:pPr algn="ctr"/>
            <a:r>
              <a:rPr lang="en-US" sz="1200" kern="0" dirty="0">
                <a:solidFill>
                  <a:srgbClr val="FF0000"/>
                </a:solidFill>
                <a:latin typeface="+mj-lt"/>
                <a:ea typeface="+mj-ea"/>
                <a:cs typeface="SABIC Typeface Text Light"/>
              </a:rPr>
              <a:t>Section</a:t>
            </a:r>
          </a:p>
        </p:txBody>
      </p:sp>
      <p:sp>
        <p:nvSpPr>
          <p:cNvPr id="9" name="Rectangle 8">
            <a:extLst>
              <a:ext uri="{FF2B5EF4-FFF2-40B4-BE49-F238E27FC236}">
                <a16:creationId xmlns:a16="http://schemas.microsoft.com/office/drawing/2014/main" id="{2E9C8D85-8328-339B-A54A-EF47155723AD}"/>
              </a:ext>
            </a:extLst>
          </p:cNvPr>
          <p:cNvSpPr/>
          <p:nvPr/>
        </p:nvSpPr>
        <p:spPr>
          <a:xfrm>
            <a:off x="12801600" y="9333357"/>
            <a:ext cx="999945" cy="261610"/>
          </a:xfrm>
          <a:prstGeom prst="rect">
            <a:avLst/>
          </a:prstGeom>
          <a:solidFill>
            <a:srgbClr val="FFFF00"/>
          </a:solidFill>
        </p:spPr>
        <p:txBody>
          <a:bodyPr wrap="square">
            <a:spAutoFit/>
          </a:bodyPr>
          <a:lstStyle/>
          <a:p>
            <a:pPr algn="ctr"/>
            <a:r>
              <a:rPr lang="en-US" sz="1100" kern="0" dirty="0">
                <a:solidFill>
                  <a:srgbClr val="FF0000"/>
                </a:solidFill>
                <a:latin typeface="+mj-lt"/>
                <a:ea typeface="+mj-ea"/>
                <a:cs typeface="SABIC Typeface Text Light"/>
              </a:rPr>
              <a:t>Air Preheater</a:t>
            </a:r>
          </a:p>
        </p:txBody>
      </p:sp>
      <p:sp>
        <p:nvSpPr>
          <p:cNvPr id="10" name="Rectangle 9">
            <a:extLst>
              <a:ext uri="{FF2B5EF4-FFF2-40B4-BE49-F238E27FC236}">
                <a16:creationId xmlns:a16="http://schemas.microsoft.com/office/drawing/2014/main" id="{B8E47D00-563E-74E9-EF62-E46545BEA481}"/>
              </a:ext>
            </a:extLst>
          </p:cNvPr>
          <p:cNvSpPr/>
          <p:nvPr/>
        </p:nvSpPr>
        <p:spPr>
          <a:xfrm rot="3890018">
            <a:off x="11934554" y="7343101"/>
            <a:ext cx="1332050"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Hot Flue Gas Duct</a:t>
            </a:r>
          </a:p>
        </p:txBody>
      </p:sp>
      <p:sp>
        <p:nvSpPr>
          <p:cNvPr id="11" name="Rectangle 10">
            <a:extLst>
              <a:ext uri="{FF2B5EF4-FFF2-40B4-BE49-F238E27FC236}">
                <a16:creationId xmlns:a16="http://schemas.microsoft.com/office/drawing/2014/main" id="{B1C88F09-1B92-0D51-0100-E6508F08A4CE}"/>
              </a:ext>
            </a:extLst>
          </p:cNvPr>
          <p:cNvSpPr/>
          <p:nvPr/>
        </p:nvSpPr>
        <p:spPr>
          <a:xfrm rot="3938923">
            <a:off x="13234516" y="6820586"/>
            <a:ext cx="1365656"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Cold Flue Gas Duct</a:t>
            </a:r>
          </a:p>
        </p:txBody>
      </p:sp>
      <p:sp>
        <p:nvSpPr>
          <p:cNvPr id="12" name="Rectangle 11">
            <a:extLst>
              <a:ext uri="{FF2B5EF4-FFF2-40B4-BE49-F238E27FC236}">
                <a16:creationId xmlns:a16="http://schemas.microsoft.com/office/drawing/2014/main" id="{0D63DE55-8ADD-7FCF-9E26-92F841FD5323}"/>
              </a:ext>
            </a:extLst>
          </p:cNvPr>
          <p:cNvSpPr/>
          <p:nvPr/>
        </p:nvSpPr>
        <p:spPr>
          <a:xfrm rot="5400000">
            <a:off x="14698268" y="6821398"/>
            <a:ext cx="1358376"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Alternative Stack</a:t>
            </a:r>
          </a:p>
        </p:txBody>
      </p:sp>
      <p:sp>
        <p:nvSpPr>
          <p:cNvPr id="13" name="Rectangle 12">
            <a:extLst>
              <a:ext uri="{FF2B5EF4-FFF2-40B4-BE49-F238E27FC236}">
                <a16:creationId xmlns:a16="http://schemas.microsoft.com/office/drawing/2014/main" id="{050B406B-0C2F-ACA7-D252-59AF92B90667}"/>
              </a:ext>
            </a:extLst>
          </p:cNvPr>
          <p:cNvSpPr/>
          <p:nvPr/>
        </p:nvSpPr>
        <p:spPr>
          <a:xfrm>
            <a:off x="10441981" y="5399901"/>
            <a:ext cx="631324" cy="276999"/>
          </a:xfrm>
          <a:prstGeom prst="rect">
            <a:avLst/>
          </a:prstGeom>
          <a:solidFill>
            <a:srgbClr val="FFFF00"/>
          </a:solidFill>
        </p:spPr>
        <p:txBody>
          <a:bodyPr wrap="square">
            <a:spAutoFit/>
          </a:bodyPr>
          <a:lstStyle/>
          <a:p>
            <a:pPr algn="ctr"/>
            <a:r>
              <a:rPr lang="en-US" sz="1200" kern="0" dirty="0">
                <a:solidFill>
                  <a:srgbClr val="FF0000"/>
                </a:solidFill>
                <a:latin typeface="+mj-lt"/>
                <a:ea typeface="+mj-ea"/>
                <a:cs typeface="SABIC Typeface Text Light"/>
              </a:rPr>
              <a:t>Stack</a:t>
            </a:r>
          </a:p>
        </p:txBody>
      </p:sp>
      <p:pic>
        <p:nvPicPr>
          <p:cNvPr id="14" name="Picture 1" descr="http://intranet.sabic.com/PublishingImages/sabic_logo.jpg">
            <a:extLst>
              <a:ext uri="{FF2B5EF4-FFF2-40B4-BE49-F238E27FC236}">
                <a16:creationId xmlns:a16="http://schemas.microsoft.com/office/drawing/2014/main" id="{A460C012-786E-DC76-9906-C06589EDC6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8717" t="14285" r="10513" b="15715"/>
          <a:stretch>
            <a:fillRect/>
          </a:stretch>
        </p:blipFill>
        <p:spPr bwMode="auto">
          <a:xfrm>
            <a:off x="16705005" y="38100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00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Rectangle 3">
            <a:extLst>
              <a:ext uri="{FF2B5EF4-FFF2-40B4-BE49-F238E27FC236}">
                <a16:creationId xmlns:a16="http://schemas.microsoft.com/office/drawing/2014/main" id="{9C96D8E4-64FC-35A9-D8BC-C61C1F4D3508}"/>
              </a:ext>
            </a:extLst>
          </p:cNvPr>
          <p:cNvSpPr/>
          <p:nvPr/>
        </p:nvSpPr>
        <p:spPr>
          <a:xfrm>
            <a:off x="8731080" y="1805443"/>
            <a:ext cx="192403" cy="2739915"/>
          </a:xfrm>
          <a:prstGeom prst="rect">
            <a:avLst/>
          </a:prstGeom>
          <a:solidFill>
            <a:srgbClr val="00B050"/>
          </a:solidFill>
          <a:ln>
            <a:solidFill>
              <a:schemeClr val="accent4">
                <a:lumMod val="60000"/>
                <a:lumOff val="40000"/>
              </a:schemeClr>
            </a:solidFill>
          </a:ln>
          <a:effectLst>
            <a:glow rad="101600">
              <a:srgbClr val="C00000">
                <a:alpha val="60000"/>
              </a:srgbClr>
            </a:glow>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vert="vert270" anchor="ctr"/>
          <a:lstStyle/>
          <a:p>
            <a:pPr algn="ctr" defTabSz="1371600">
              <a:defRPr/>
            </a:pPr>
            <a:r>
              <a:rPr lang="en-US" sz="1575" b="1" dirty="0">
                <a:solidFill>
                  <a:srgbClr val="FFFFFF"/>
                </a:solidFill>
                <a:cs typeface="Arial" panose="020B0604020202020204" pitchFamily="34" charset="0"/>
              </a:rPr>
              <a:t>Radiant  Tubes</a:t>
            </a:r>
          </a:p>
        </p:txBody>
      </p:sp>
      <p:cxnSp>
        <p:nvCxnSpPr>
          <p:cNvPr id="5" name="Straight Arrow Connector 4">
            <a:extLst>
              <a:ext uri="{FF2B5EF4-FFF2-40B4-BE49-F238E27FC236}">
                <a16:creationId xmlns:a16="http://schemas.microsoft.com/office/drawing/2014/main" id="{756F79B1-B100-09F0-58AA-8BB76AACD20C}"/>
              </a:ext>
            </a:extLst>
          </p:cNvPr>
          <p:cNvCxnSpPr/>
          <p:nvPr/>
        </p:nvCxnSpPr>
        <p:spPr>
          <a:xfrm>
            <a:off x="10467197" y="3208789"/>
            <a:ext cx="117005" cy="57150"/>
          </a:xfrm>
          <a:prstGeom prst="straightConnector1">
            <a:avLst/>
          </a:prstGeom>
          <a:ln w="12700">
            <a:solidFill>
              <a:srgbClr val="FF0000"/>
            </a:solidFill>
            <a:prstDash val="lgDashDot"/>
            <a:tailEnd type="triangle"/>
          </a:ln>
        </p:spPr>
        <p:style>
          <a:lnRef idx="2">
            <a:schemeClr val="accent1"/>
          </a:lnRef>
          <a:fillRef idx="0">
            <a:schemeClr val="accent1"/>
          </a:fillRef>
          <a:effectRef idx="1">
            <a:schemeClr val="accent1"/>
          </a:effectRef>
          <a:fontRef idx="minor">
            <a:schemeClr val="tx1"/>
          </a:fontRef>
        </p:style>
      </p:cxnSp>
      <p:sp>
        <p:nvSpPr>
          <p:cNvPr id="6" name="TextBox 30">
            <a:extLst>
              <a:ext uri="{FF2B5EF4-FFF2-40B4-BE49-F238E27FC236}">
                <a16:creationId xmlns:a16="http://schemas.microsoft.com/office/drawing/2014/main" id="{3254E3E8-F9B4-95D5-966B-00E61F9208AC}"/>
              </a:ext>
            </a:extLst>
          </p:cNvPr>
          <p:cNvSpPr txBox="1">
            <a:spLocks noChangeArrowheads="1"/>
          </p:cNvSpPr>
          <p:nvPr/>
        </p:nvSpPr>
        <p:spPr bwMode="auto">
          <a:xfrm rot="16200000">
            <a:off x="11740616" y="2894686"/>
            <a:ext cx="857393" cy="461665"/>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200" dirty="0">
                <a:solidFill>
                  <a:srgbClr val="FF0000"/>
                </a:solidFill>
                <a:latin typeface="+mn-lt"/>
                <a:cs typeface="SABIC Typeface Text Light"/>
              </a:rPr>
              <a:t>Outside 60-100</a:t>
            </a:r>
            <a:r>
              <a:rPr lang="en-US" altLang="en-US" sz="1200" baseline="30000" dirty="0">
                <a:solidFill>
                  <a:srgbClr val="FF0000"/>
                </a:solidFill>
                <a:latin typeface="+mn-lt"/>
                <a:cs typeface="SABIC Typeface Text Light"/>
              </a:rPr>
              <a:t>0</a:t>
            </a:r>
            <a:r>
              <a:rPr lang="en-US" altLang="en-US" sz="1200" dirty="0">
                <a:solidFill>
                  <a:srgbClr val="FF0000"/>
                </a:solidFill>
                <a:latin typeface="+mn-lt"/>
                <a:cs typeface="SABIC Typeface Text Light"/>
              </a:rPr>
              <a:t>C</a:t>
            </a:r>
          </a:p>
        </p:txBody>
      </p:sp>
      <p:sp>
        <p:nvSpPr>
          <p:cNvPr id="7" name="TextBox 41">
            <a:extLst>
              <a:ext uri="{FF2B5EF4-FFF2-40B4-BE49-F238E27FC236}">
                <a16:creationId xmlns:a16="http://schemas.microsoft.com/office/drawing/2014/main" id="{82688506-B147-C4B7-9DBC-24E56ACBD562}"/>
              </a:ext>
            </a:extLst>
          </p:cNvPr>
          <p:cNvSpPr txBox="1">
            <a:spLocks noChangeArrowheads="1"/>
          </p:cNvSpPr>
          <p:nvPr/>
        </p:nvSpPr>
        <p:spPr bwMode="auto">
          <a:xfrm rot="16200000">
            <a:off x="7159319" y="3069426"/>
            <a:ext cx="2421732" cy="369332"/>
          </a:xfrm>
          <a:prstGeom prst="rect">
            <a:avLst/>
          </a:prstGeom>
          <a:solidFill>
            <a:schemeClr val="bg2"/>
          </a:solidFill>
          <a:ln>
            <a:noFill/>
          </a:ln>
        </p:spPr>
        <p:txBody>
          <a:bodyPr>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800" b="1" dirty="0">
                <a:solidFill>
                  <a:srgbClr val="FF0000"/>
                </a:solidFill>
                <a:latin typeface="+mn-lt"/>
                <a:cs typeface="SABIC Typeface Text Light"/>
              </a:rPr>
              <a:t>Inside  1150</a:t>
            </a:r>
            <a:r>
              <a:rPr lang="en-US" altLang="en-US" sz="1800" b="1" baseline="30000" dirty="0">
                <a:solidFill>
                  <a:srgbClr val="FF0000"/>
                </a:solidFill>
                <a:latin typeface="+mn-lt"/>
                <a:cs typeface="SABIC Typeface Text Light"/>
              </a:rPr>
              <a:t>0</a:t>
            </a:r>
            <a:r>
              <a:rPr lang="en-US" altLang="en-US" sz="1800" b="1" dirty="0">
                <a:solidFill>
                  <a:srgbClr val="FF0000"/>
                </a:solidFill>
                <a:latin typeface="+mn-lt"/>
                <a:cs typeface="SABIC Typeface Text Light"/>
              </a:rPr>
              <a:t>C</a:t>
            </a:r>
          </a:p>
        </p:txBody>
      </p:sp>
      <p:cxnSp>
        <p:nvCxnSpPr>
          <p:cNvPr id="8" name="Straight Arrow Connector 7">
            <a:extLst>
              <a:ext uri="{FF2B5EF4-FFF2-40B4-BE49-F238E27FC236}">
                <a16:creationId xmlns:a16="http://schemas.microsoft.com/office/drawing/2014/main" id="{F8B5489E-41F0-683C-B0F7-4DE9C0C15061}"/>
              </a:ext>
            </a:extLst>
          </p:cNvPr>
          <p:cNvCxnSpPr>
            <a:cxnSpLocks/>
          </p:cNvCxnSpPr>
          <p:nvPr/>
        </p:nvCxnSpPr>
        <p:spPr>
          <a:xfrm flipV="1">
            <a:off x="9751469" y="4487976"/>
            <a:ext cx="62802" cy="8693"/>
          </a:xfrm>
          <a:prstGeom prst="straightConnector1">
            <a:avLst/>
          </a:prstGeom>
          <a:ln w="12700">
            <a:solidFill>
              <a:srgbClr val="FF0000"/>
            </a:solidFill>
            <a:prstDash val="lgDashDot"/>
            <a:tailEnd type="triangle"/>
          </a:ln>
          <a:effectLst>
            <a:glow rad="63500">
              <a:srgbClr val="FF0066">
                <a:alpha val="40000"/>
              </a:srgbClr>
            </a:glow>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C05D407-3609-BC31-6790-791FA8671030}"/>
              </a:ext>
            </a:extLst>
          </p:cNvPr>
          <p:cNvSpPr txBox="1">
            <a:spLocks noChangeArrowheads="1"/>
          </p:cNvSpPr>
          <p:nvPr/>
        </p:nvSpPr>
        <p:spPr bwMode="auto">
          <a:xfrm>
            <a:off x="9205133" y="2696822"/>
            <a:ext cx="12995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defTabSz="1371600"/>
            <a:r>
              <a:rPr lang="en-US" altLang="en-US" sz="1500" b="1">
                <a:solidFill>
                  <a:srgbClr val="4D4D4D"/>
                </a:solidFill>
                <a:latin typeface="+mn-lt"/>
              </a:rPr>
              <a:t>Heat Radiation from  wall</a:t>
            </a:r>
          </a:p>
        </p:txBody>
      </p:sp>
      <p:sp>
        <p:nvSpPr>
          <p:cNvPr id="10" name="Rectangle 9">
            <a:extLst>
              <a:ext uri="{FF2B5EF4-FFF2-40B4-BE49-F238E27FC236}">
                <a16:creationId xmlns:a16="http://schemas.microsoft.com/office/drawing/2014/main" id="{EE4661DA-FA60-2224-7FF7-3FA86EF0E735}"/>
              </a:ext>
            </a:extLst>
          </p:cNvPr>
          <p:cNvSpPr>
            <a:spLocks noChangeArrowheads="1"/>
          </p:cNvSpPr>
          <p:nvPr/>
        </p:nvSpPr>
        <p:spPr bwMode="auto">
          <a:xfrm>
            <a:off x="753808" y="1883864"/>
            <a:ext cx="6268649" cy="6463308"/>
          </a:xfrm>
          <a:prstGeom prst="rect">
            <a:avLst/>
          </a:prstGeom>
          <a:solidFill>
            <a:schemeClr val="bg1"/>
          </a:solidFill>
          <a:ln>
            <a:solidFill>
              <a:schemeClr val="tx2">
                <a:lumMod val="60000"/>
                <a:lumOff val="40000"/>
              </a:schemeClr>
            </a:solidFill>
          </a:ln>
        </p:spPr>
        <p:txBody>
          <a:bodyPr wrap="square">
            <a:spAutoFit/>
          </a:bodyPr>
          <a:lstStyle>
            <a:lvl1pPr marL="342900" indent="-342900">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marL="159530" indent="-159530" defTabSz="850823">
              <a:buFont typeface="Wingdings" panose="05000000000000000000" pitchFamily="2" charset="2"/>
              <a:buChar char="Ø"/>
              <a:defRPr/>
            </a:pPr>
            <a:r>
              <a:rPr lang="en-US" altLang="en-US" sz="2300" dirty="0">
                <a:solidFill>
                  <a:srgbClr val="009FDF"/>
                </a:solidFill>
                <a:latin typeface="+mn-lt"/>
                <a:cs typeface="SABIC Typeface Text Light"/>
              </a:rPr>
              <a:t>Essential  materials </a:t>
            </a:r>
            <a:r>
              <a:rPr lang="en-US" altLang="en-US" sz="2300" dirty="0">
                <a:solidFill>
                  <a:srgbClr val="4D4D4D"/>
                </a:solidFill>
                <a:latin typeface="+mn-lt"/>
                <a:cs typeface="SABIC Typeface Text Light"/>
              </a:rPr>
              <a:t>for high temperature assets</a:t>
            </a:r>
          </a:p>
          <a:p>
            <a:pPr marL="159530" indent="-159530" defTabSz="850823">
              <a:buFont typeface="Wingdings" panose="05000000000000000000" pitchFamily="2" charset="2"/>
              <a:buChar char="Ø"/>
              <a:defRPr/>
            </a:pPr>
            <a:endParaRPr lang="en-US" altLang="en-US" sz="2300" dirty="0">
              <a:solidFill>
                <a:srgbClr val="4D4D4D"/>
              </a:solidFill>
              <a:latin typeface="+mn-lt"/>
              <a:cs typeface="SABIC Typeface Text Light"/>
            </a:endParaRPr>
          </a:p>
          <a:p>
            <a:pPr marL="159530" indent="-159530" defTabSz="850823">
              <a:buFont typeface="Wingdings" panose="05000000000000000000" pitchFamily="2" charset="2"/>
              <a:buChar char="Ø"/>
              <a:defRPr/>
            </a:pPr>
            <a:r>
              <a:rPr lang="en-US" altLang="en-US" sz="2300" dirty="0">
                <a:solidFill>
                  <a:srgbClr val="009FDF"/>
                </a:solidFill>
                <a:latin typeface="+mn-lt"/>
                <a:cs typeface="SABIC Typeface Text Light"/>
              </a:rPr>
              <a:t>Refractory plays multiple roles</a:t>
            </a:r>
            <a:r>
              <a:rPr lang="en-US" altLang="en-US" sz="2300" dirty="0">
                <a:solidFill>
                  <a:srgbClr val="4D4D4D"/>
                </a:solidFill>
                <a:latin typeface="+mn-lt"/>
                <a:cs typeface="SABIC Typeface Text Light"/>
              </a:rPr>
              <a:t>:</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Structural Thermal Protection</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Heat Insulation &amp; reduce losses</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Corrosion / Erosion  Protection, etc.</a:t>
            </a:r>
          </a:p>
          <a:p>
            <a:pPr marL="159530" indent="-159530" defTabSz="850823">
              <a:buFont typeface="Wingdings" panose="05000000000000000000" pitchFamily="2" charset="2"/>
              <a:buChar char="Ø"/>
              <a:defRPr/>
            </a:pPr>
            <a:endParaRPr lang="en-US" altLang="en-US" sz="2300" dirty="0">
              <a:solidFill>
                <a:srgbClr val="4D4D4D"/>
              </a:solidFill>
              <a:latin typeface="+mn-lt"/>
              <a:cs typeface="SABIC Typeface Text Light"/>
            </a:endParaRPr>
          </a:p>
          <a:p>
            <a:pPr marL="159530" indent="-159530" defTabSz="850823">
              <a:buFont typeface="Wingdings" panose="05000000000000000000" pitchFamily="2" charset="2"/>
              <a:buChar char="Ø"/>
              <a:defRPr/>
            </a:pPr>
            <a:r>
              <a:rPr lang="en-US" altLang="en-US" sz="2300" dirty="0">
                <a:solidFill>
                  <a:srgbClr val="009FDF"/>
                </a:solidFill>
                <a:latin typeface="+mn-lt"/>
                <a:cs typeface="SABIC Typeface Text Light"/>
              </a:rPr>
              <a:t>Refractory performance &amp; service life control</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EHSS Risks</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Integrity &amp; Reliability of assets</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Plant Availability </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Production &amp; Product quality</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Plant Economics</a:t>
            </a:r>
          </a:p>
          <a:p>
            <a:pPr marL="531764" lvl="1" indent="-159530" defTabSz="850823">
              <a:buFont typeface="Arial" panose="020B0604020202020204" pitchFamily="34" charset="0"/>
              <a:buChar char="•"/>
              <a:defRPr/>
            </a:pPr>
            <a:r>
              <a:rPr lang="en-US" altLang="en-US" sz="2300" dirty="0">
                <a:solidFill>
                  <a:srgbClr val="4D4D4D"/>
                </a:solidFill>
                <a:latin typeface="+mn-lt"/>
                <a:cs typeface="SABIC Typeface Text Light"/>
              </a:rPr>
              <a:t>Sustainability…</a:t>
            </a:r>
          </a:p>
          <a:p>
            <a:pPr marL="319059" indent="-319059" defTabSz="850823">
              <a:buFont typeface="Arial" panose="020B0604020202020204" pitchFamily="34" charset="0"/>
              <a:buChar char="•"/>
              <a:defRPr/>
            </a:pPr>
            <a:endParaRPr lang="en-US" altLang="en-US" sz="2300" dirty="0">
              <a:solidFill>
                <a:srgbClr val="4D4D4D"/>
              </a:solidFill>
              <a:latin typeface="+mn-lt"/>
              <a:ea typeface="ヒラギノ角ゴ Pro W3"/>
              <a:cs typeface="SABIC Typeface Text Light"/>
            </a:endParaRPr>
          </a:p>
          <a:p>
            <a:pPr marL="159530" indent="-159530" defTabSz="850823">
              <a:buFont typeface="Wingdings" panose="05000000000000000000" pitchFamily="2" charset="2"/>
              <a:buChar char="Ø"/>
              <a:defRPr/>
            </a:pPr>
            <a:r>
              <a:rPr lang="en-US" altLang="en-US" sz="2300" dirty="0">
                <a:solidFill>
                  <a:srgbClr val="009FDF"/>
                </a:solidFill>
                <a:latin typeface="+mn-lt"/>
                <a:ea typeface="ヒラギノ角ゴ Pro W3"/>
                <a:cs typeface="SABIC Typeface Text Light"/>
              </a:rPr>
              <a:t>Refractory insulation reduces </a:t>
            </a:r>
          </a:p>
          <a:p>
            <a:pPr marL="531764" lvl="1" indent="-159530" defTabSz="850823">
              <a:buFont typeface="Arial" panose="020B0604020202020204" pitchFamily="34" charset="0"/>
              <a:buChar char="•"/>
              <a:defRPr/>
            </a:pPr>
            <a:r>
              <a:rPr lang="en-US" altLang="en-US" sz="2300" dirty="0">
                <a:solidFill>
                  <a:srgbClr val="4D4D4D"/>
                </a:solidFill>
                <a:latin typeface="+mn-lt"/>
                <a:ea typeface="ヒラギノ角ゴ Pro W3"/>
                <a:cs typeface="SABIC Typeface Text Light"/>
              </a:rPr>
              <a:t>Fuel consumption</a:t>
            </a:r>
          </a:p>
          <a:p>
            <a:pPr marL="531764" lvl="1" indent="-159530" defTabSz="850823">
              <a:buFont typeface="Arial" panose="020B0604020202020204" pitchFamily="34" charset="0"/>
              <a:buChar char="•"/>
              <a:defRPr/>
            </a:pPr>
            <a:r>
              <a:rPr lang="en-US" altLang="en-US" sz="2300" dirty="0">
                <a:solidFill>
                  <a:srgbClr val="4D4D4D"/>
                </a:solidFill>
                <a:latin typeface="+mn-lt"/>
                <a:ea typeface="ヒラギノ角ゴ Pro W3"/>
                <a:cs typeface="SABIC Typeface Text Light"/>
              </a:rPr>
              <a:t>CO</a:t>
            </a:r>
            <a:r>
              <a:rPr lang="en-US" altLang="en-US" sz="2300" baseline="-25000" dirty="0">
                <a:solidFill>
                  <a:srgbClr val="4D4D4D"/>
                </a:solidFill>
                <a:latin typeface="+mn-lt"/>
                <a:ea typeface="ヒラギノ角ゴ Pro W3"/>
                <a:cs typeface="SABIC Typeface Text Light"/>
              </a:rPr>
              <a:t>2</a:t>
            </a:r>
            <a:r>
              <a:rPr lang="en-US" altLang="en-US" sz="2300" dirty="0">
                <a:solidFill>
                  <a:srgbClr val="4D4D4D"/>
                </a:solidFill>
                <a:latin typeface="+mn-lt"/>
                <a:ea typeface="ヒラギノ角ゴ Pro W3"/>
                <a:cs typeface="SABIC Typeface Text Light"/>
              </a:rPr>
              <a:t> &amp; NO</a:t>
            </a:r>
            <a:r>
              <a:rPr lang="en-US" altLang="en-US" sz="2300" baseline="-25000" dirty="0">
                <a:solidFill>
                  <a:srgbClr val="4D4D4D"/>
                </a:solidFill>
                <a:latin typeface="+mn-lt"/>
                <a:ea typeface="ヒラギノ角ゴ Pro W3"/>
                <a:cs typeface="SABIC Typeface Text Light"/>
              </a:rPr>
              <a:t>x</a:t>
            </a:r>
            <a:r>
              <a:rPr lang="en-US" altLang="en-US" sz="2300" dirty="0">
                <a:solidFill>
                  <a:srgbClr val="4D4D4D"/>
                </a:solidFill>
                <a:latin typeface="+mn-lt"/>
                <a:ea typeface="ヒラギノ角ゴ Pro W3"/>
                <a:cs typeface="SABIC Typeface Text Light"/>
              </a:rPr>
              <a:t> emissions</a:t>
            </a:r>
          </a:p>
        </p:txBody>
      </p:sp>
      <p:sp>
        <p:nvSpPr>
          <p:cNvPr id="11" name="Rectangle 10">
            <a:extLst>
              <a:ext uri="{FF2B5EF4-FFF2-40B4-BE49-F238E27FC236}">
                <a16:creationId xmlns:a16="http://schemas.microsoft.com/office/drawing/2014/main" id="{C99600B2-D7D1-8ED9-53B1-4D589B91A8F5}"/>
              </a:ext>
            </a:extLst>
          </p:cNvPr>
          <p:cNvSpPr/>
          <p:nvPr/>
        </p:nvSpPr>
        <p:spPr>
          <a:xfrm>
            <a:off x="753808" y="1395974"/>
            <a:ext cx="6268647" cy="461665"/>
          </a:xfrm>
          <a:prstGeom prst="rect">
            <a:avLst/>
          </a:prstGeom>
          <a:solidFill>
            <a:srgbClr val="FFCD00"/>
          </a:solidFill>
        </p:spPr>
        <p:txBody>
          <a:bodyPr wrap="square">
            <a:spAutoFit/>
          </a:bodyPr>
          <a:lstStyle/>
          <a:p>
            <a:pPr algn="ctr"/>
            <a:r>
              <a:rPr lang="en-US" sz="2400" kern="0" dirty="0">
                <a:solidFill>
                  <a:srgbClr val="4D4D4D"/>
                </a:solidFill>
                <a:latin typeface="+mj-lt"/>
                <a:ea typeface="+mj-ea"/>
                <a:cs typeface="SABIC Typeface Text Light"/>
              </a:rPr>
              <a:t>Refractory Importance</a:t>
            </a:r>
            <a:endParaRPr lang="en-GB" sz="2400" kern="0" dirty="0">
              <a:solidFill>
                <a:srgbClr val="4D4D4D"/>
              </a:solidFill>
              <a:latin typeface="+mj-lt"/>
              <a:ea typeface="+mj-ea"/>
              <a:cs typeface="SABIC Typeface Text Light"/>
            </a:endParaRPr>
          </a:p>
        </p:txBody>
      </p:sp>
      <p:sp>
        <p:nvSpPr>
          <p:cNvPr id="13" name="TextBox 41">
            <a:extLst>
              <a:ext uri="{FF2B5EF4-FFF2-40B4-BE49-F238E27FC236}">
                <a16:creationId xmlns:a16="http://schemas.microsoft.com/office/drawing/2014/main" id="{E45C8957-3481-887D-F39E-07D6CD35A535}"/>
              </a:ext>
            </a:extLst>
          </p:cNvPr>
          <p:cNvSpPr txBox="1">
            <a:spLocks noChangeArrowheads="1"/>
          </p:cNvSpPr>
          <p:nvPr/>
        </p:nvSpPr>
        <p:spPr bwMode="auto">
          <a:xfrm>
            <a:off x="14999978" y="8753886"/>
            <a:ext cx="2790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a:cs typeface="ヒラギノ角ゴ ProN W3"/>
                <a:sym typeface="Arial" panose="020B0604020202020204" pitchFamily="34" charset="0"/>
              </a:defRPr>
            </a:lvl9pPr>
          </a:lstStyle>
          <a:p>
            <a:pPr algn="ctr" defTabSz="1371600"/>
            <a:r>
              <a:rPr lang="en-US" altLang="en-US" sz="1800" dirty="0">
                <a:solidFill>
                  <a:srgbClr val="FF0000"/>
                </a:solidFill>
                <a:latin typeface="+mn-lt"/>
                <a:ea typeface="ヒラギノ角ゴ Pro W3"/>
                <a:cs typeface="ヒラギノ角ゴ Pro W3"/>
              </a:rPr>
              <a:t>Temperature Gradient</a:t>
            </a:r>
          </a:p>
        </p:txBody>
      </p:sp>
      <p:cxnSp>
        <p:nvCxnSpPr>
          <p:cNvPr id="14" name="Straight Arrow Connector 3">
            <a:extLst>
              <a:ext uri="{FF2B5EF4-FFF2-40B4-BE49-F238E27FC236}">
                <a16:creationId xmlns:a16="http://schemas.microsoft.com/office/drawing/2014/main" id="{2540E85F-2CE8-8759-F19C-1C95810B94A3}"/>
              </a:ext>
            </a:extLst>
          </p:cNvPr>
          <p:cNvCxnSpPr>
            <a:cxnSpLocks noChangeShapeType="1"/>
          </p:cNvCxnSpPr>
          <p:nvPr/>
        </p:nvCxnSpPr>
        <p:spPr bwMode="auto">
          <a:xfrm flipV="1">
            <a:off x="15320513" y="8701045"/>
            <a:ext cx="2027349" cy="2"/>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
            <a:extLst>
              <a:ext uri="{FF2B5EF4-FFF2-40B4-BE49-F238E27FC236}">
                <a16:creationId xmlns:a16="http://schemas.microsoft.com/office/drawing/2014/main" id="{AC8A411B-2EBE-4C78-2C14-06971E2DCAD4}"/>
              </a:ext>
            </a:extLst>
          </p:cNvPr>
          <p:cNvPicPr>
            <a:picLocks noChangeAspect="1"/>
          </p:cNvPicPr>
          <p:nvPr/>
        </p:nvPicPr>
        <p:blipFill rotWithShape="1">
          <a:blip r:embed="rId6">
            <a:extLst>
              <a:ext uri="{28A0092B-C50C-407E-A947-70E740481C1C}">
                <a14:useLocalDpi xmlns:a14="http://schemas.microsoft.com/office/drawing/2010/main" val="0"/>
              </a:ext>
            </a:extLst>
          </a:blip>
          <a:srcRect l="2853" t="4646" r="61215" b="7116"/>
          <a:stretch/>
        </p:blipFill>
        <p:spPr bwMode="auto">
          <a:xfrm rot="10800000">
            <a:off x="10336818" y="1776983"/>
            <a:ext cx="1616249" cy="29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541EF7AE-B584-BA72-E28A-480112BCFA7D}"/>
              </a:ext>
            </a:extLst>
          </p:cNvPr>
          <p:cNvSpPr/>
          <p:nvPr/>
        </p:nvSpPr>
        <p:spPr>
          <a:xfrm>
            <a:off x="11602249" y="1772153"/>
            <a:ext cx="187486" cy="292094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vert="vert270" anchor="ctr"/>
          <a:lstStyle/>
          <a:p>
            <a:pPr algn="ctr" defTabSz="1371600">
              <a:defRPr/>
            </a:pPr>
            <a:r>
              <a:rPr lang="en-US" sz="1575" b="1" dirty="0">
                <a:solidFill>
                  <a:srgbClr val="FFFFFF"/>
                </a:solidFill>
                <a:cs typeface="Arial" panose="020B0604020202020204" pitchFamily="34" charset="0"/>
              </a:rPr>
              <a:t>Steel</a:t>
            </a:r>
            <a:r>
              <a:rPr lang="en-US" sz="1575" b="1" dirty="0">
                <a:solidFill>
                  <a:srgbClr val="C00000"/>
                </a:solidFill>
                <a:cs typeface="Arial" panose="020B0604020202020204" pitchFamily="34" charset="0"/>
              </a:rPr>
              <a:t>  </a:t>
            </a:r>
            <a:r>
              <a:rPr lang="en-US" sz="1575" b="1" dirty="0">
                <a:solidFill>
                  <a:srgbClr val="FFFFFF"/>
                </a:solidFill>
                <a:cs typeface="Arial" panose="020B0604020202020204" pitchFamily="34" charset="0"/>
              </a:rPr>
              <a:t>Plate</a:t>
            </a:r>
            <a:endParaRPr lang="en-US" sz="1650" b="1" dirty="0">
              <a:solidFill>
                <a:srgbClr val="FFFFFF"/>
              </a:solidFill>
              <a:cs typeface="Arial" panose="020B0604020202020204" pitchFamily="34" charset="0"/>
            </a:endParaRPr>
          </a:p>
        </p:txBody>
      </p:sp>
      <p:sp>
        <p:nvSpPr>
          <p:cNvPr id="17" name="TextBox 16">
            <a:extLst>
              <a:ext uri="{FF2B5EF4-FFF2-40B4-BE49-F238E27FC236}">
                <a16:creationId xmlns:a16="http://schemas.microsoft.com/office/drawing/2014/main" id="{9095E212-CACC-8EA8-CF28-0C5ADEA03A1C}"/>
              </a:ext>
            </a:extLst>
          </p:cNvPr>
          <p:cNvSpPr txBox="1">
            <a:spLocks noChangeArrowheads="1"/>
          </p:cNvSpPr>
          <p:nvPr/>
        </p:nvSpPr>
        <p:spPr bwMode="auto">
          <a:xfrm>
            <a:off x="15535159" y="8173469"/>
            <a:ext cx="2210189" cy="369332"/>
          </a:xfrm>
          <a:prstGeom prst="rect">
            <a:avLst/>
          </a:prstGeom>
          <a:solidFill>
            <a:srgbClr val="FFFF00"/>
          </a:solidFill>
          <a:ln>
            <a:noFill/>
          </a:ln>
        </p:spPr>
        <p:txBody>
          <a:bodyPr wrap="square">
            <a:spAutoFit/>
          </a:bodyPr>
          <a:lstStyle>
            <a:lvl1pPr>
              <a:buClr>
                <a:schemeClr val="bg1"/>
              </a:buClr>
              <a:buFont typeface="Arial" panose="020B0604020202020204" pitchFamily="34" charset="0"/>
              <a:buChar char=" "/>
              <a:defRPr>
                <a:solidFill>
                  <a:srgbClr val="808080"/>
                </a:solidFill>
                <a:latin typeface="Arial" panose="020B0604020202020204" pitchFamily="34" charset="0"/>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pPr algn="ctr" defTabSz="1371600">
              <a:buClrTx/>
              <a:buNone/>
            </a:pPr>
            <a:r>
              <a:rPr lang="en-US" altLang="en-US" u="sng" dirty="0">
                <a:solidFill>
                  <a:srgbClr val="FF0000"/>
                </a:solidFill>
                <a:latin typeface="+mn-lt"/>
                <a:cs typeface="SABIC Typeface Text Light"/>
              </a:rPr>
              <a:t>Refractory Layers</a:t>
            </a:r>
          </a:p>
        </p:txBody>
      </p:sp>
      <p:pic>
        <p:nvPicPr>
          <p:cNvPr id="18" name="Picture 17">
            <a:extLst>
              <a:ext uri="{FF2B5EF4-FFF2-40B4-BE49-F238E27FC236}">
                <a16:creationId xmlns:a16="http://schemas.microsoft.com/office/drawing/2014/main" id="{CC60EC91-8D24-EC48-7D73-35B1C79D683C}"/>
              </a:ext>
            </a:extLst>
          </p:cNvPr>
          <p:cNvPicPr>
            <a:picLocks noChangeAspect="1"/>
          </p:cNvPicPr>
          <p:nvPr/>
        </p:nvPicPr>
        <p:blipFill rotWithShape="1">
          <a:blip r:embed="rId7"/>
          <a:srcRect l="9162"/>
          <a:stretch/>
        </p:blipFill>
        <p:spPr>
          <a:xfrm>
            <a:off x="15319229" y="5809704"/>
            <a:ext cx="2424931" cy="2310926"/>
          </a:xfrm>
          <a:prstGeom prst="rect">
            <a:avLst/>
          </a:prstGeom>
        </p:spPr>
      </p:pic>
      <p:pic>
        <p:nvPicPr>
          <p:cNvPr id="19" name="Picture 18">
            <a:extLst>
              <a:ext uri="{FF2B5EF4-FFF2-40B4-BE49-F238E27FC236}">
                <a16:creationId xmlns:a16="http://schemas.microsoft.com/office/drawing/2014/main" id="{F150CA7C-CE9F-7A88-66A0-C18370DE327A}"/>
              </a:ext>
            </a:extLst>
          </p:cNvPr>
          <p:cNvPicPr>
            <a:picLocks noChangeAspect="1"/>
          </p:cNvPicPr>
          <p:nvPr/>
        </p:nvPicPr>
        <p:blipFill rotWithShape="1">
          <a:blip r:embed="rId8"/>
          <a:srcRect l="3711"/>
          <a:stretch/>
        </p:blipFill>
        <p:spPr>
          <a:xfrm>
            <a:off x="7115211" y="5631894"/>
            <a:ext cx="7959588" cy="2579889"/>
          </a:xfrm>
          <a:prstGeom prst="rect">
            <a:avLst/>
          </a:prstGeom>
        </p:spPr>
      </p:pic>
      <p:cxnSp>
        <p:nvCxnSpPr>
          <p:cNvPr id="20" name="Straight Arrow Connector 19">
            <a:extLst>
              <a:ext uri="{FF2B5EF4-FFF2-40B4-BE49-F238E27FC236}">
                <a16:creationId xmlns:a16="http://schemas.microsoft.com/office/drawing/2014/main" id="{2B3ABD57-82E5-4E30-6799-60529F724807}"/>
              </a:ext>
            </a:extLst>
          </p:cNvPr>
          <p:cNvCxnSpPr>
            <a:cxnSpLocks/>
          </p:cNvCxnSpPr>
          <p:nvPr/>
        </p:nvCxnSpPr>
        <p:spPr>
          <a:xfrm flipV="1">
            <a:off x="9801638" y="2109953"/>
            <a:ext cx="62802" cy="8693"/>
          </a:xfrm>
          <a:prstGeom prst="straightConnector1">
            <a:avLst/>
          </a:prstGeom>
          <a:ln w="12700">
            <a:solidFill>
              <a:srgbClr val="FF0000"/>
            </a:solidFill>
            <a:prstDash val="lgDashDot"/>
            <a:tailEnd type="triangle"/>
          </a:ln>
          <a:effectLst>
            <a:glow rad="63500">
              <a:srgbClr val="FF0066">
                <a:alpha val="40000"/>
              </a:srgbClr>
            </a:glow>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006700C1-486D-581E-78D0-02B84C0F2C2A}"/>
              </a:ext>
            </a:extLst>
          </p:cNvPr>
          <p:cNvPicPr>
            <a:picLocks noChangeAspect="1"/>
          </p:cNvPicPr>
          <p:nvPr/>
        </p:nvPicPr>
        <p:blipFill>
          <a:blip r:embed="rId9"/>
          <a:stretch>
            <a:fillRect/>
          </a:stretch>
        </p:blipFill>
        <p:spPr>
          <a:xfrm>
            <a:off x="9799992" y="3459415"/>
            <a:ext cx="364337" cy="1157490"/>
          </a:xfrm>
          <a:prstGeom prst="rect">
            <a:avLst/>
          </a:prstGeom>
        </p:spPr>
      </p:pic>
      <p:sp>
        <p:nvSpPr>
          <p:cNvPr id="22" name="TextBox 21">
            <a:extLst>
              <a:ext uri="{FF2B5EF4-FFF2-40B4-BE49-F238E27FC236}">
                <a16:creationId xmlns:a16="http://schemas.microsoft.com/office/drawing/2014/main" id="{4A3470BC-48B5-BC2F-8E17-969220AB94D5}"/>
              </a:ext>
            </a:extLst>
          </p:cNvPr>
          <p:cNvSpPr txBox="1"/>
          <p:nvPr/>
        </p:nvSpPr>
        <p:spPr bwMode="auto">
          <a:xfrm>
            <a:off x="9027665" y="8347172"/>
            <a:ext cx="4264178" cy="415498"/>
          </a:xfrm>
          <a:prstGeom prst="rect">
            <a:avLst/>
          </a:prstGeom>
          <a:solidFill>
            <a:schemeClr val="accent6">
              <a:lumMod val="60000"/>
              <a:lumOff val="40000"/>
            </a:schemeClr>
          </a:solidFill>
          <a:ln>
            <a:noFill/>
          </a:ln>
          <a:effectLst/>
        </p:spPr>
        <p:txBody>
          <a:bodyPr wrap="square">
            <a:spAutoFit/>
          </a:bodyPr>
          <a:lstStyle/>
          <a:p>
            <a:pPr algn="ctr" defTabSz="1371600"/>
            <a:r>
              <a:rPr lang="en-US" sz="2100" dirty="0">
                <a:solidFill>
                  <a:srgbClr val="4D4D4D"/>
                </a:solidFill>
                <a:cs typeface="SABIC Typeface Text Light"/>
              </a:rPr>
              <a:t>Refractory Lining Types</a:t>
            </a:r>
          </a:p>
        </p:txBody>
      </p:sp>
      <p:sp>
        <p:nvSpPr>
          <p:cNvPr id="23" name="TextBox 22">
            <a:extLst>
              <a:ext uri="{FF2B5EF4-FFF2-40B4-BE49-F238E27FC236}">
                <a16:creationId xmlns:a16="http://schemas.microsoft.com/office/drawing/2014/main" id="{5A6126DC-5071-A317-6F71-0A9E1A62C535}"/>
              </a:ext>
            </a:extLst>
          </p:cNvPr>
          <p:cNvSpPr txBox="1">
            <a:spLocks noChangeArrowheads="1"/>
          </p:cNvSpPr>
          <p:nvPr/>
        </p:nvSpPr>
        <p:spPr bwMode="auto">
          <a:xfrm>
            <a:off x="9977914" y="4628902"/>
            <a:ext cx="2407643" cy="369332"/>
          </a:xfrm>
          <a:prstGeom prst="rect">
            <a:avLst/>
          </a:prstGeom>
          <a:solidFill>
            <a:schemeClr val="bg2"/>
          </a:solidFill>
          <a:ln>
            <a:noFill/>
          </a:ln>
        </p:spPr>
        <p:txBody>
          <a:bodyPr wrap="square">
            <a:spAutoFit/>
          </a:bodyPr>
          <a:lstStyle>
            <a:defPPr>
              <a:defRPr lang="en-US"/>
            </a:defPPr>
            <a:lvl1pPr algn="ctr" defTabSz="1371600">
              <a:buClrTx/>
              <a:buFont typeface="Arial" panose="020B0604020202020204" pitchFamily="34" charset="0"/>
              <a:buNone/>
              <a:defRPr u="sng">
                <a:solidFill>
                  <a:srgbClr val="FF0000"/>
                </a:solidFill>
                <a:cs typeface="SABIC Typeface Text Light"/>
              </a:defRPr>
            </a:lvl1pPr>
            <a:lvl2pPr marL="742950" indent="-285750">
              <a:spcBef>
                <a:spcPct val="30000"/>
              </a:spcBef>
              <a:buChar char="•"/>
              <a:defRPr>
                <a:solidFill>
                  <a:srgbClr val="808080"/>
                </a:solidFill>
                <a:latin typeface="Arial" panose="020B0604020202020204" pitchFamily="34" charset="0"/>
              </a:defRPr>
            </a:lvl2pPr>
            <a:lvl3pPr marL="1143000" indent="-228600">
              <a:spcBef>
                <a:spcPct val="30000"/>
              </a:spcBef>
              <a:buChar char="•"/>
              <a:defRPr>
                <a:solidFill>
                  <a:srgbClr val="808080"/>
                </a:solidFill>
                <a:latin typeface="Arial" panose="020B0604020202020204" pitchFamily="34" charset="0"/>
              </a:defRPr>
            </a:lvl3pPr>
            <a:lvl4pPr marL="1600200" indent="-228600">
              <a:spcBef>
                <a:spcPct val="30000"/>
              </a:spcBef>
              <a:buChar char="•"/>
              <a:defRPr>
                <a:solidFill>
                  <a:srgbClr val="808080"/>
                </a:solidFill>
                <a:latin typeface="Arial" panose="020B0604020202020204" pitchFamily="34" charset="0"/>
              </a:defRPr>
            </a:lvl4pPr>
            <a:lvl5pPr marL="2057400" indent="-228600">
              <a:spcBef>
                <a:spcPct val="30000"/>
              </a:spcBef>
              <a:buChar char="•"/>
              <a:defRPr>
                <a:solidFill>
                  <a:srgbClr val="808080"/>
                </a:solidFill>
                <a:latin typeface="Arial" panose="020B0604020202020204" pitchFamily="34" charset="0"/>
              </a:defRPr>
            </a:lvl5pPr>
            <a:lvl6pPr marL="2514600" indent="-228600" eaLnBrk="0" fontAlgn="base" hangingPunct="0">
              <a:spcBef>
                <a:spcPct val="30000"/>
              </a:spcBef>
              <a:spcAft>
                <a:spcPct val="0"/>
              </a:spcAft>
              <a:buChar char="•"/>
              <a:defRPr>
                <a:solidFill>
                  <a:srgbClr val="808080"/>
                </a:solidFill>
                <a:latin typeface="Arial" panose="020B0604020202020204" pitchFamily="34" charset="0"/>
              </a:defRPr>
            </a:lvl6pPr>
            <a:lvl7pPr marL="2971800" indent="-228600" eaLnBrk="0" fontAlgn="base" hangingPunct="0">
              <a:spcBef>
                <a:spcPct val="30000"/>
              </a:spcBef>
              <a:spcAft>
                <a:spcPct val="0"/>
              </a:spcAft>
              <a:buChar char="•"/>
              <a:defRPr>
                <a:solidFill>
                  <a:srgbClr val="808080"/>
                </a:solidFill>
                <a:latin typeface="Arial" panose="020B0604020202020204" pitchFamily="34" charset="0"/>
              </a:defRPr>
            </a:lvl7pPr>
            <a:lvl8pPr marL="3429000" indent="-228600" eaLnBrk="0" fontAlgn="base" hangingPunct="0">
              <a:spcBef>
                <a:spcPct val="30000"/>
              </a:spcBef>
              <a:spcAft>
                <a:spcPct val="0"/>
              </a:spcAft>
              <a:buChar char="•"/>
              <a:defRPr>
                <a:solidFill>
                  <a:srgbClr val="808080"/>
                </a:solidFill>
                <a:latin typeface="Arial" panose="020B0604020202020204" pitchFamily="34" charset="0"/>
              </a:defRPr>
            </a:lvl8pPr>
            <a:lvl9pPr marL="3886200" indent="-228600" eaLnBrk="0" fontAlgn="base" hangingPunct="0">
              <a:spcBef>
                <a:spcPct val="30000"/>
              </a:spcBef>
              <a:spcAft>
                <a:spcPct val="0"/>
              </a:spcAft>
              <a:buChar char="•"/>
              <a:defRPr>
                <a:solidFill>
                  <a:srgbClr val="808080"/>
                </a:solidFill>
                <a:latin typeface="Arial" panose="020B0604020202020204" pitchFamily="34" charset="0"/>
              </a:defRPr>
            </a:lvl9pPr>
          </a:lstStyle>
          <a:p>
            <a:r>
              <a:rPr lang="en-US" altLang="en-US" dirty="0"/>
              <a:t>Refractory Layers</a:t>
            </a:r>
          </a:p>
        </p:txBody>
      </p:sp>
      <p:pic>
        <p:nvPicPr>
          <p:cNvPr id="24" name="Picture 23">
            <a:extLst>
              <a:ext uri="{FF2B5EF4-FFF2-40B4-BE49-F238E27FC236}">
                <a16:creationId xmlns:a16="http://schemas.microsoft.com/office/drawing/2014/main" id="{35447935-9718-F1AE-8D69-D58699B2776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6857"/>
          <a:stretch/>
        </p:blipFill>
        <p:spPr bwMode="auto">
          <a:xfrm>
            <a:off x="14383314" y="1455920"/>
            <a:ext cx="2601188" cy="3524094"/>
          </a:xfrm>
          <a:prstGeom prst="rect">
            <a:avLst/>
          </a:prstGeom>
          <a:noFill/>
          <a:ln>
            <a:noFill/>
          </a:ln>
        </p:spPr>
      </p:pic>
      <p:pic>
        <p:nvPicPr>
          <p:cNvPr id="25" name="Picture 24">
            <a:extLst>
              <a:ext uri="{FF2B5EF4-FFF2-40B4-BE49-F238E27FC236}">
                <a16:creationId xmlns:a16="http://schemas.microsoft.com/office/drawing/2014/main" id="{EB613ED5-345F-A8B5-5CB3-6E765EC208CC}"/>
              </a:ext>
            </a:extLst>
          </p:cNvPr>
          <p:cNvPicPr>
            <a:picLocks noChangeAspect="1"/>
          </p:cNvPicPr>
          <p:nvPr/>
        </p:nvPicPr>
        <p:blipFill>
          <a:blip r:embed="rId11"/>
          <a:stretch>
            <a:fillRect/>
          </a:stretch>
        </p:blipFill>
        <p:spPr>
          <a:xfrm>
            <a:off x="14752180" y="4041254"/>
            <a:ext cx="141015" cy="403817"/>
          </a:xfrm>
          <a:prstGeom prst="rect">
            <a:avLst/>
          </a:prstGeom>
        </p:spPr>
      </p:pic>
      <p:pic>
        <p:nvPicPr>
          <p:cNvPr id="26" name="Picture 25">
            <a:extLst>
              <a:ext uri="{FF2B5EF4-FFF2-40B4-BE49-F238E27FC236}">
                <a16:creationId xmlns:a16="http://schemas.microsoft.com/office/drawing/2014/main" id="{617D0ABA-8A2B-1520-2BDF-6AFD896ECE6E}"/>
              </a:ext>
            </a:extLst>
          </p:cNvPr>
          <p:cNvPicPr>
            <a:picLocks noChangeAspect="1"/>
          </p:cNvPicPr>
          <p:nvPr/>
        </p:nvPicPr>
        <p:blipFill>
          <a:blip r:embed="rId11"/>
          <a:stretch>
            <a:fillRect/>
          </a:stretch>
        </p:blipFill>
        <p:spPr>
          <a:xfrm>
            <a:off x="14999932" y="4041254"/>
            <a:ext cx="141015" cy="403817"/>
          </a:xfrm>
          <a:prstGeom prst="rect">
            <a:avLst/>
          </a:prstGeom>
        </p:spPr>
      </p:pic>
      <p:pic>
        <p:nvPicPr>
          <p:cNvPr id="27" name="Picture 26">
            <a:extLst>
              <a:ext uri="{FF2B5EF4-FFF2-40B4-BE49-F238E27FC236}">
                <a16:creationId xmlns:a16="http://schemas.microsoft.com/office/drawing/2014/main" id="{C030A278-0990-E33B-254C-4E1A20757628}"/>
              </a:ext>
            </a:extLst>
          </p:cNvPr>
          <p:cNvPicPr>
            <a:picLocks noChangeAspect="1"/>
          </p:cNvPicPr>
          <p:nvPr/>
        </p:nvPicPr>
        <p:blipFill>
          <a:blip r:embed="rId11"/>
          <a:stretch>
            <a:fillRect/>
          </a:stretch>
        </p:blipFill>
        <p:spPr>
          <a:xfrm>
            <a:off x="15744464" y="4041254"/>
            <a:ext cx="141015" cy="403817"/>
          </a:xfrm>
          <a:prstGeom prst="rect">
            <a:avLst/>
          </a:prstGeom>
        </p:spPr>
      </p:pic>
      <p:pic>
        <p:nvPicPr>
          <p:cNvPr id="28" name="Picture 27">
            <a:extLst>
              <a:ext uri="{FF2B5EF4-FFF2-40B4-BE49-F238E27FC236}">
                <a16:creationId xmlns:a16="http://schemas.microsoft.com/office/drawing/2014/main" id="{D16F1B8E-C78C-5BD8-00C2-99EF5DB5C08F}"/>
              </a:ext>
            </a:extLst>
          </p:cNvPr>
          <p:cNvPicPr>
            <a:picLocks noChangeAspect="1"/>
          </p:cNvPicPr>
          <p:nvPr/>
        </p:nvPicPr>
        <p:blipFill>
          <a:blip r:embed="rId11"/>
          <a:stretch>
            <a:fillRect/>
          </a:stretch>
        </p:blipFill>
        <p:spPr>
          <a:xfrm>
            <a:off x="15975244" y="4037129"/>
            <a:ext cx="141015" cy="403817"/>
          </a:xfrm>
          <a:prstGeom prst="rect">
            <a:avLst/>
          </a:prstGeom>
        </p:spPr>
      </p:pic>
      <p:sp>
        <p:nvSpPr>
          <p:cNvPr id="29" name="Title 4">
            <a:extLst>
              <a:ext uri="{FF2B5EF4-FFF2-40B4-BE49-F238E27FC236}">
                <a16:creationId xmlns:a16="http://schemas.microsoft.com/office/drawing/2014/main" id="{19C7EBEB-23BB-7973-1459-960C5EA513DA}"/>
              </a:ext>
            </a:extLst>
          </p:cNvPr>
          <p:cNvSpPr txBox="1">
            <a:spLocks/>
          </p:cNvSpPr>
          <p:nvPr/>
        </p:nvSpPr>
        <p:spPr bwMode="auto">
          <a:xfrm>
            <a:off x="685800" y="614221"/>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a:defRPr/>
            </a:pPr>
            <a:r>
              <a:rPr lang="en-US" sz="2400" kern="0" dirty="0">
                <a:solidFill>
                  <a:srgbClr val="4D4D4D"/>
                </a:solidFill>
                <a:latin typeface="+mj-lt"/>
                <a:ea typeface="+mj-ea"/>
                <a:cs typeface="SABIC Typeface Text Light"/>
              </a:rPr>
              <a:t>Refractory Importance</a:t>
            </a:r>
            <a:endParaRPr lang="en-GB" sz="2400" kern="0" dirty="0">
              <a:solidFill>
                <a:srgbClr val="4D4D4D"/>
              </a:solidFill>
              <a:latin typeface="+mj-lt"/>
              <a:ea typeface="+mj-ea"/>
              <a:cs typeface="SABIC Typeface Text Light"/>
            </a:endParaRPr>
          </a:p>
        </p:txBody>
      </p:sp>
      <p:cxnSp>
        <p:nvCxnSpPr>
          <p:cNvPr id="30" name="Straight Connector 29">
            <a:extLst>
              <a:ext uri="{FF2B5EF4-FFF2-40B4-BE49-F238E27FC236}">
                <a16:creationId xmlns:a16="http://schemas.microsoft.com/office/drawing/2014/main" id="{37B96D47-99AE-73A4-04DA-06FE5D5A7AE7}"/>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31" name="Rectangle 30">
            <a:extLst>
              <a:ext uri="{FF2B5EF4-FFF2-40B4-BE49-F238E27FC236}">
                <a16:creationId xmlns:a16="http://schemas.microsoft.com/office/drawing/2014/main" id="{68DBA06E-5B6E-9C58-4466-6ACB4638E346}"/>
              </a:ext>
            </a:extLst>
          </p:cNvPr>
          <p:cNvSpPr/>
          <p:nvPr/>
        </p:nvSpPr>
        <p:spPr>
          <a:xfrm>
            <a:off x="7603258" y="1452352"/>
            <a:ext cx="5155393" cy="3646231"/>
          </a:xfrm>
          <a:prstGeom prst="rect">
            <a:avLst/>
          </a:prstGeom>
          <a:no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30">
            <a:extLst>
              <a:ext uri="{FF2B5EF4-FFF2-40B4-BE49-F238E27FC236}">
                <a16:creationId xmlns:a16="http://schemas.microsoft.com/office/drawing/2014/main" id="{28BFC675-0737-1814-B8C9-765C1F6C386F}"/>
              </a:ext>
            </a:extLst>
          </p:cNvPr>
          <p:cNvSpPr txBox="1">
            <a:spLocks noChangeArrowheads="1"/>
          </p:cNvSpPr>
          <p:nvPr/>
        </p:nvSpPr>
        <p:spPr bwMode="auto">
          <a:xfrm rot="16200000">
            <a:off x="14256539" y="6708549"/>
            <a:ext cx="1835271" cy="261610"/>
          </a:xfrm>
          <a:prstGeom prst="rect">
            <a:avLst/>
          </a:prstGeom>
          <a:solidFill>
            <a:srgbClr val="FFFF00"/>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100" dirty="0">
                <a:solidFill>
                  <a:srgbClr val="FF0000"/>
                </a:solidFill>
                <a:latin typeface="+mn-lt"/>
                <a:cs typeface="SABIC Typeface Text Light"/>
              </a:rPr>
              <a:t>Refractory Hot Face</a:t>
            </a:r>
          </a:p>
        </p:txBody>
      </p:sp>
      <p:sp>
        <p:nvSpPr>
          <p:cNvPr id="35" name="Speech Bubble: Oval 34">
            <a:extLst>
              <a:ext uri="{FF2B5EF4-FFF2-40B4-BE49-F238E27FC236}">
                <a16:creationId xmlns:a16="http://schemas.microsoft.com/office/drawing/2014/main" id="{4C011247-422E-C689-E5F4-1A6CBEF48618}"/>
              </a:ext>
            </a:extLst>
          </p:cNvPr>
          <p:cNvSpPr/>
          <p:nvPr/>
        </p:nvSpPr>
        <p:spPr>
          <a:xfrm>
            <a:off x="13589276" y="3318582"/>
            <a:ext cx="1240806" cy="771185"/>
          </a:xfrm>
          <a:prstGeom prst="wedgeEllipseCallout">
            <a:avLst>
              <a:gd name="adj1" fmla="val -239490"/>
              <a:gd name="adj2" fmla="val 92621"/>
            </a:avLst>
          </a:prstGeom>
          <a:solidFill>
            <a:srgbClr val="FFFF0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Refractory lining</a:t>
            </a:r>
            <a:endParaRPr lang="en-US" sz="1100" dirty="0"/>
          </a:p>
        </p:txBody>
      </p:sp>
      <p:sp>
        <p:nvSpPr>
          <p:cNvPr id="36" name="TextBox 30">
            <a:extLst>
              <a:ext uri="{FF2B5EF4-FFF2-40B4-BE49-F238E27FC236}">
                <a16:creationId xmlns:a16="http://schemas.microsoft.com/office/drawing/2014/main" id="{F696EC8D-D563-1E85-985A-0544FC8515AD}"/>
              </a:ext>
            </a:extLst>
          </p:cNvPr>
          <p:cNvSpPr txBox="1">
            <a:spLocks noChangeArrowheads="1"/>
          </p:cNvSpPr>
          <p:nvPr/>
        </p:nvSpPr>
        <p:spPr bwMode="auto">
          <a:xfrm rot="16200000">
            <a:off x="16695720" y="6646322"/>
            <a:ext cx="1835271" cy="261610"/>
          </a:xfrm>
          <a:prstGeom prst="rect">
            <a:avLst/>
          </a:prstGeom>
          <a:solidFill>
            <a:schemeClr val="bg1"/>
          </a:solidFill>
          <a:ln>
            <a:noFill/>
          </a:ln>
        </p:spPr>
        <p:txBody>
          <a:bodyPr wrap="square">
            <a:spAutoFit/>
          </a:bodyPr>
          <a:lstStyle>
            <a:lvl1pPr>
              <a:defRPr sz="1600">
                <a:solidFill>
                  <a:srgbClr val="53565A"/>
                </a:solidFill>
                <a:latin typeface="Arial" panose="020B0604020202020204" pitchFamily="34" charset="0"/>
                <a:ea typeface="ヒラギノ角ゴ ProN W3" charset="-128"/>
                <a:sym typeface="Arial" panose="020B0604020202020204" pitchFamily="34" charset="0"/>
              </a:defRPr>
            </a:lvl1pPr>
            <a:lvl2pPr marL="742950" indent="-285750">
              <a:defRPr sz="1600">
                <a:solidFill>
                  <a:srgbClr val="53565A"/>
                </a:solidFill>
                <a:latin typeface="Arial" panose="020B0604020202020204" pitchFamily="34" charset="0"/>
                <a:ea typeface="ヒラギノ角ゴ ProN W3" charset="-128"/>
                <a:sym typeface="Arial" panose="020B0604020202020204" pitchFamily="34" charset="0"/>
              </a:defRPr>
            </a:lvl2pPr>
            <a:lvl3pPr marL="1143000" indent="-228600">
              <a:defRPr sz="1600">
                <a:solidFill>
                  <a:srgbClr val="53565A"/>
                </a:solidFill>
                <a:latin typeface="Arial" panose="020B0604020202020204" pitchFamily="34" charset="0"/>
                <a:ea typeface="ヒラギノ角ゴ ProN W3" charset="-128"/>
                <a:sym typeface="Arial" panose="020B0604020202020204" pitchFamily="34" charset="0"/>
              </a:defRPr>
            </a:lvl3pPr>
            <a:lvl4pPr marL="1600200" indent="-228600">
              <a:defRPr sz="1600">
                <a:solidFill>
                  <a:srgbClr val="53565A"/>
                </a:solidFill>
                <a:latin typeface="Arial" panose="020B0604020202020204" pitchFamily="34" charset="0"/>
                <a:ea typeface="ヒラギノ角ゴ ProN W3" charset="-128"/>
                <a:sym typeface="Arial" panose="020B0604020202020204" pitchFamily="34" charset="0"/>
              </a:defRPr>
            </a:lvl4pPr>
            <a:lvl5pPr marL="2057400" indent="-228600">
              <a:defRPr sz="1600">
                <a:solidFill>
                  <a:srgbClr val="53565A"/>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1600">
                <a:solidFill>
                  <a:srgbClr val="53565A"/>
                </a:solidFill>
                <a:latin typeface="Arial" panose="020B0604020202020204" pitchFamily="34" charset="0"/>
                <a:ea typeface="ヒラギノ角ゴ ProN W3" charset="-128"/>
                <a:sym typeface="Arial" panose="020B0604020202020204" pitchFamily="34" charset="0"/>
              </a:defRPr>
            </a:lvl9pPr>
          </a:lstStyle>
          <a:p>
            <a:pPr algn="ctr" defTabSz="1371600">
              <a:defRPr/>
            </a:pPr>
            <a:r>
              <a:rPr lang="en-US" altLang="en-US" sz="1100" dirty="0">
                <a:solidFill>
                  <a:srgbClr val="FF0000"/>
                </a:solidFill>
                <a:latin typeface="+mn-lt"/>
                <a:cs typeface="SABIC Typeface Text Light"/>
              </a:rPr>
              <a:t>Steel Casing Temp: 60-100</a:t>
            </a:r>
            <a:r>
              <a:rPr lang="en-US" altLang="en-US" sz="1100" baseline="30000" dirty="0">
                <a:solidFill>
                  <a:srgbClr val="FF0000"/>
                </a:solidFill>
                <a:latin typeface="+mn-lt"/>
                <a:cs typeface="SABIC Typeface Text Light"/>
              </a:rPr>
              <a:t>0</a:t>
            </a:r>
            <a:r>
              <a:rPr lang="en-US" altLang="en-US" sz="1100" dirty="0">
                <a:solidFill>
                  <a:srgbClr val="FF0000"/>
                </a:solidFill>
                <a:latin typeface="+mn-lt"/>
                <a:cs typeface="SABIC Typeface Text Light"/>
              </a:rPr>
              <a:t>C</a:t>
            </a:r>
          </a:p>
        </p:txBody>
      </p:sp>
      <p:pic>
        <p:nvPicPr>
          <p:cNvPr id="32" name="Picture 1" descr="http://intranet.sabic.com/PublishingImages/sabic_logo.jpg">
            <a:extLst>
              <a:ext uri="{FF2B5EF4-FFF2-40B4-BE49-F238E27FC236}">
                <a16:creationId xmlns:a16="http://schemas.microsoft.com/office/drawing/2014/main" id="{DF6C6EA6-9044-4D5E-ACB1-422832DA14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9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30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0" presetClass="entr" presetSubtype="0" repeatCount="indefinite"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3000"/>
                                        <p:tgtEl>
                                          <p:spTgt spid="2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itle 4">
            <a:extLst>
              <a:ext uri="{FF2B5EF4-FFF2-40B4-BE49-F238E27FC236}">
                <a16:creationId xmlns:a16="http://schemas.microsoft.com/office/drawing/2014/main" id="{7885163A-25C0-60F7-8CB2-6CDCB0F38A98}"/>
              </a:ext>
            </a:extLst>
          </p:cNvPr>
          <p:cNvSpPr txBox="1">
            <a:spLocks/>
          </p:cNvSpPr>
          <p:nvPr/>
        </p:nvSpPr>
        <p:spPr bwMode="auto">
          <a:xfrm>
            <a:off x="685800" y="527050"/>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Heater REFRACTORY PERFORMANCE &amp; Failure risks</a:t>
            </a:r>
          </a:p>
        </p:txBody>
      </p:sp>
      <p:sp>
        <p:nvSpPr>
          <p:cNvPr id="11" name="Content Placeholder 2">
            <a:extLst>
              <a:ext uri="{FF2B5EF4-FFF2-40B4-BE49-F238E27FC236}">
                <a16:creationId xmlns:a16="http://schemas.microsoft.com/office/drawing/2014/main" id="{9122D8AC-7311-A3BD-B8A7-F689B7611B42}"/>
              </a:ext>
            </a:extLst>
          </p:cNvPr>
          <p:cNvSpPr txBox="1">
            <a:spLocks/>
          </p:cNvSpPr>
          <p:nvPr/>
        </p:nvSpPr>
        <p:spPr>
          <a:xfrm>
            <a:off x="685800" y="1333500"/>
            <a:ext cx="9525000" cy="66293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3" indent="0" algn="just" eaLnBrk="0" hangingPunct="0">
              <a:lnSpc>
                <a:spcPts val="3300"/>
              </a:lnSpc>
              <a:spcBef>
                <a:spcPct val="0"/>
              </a:spcBef>
              <a:buClr>
                <a:srgbClr val="FFFFFF"/>
              </a:buClr>
              <a:buNone/>
              <a:defRPr/>
            </a:pPr>
            <a:r>
              <a:rPr lang="en-US" sz="2400" b="1" dirty="0">
                <a:solidFill>
                  <a:srgbClr val="C00000"/>
                </a:solidFill>
                <a:cs typeface="SABIC Typeface Text Light" panose="020B0303060202020204" pitchFamily="34" charset="0"/>
              </a:rPr>
              <a:t>Important  features</a:t>
            </a:r>
          </a:p>
          <a:p>
            <a:pPr marL="1397795" lvl="4" indent="-673895" algn="just" eaLnBrk="0" hangingPunct="0">
              <a:lnSpc>
                <a:spcPts val="3300"/>
              </a:lnSpc>
              <a:spcBef>
                <a:spcPct val="0"/>
              </a:spcBef>
              <a:buClr>
                <a:srgbClr val="FFFFFF"/>
              </a:buClr>
              <a:buBlip>
                <a:blip r:embed="rId6"/>
              </a:buBlip>
              <a:defRPr/>
            </a:pPr>
            <a:r>
              <a:rPr lang="en-US" sz="2200" kern="0" dirty="0">
                <a:solidFill>
                  <a:srgbClr val="00B0F0"/>
                </a:solidFill>
                <a:cs typeface="SABIC Typeface Text Light"/>
              </a:rPr>
              <a:t>Large-scale production : </a:t>
            </a:r>
            <a:r>
              <a:rPr lang="en-US" sz="2200" kern="0" dirty="0">
                <a:cs typeface="SABIC Typeface Text Light"/>
              </a:rPr>
              <a:t>Big size with high production capacity. </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cs typeface="SABIC Typeface Text Light" panose="020B0303060202020204" pitchFamily="34" charset="0"/>
              </a:rPr>
              <a:t>Plants </a:t>
            </a:r>
            <a:r>
              <a:rPr lang="en-US" sz="2200" dirty="0">
                <a:solidFill>
                  <a:srgbClr val="00B0F0"/>
                </a:solidFill>
                <a:cs typeface="SABIC Typeface Text Light" panose="020B0303060202020204" pitchFamily="34" charset="0"/>
              </a:rPr>
              <a:t>continuously operated for 2-5 years </a:t>
            </a:r>
            <a:r>
              <a:rPr lang="en-US" sz="2200" dirty="0">
                <a:cs typeface="SABIC Typeface Text Light" panose="020B0303060202020204" pitchFamily="34" charset="0"/>
              </a:rPr>
              <a:t>without shutdown</a:t>
            </a:r>
          </a:p>
          <a:p>
            <a:pPr marL="1397795" lvl="4" indent="-673895" algn="just" eaLnBrk="0" hangingPunct="0">
              <a:lnSpc>
                <a:spcPts val="3300"/>
              </a:lnSpc>
              <a:spcBef>
                <a:spcPct val="0"/>
              </a:spcBef>
              <a:buClr>
                <a:srgbClr val="FFFFFF"/>
              </a:buClr>
              <a:buBlip>
                <a:blip r:embed="rId6"/>
              </a:buBlip>
              <a:defRPr/>
            </a:pPr>
            <a:r>
              <a:rPr lang="en-US" sz="2200" kern="0" dirty="0">
                <a:solidFill>
                  <a:srgbClr val="00B0F0"/>
                </a:solidFill>
                <a:cs typeface="SABIC Typeface Text Light"/>
              </a:rPr>
              <a:t>Single stream operation: </a:t>
            </a:r>
            <a:r>
              <a:rPr lang="en-US" sz="2200" kern="0" dirty="0">
                <a:cs typeface="SABIC Typeface Text Light"/>
              </a:rPr>
              <a:t>Usually </a:t>
            </a:r>
            <a:r>
              <a:rPr lang="en-US" sz="2200" u="sng" kern="0" dirty="0">
                <a:cs typeface="SABIC Typeface Text Light"/>
              </a:rPr>
              <a:t>No back-up or spare equipment/ furnaces </a:t>
            </a:r>
            <a:r>
              <a:rPr lang="en-US" sz="2200" kern="0" dirty="0">
                <a:cs typeface="SABIC Typeface Text Light"/>
              </a:rPr>
              <a:t>;  </a:t>
            </a:r>
            <a:endParaRPr lang="en-US" sz="2200" kern="0" dirty="0">
              <a:solidFill>
                <a:srgbClr val="C00000"/>
              </a:solidFill>
              <a:cs typeface="SABIC Typeface Text Light"/>
            </a:endParaRP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cs typeface="SABIC Typeface Text Light" panose="020B0303060202020204" pitchFamily="34" charset="0"/>
              </a:rPr>
              <a:t>Plants and equipment are integrated- failure of any heater may cause </a:t>
            </a:r>
            <a:r>
              <a:rPr lang="en-US" sz="2200" dirty="0">
                <a:solidFill>
                  <a:srgbClr val="00B0F0"/>
                </a:solidFill>
                <a:cs typeface="SABIC Typeface Text Light" panose="020B0303060202020204" pitchFamily="34" charset="0"/>
              </a:rPr>
              <a:t>total  shutdown</a:t>
            </a:r>
          </a:p>
          <a:p>
            <a:pPr marL="266700" lvl="3" indent="0" algn="just" eaLnBrk="0" hangingPunct="0">
              <a:lnSpc>
                <a:spcPts val="3300"/>
              </a:lnSpc>
              <a:spcBef>
                <a:spcPct val="0"/>
              </a:spcBef>
              <a:buClr>
                <a:srgbClr val="FFFFFF"/>
              </a:buClr>
              <a:buFont typeface="Arial" pitchFamily="34" charset="0"/>
              <a:buNone/>
              <a:defRPr/>
            </a:pPr>
            <a:endParaRPr lang="en-US" sz="2400" b="1" dirty="0">
              <a:solidFill>
                <a:srgbClr val="C00000"/>
              </a:solidFill>
              <a:cs typeface="SABIC Typeface Text Light" panose="020B0303060202020204" pitchFamily="34" charset="0"/>
            </a:endParaRPr>
          </a:p>
          <a:p>
            <a:pPr marL="266700" lvl="3" indent="0" algn="just" eaLnBrk="0" hangingPunct="0">
              <a:lnSpc>
                <a:spcPts val="3300"/>
              </a:lnSpc>
              <a:spcBef>
                <a:spcPct val="0"/>
              </a:spcBef>
              <a:buClr>
                <a:srgbClr val="FFFFFF"/>
              </a:buClr>
              <a:buNone/>
              <a:defRPr/>
            </a:pPr>
            <a:r>
              <a:rPr lang="en-US" sz="2400" b="1" dirty="0">
                <a:solidFill>
                  <a:srgbClr val="C00000"/>
                </a:solidFill>
                <a:cs typeface="SABIC Typeface Text Light" panose="020B0303060202020204" pitchFamily="34" charset="0"/>
              </a:rPr>
              <a:t>Refractory failures and  non-performances lead to </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solidFill>
                  <a:srgbClr val="00B0F0"/>
                </a:solidFill>
                <a:cs typeface="SABIC Typeface Text Light" panose="020B0303060202020204" pitchFamily="34" charset="0"/>
              </a:rPr>
              <a:t>Hot spots</a:t>
            </a:r>
            <a:r>
              <a:rPr lang="en-US" sz="2200" dirty="0">
                <a:cs typeface="SABIC Typeface Text Light" panose="020B0303060202020204" pitchFamily="34" charset="0"/>
              </a:rPr>
              <a:t>, Shell overheating, structural degradation. </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solidFill>
                  <a:srgbClr val="00B0F0"/>
                </a:solidFill>
                <a:cs typeface="SABIC Typeface Text Light" panose="020B0303060202020204" pitchFamily="34" charset="0"/>
              </a:rPr>
              <a:t>Loss of containment </a:t>
            </a:r>
            <a:r>
              <a:rPr lang="en-US" sz="2200" dirty="0">
                <a:cs typeface="SABIC Typeface Text Light" panose="020B0303060202020204" pitchFamily="34" charset="0"/>
              </a:rPr>
              <a:t>and associated RISKS.</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solidFill>
                  <a:srgbClr val="00B0F0"/>
                </a:solidFill>
                <a:cs typeface="SABIC Typeface Text Light" panose="020B0303060202020204" pitchFamily="34" charset="0"/>
              </a:rPr>
              <a:t>Unsafe operating conditions: EHSS Risks.</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cs typeface="SABIC Typeface Text Light" panose="020B0303060202020204" pitchFamily="34" charset="0"/>
              </a:rPr>
              <a:t>High thermal energy losses .</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cs typeface="SABIC Typeface Text Light" panose="020B0303060202020204" pitchFamily="34" charset="0"/>
              </a:rPr>
              <a:t>Reduced efficiency / production load.</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solidFill>
                  <a:srgbClr val="00B0F0"/>
                </a:solidFill>
                <a:cs typeface="SABIC Typeface Text Light" panose="020B0303060202020204" pitchFamily="34" charset="0"/>
              </a:rPr>
              <a:t>Unplanned downtime </a:t>
            </a:r>
            <a:r>
              <a:rPr lang="en-US" sz="2200" dirty="0">
                <a:cs typeface="SABIC Typeface Text Light" panose="020B0303060202020204" pitchFamily="34" charset="0"/>
              </a:rPr>
              <a:t>- production losses.</a:t>
            </a:r>
          </a:p>
          <a:p>
            <a:pPr marL="1397795" lvl="4" indent="-673895" algn="just" eaLnBrk="0" hangingPunct="0">
              <a:lnSpc>
                <a:spcPts val="3300"/>
              </a:lnSpc>
              <a:spcBef>
                <a:spcPct val="0"/>
              </a:spcBef>
              <a:buClr>
                <a:srgbClr val="FFFFFF"/>
              </a:buClr>
              <a:buFont typeface="Arial" pitchFamily="34" charset="0"/>
              <a:buBlip>
                <a:blip r:embed="rId6"/>
              </a:buBlip>
              <a:defRPr/>
            </a:pPr>
            <a:r>
              <a:rPr lang="en-US" sz="2200" dirty="0">
                <a:cs typeface="SABIC Typeface Text Light" panose="020B0303060202020204" pitchFamily="34" charset="0"/>
              </a:rPr>
              <a:t>High maintenance costs…….etc.</a:t>
            </a:r>
          </a:p>
          <a:p>
            <a:pPr marL="0" lvl="1" indent="0">
              <a:lnSpc>
                <a:spcPts val="3300"/>
              </a:lnSpc>
              <a:buFont typeface="Arial" pitchFamily="34" charset="0"/>
              <a:buNone/>
            </a:pPr>
            <a:endParaRPr lang="en-US" sz="2200" dirty="0">
              <a:cs typeface="SABIC Typeface Text Light" panose="020B0303060202020204" pitchFamily="34" charset="0"/>
            </a:endParaRPr>
          </a:p>
          <a:p>
            <a:pPr marL="0" lvl="1" indent="0">
              <a:lnSpc>
                <a:spcPts val="3300"/>
              </a:lnSpc>
              <a:buFont typeface="Arial" pitchFamily="34" charset="0"/>
              <a:buNone/>
            </a:pPr>
            <a:endParaRPr lang="en-US" sz="2200" dirty="0">
              <a:cs typeface="SABIC Typeface Text Light" panose="020B0303060202020204" pitchFamily="34" charset="0"/>
            </a:endParaRPr>
          </a:p>
        </p:txBody>
      </p:sp>
      <p:pic>
        <p:nvPicPr>
          <p:cNvPr id="12" name="Picture 11">
            <a:extLst>
              <a:ext uri="{FF2B5EF4-FFF2-40B4-BE49-F238E27FC236}">
                <a16:creationId xmlns:a16="http://schemas.microsoft.com/office/drawing/2014/main" id="{26BA5572-8B93-061C-4A31-03F3469DD838}"/>
              </a:ext>
            </a:extLst>
          </p:cNvPr>
          <p:cNvPicPr>
            <a:picLocks noChangeAspect="1"/>
          </p:cNvPicPr>
          <p:nvPr/>
        </p:nvPicPr>
        <p:blipFill>
          <a:blip r:embed="rId7"/>
          <a:stretch>
            <a:fillRect/>
          </a:stretch>
        </p:blipFill>
        <p:spPr>
          <a:xfrm>
            <a:off x="12838200" y="1882437"/>
            <a:ext cx="4540140" cy="2764988"/>
          </a:xfrm>
          <a:prstGeom prst="rect">
            <a:avLst/>
          </a:prstGeom>
        </p:spPr>
      </p:pic>
      <p:sp>
        <p:nvSpPr>
          <p:cNvPr id="13" name="Rectangle 12">
            <a:extLst>
              <a:ext uri="{FF2B5EF4-FFF2-40B4-BE49-F238E27FC236}">
                <a16:creationId xmlns:a16="http://schemas.microsoft.com/office/drawing/2014/main" id="{739AFE86-8BA8-9CD2-19BC-7D2BB52CF617}"/>
              </a:ext>
            </a:extLst>
          </p:cNvPr>
          <p:cNvSpPr/>
          <p:nvPr/>
        </p:nvSpPr>
        <p:spPr>
          <a:xfrm>
            <a:off x="15108270" y="2674831"/>
            <a:ext cx="814647" cy="346249"/>
          </a:xfrm>
          <a:prstGeom prst="rect">
            <a:avLst/>
          </a:prstGeom>
        </p:spPr>
        <p:txBody>
          <a:bodyPr wrap="none">
            <a:spAutoFit/>
          </a:bodyPr>
          <a:lstStyle/>
          <a:p>
            <a:pPr algn="ctr"/>
            <a:r>
              <a:rPr lang="en-US" sz="1650" dirty="0">
                <a:solidFill>
                  <a:schemeClr val="bg1"/>
                </a:solidFill>
              </a:rPr>
              <a:t>+600ºC</a:t>
            </a:r>
          </a:p>
        </p:txBody>
      </p:sp>
      <p:sp>
        <p:nvSpPr>
          <p:cNvPr id="14" name="Rectangle 16">
            <a:extLst>
              <a:ext uri="{FF2B5EF4-FFF2-40B4-BE49-F238E27FC236}">
                <a16:creationId xmlns:a16="http://schemas.microsoft.com/office/drawing/2014/main" id="{78264580-3DDE-DE6C-08BE-CFFFBABB3E84}"/>
              </a:ext>
            </a:extLst>
          </p:cNvPr>
          <p:cNvSpPr>
            <a:spLocks noChangeArrowheads="1"/>
          </p:cNvSpPr>
          <p:nvPr/>
        </p:nvSpPr>
        <p:spPr bwMode="auto">
          <a:xfrm>
            <a:off x="13424155" y="4976176"/>
            <a:ext cx="3175100" cy="400110"/>
          </a:xfrm>
          <a:prstGeom prst="rect">
            <a:avLst/>
          </a:prstGeom>
          <a:solidFill>
            <a:schemeClr val="accent6">
              <a:lumMod val="40000"/>
              <a:lumOff val="60000"/>
            </a:schemeClr>
          </a:solidFill>
        </p:spPr>
        <p:txBody>
          <a:bodyPr wrap="none">
            <a:spAutoFit/>
          </a:bodyPr>
          <a:lstStyle/>
          <a:p>
            <a:r>
              <a:rPr lang="en-US" altLang="en-US" sz="2000" dirty="0">
                <a:cs typeface="SABIC Typeface Text Light" panose="020B0303060202020204" pitchFamily="34" charset="0"/>
                <a:sym typeface="Arial" panose="020B0604020202020204" pitchFamily="34" charset="0"/>
              </a:rPr>
              <a:t>Refractory failure &amp; Hot spot</a:t>
            </a:r>
          </a:p>
        </p:txBody>
      </p:sp>
      <p:sp>
        <p:nvSpPr>
          <p:cNvPr id="15" name="Rectangle 14">
            <a:extLst>
              <a:ext uri="{FF2B5EF4-FFF2-40B4-BE49-F238E27FC236}">
                <a16:creationId xmlns:a16="http://schemas.microsoft.com/office/drawing/2014/main" id="{37295E0F-867F-FA33-A936-4ED221BC803E}"/>
              </a:ext>
            </a:extLst>
          </p:cNvPr>
          <p:cNvSpPr/>
          <p:nvPr/>
        </p:nvSpPr>
        <p:spPr>
          <a:xfrm>
            <a:off x="13424155" y="8266150"/>
            <a:ext cx="3483069" cy="400110"/>
          </a:xfrm>
          <a:prstGeom prst="rect">
            <a:avLst/>
          </a:prstGeom>
          <a:solidFill>
            <a:schemeClr val="accent6">
              <a:lumMod val="40000"/>
              <a:lumOff val="60000"/>
            </a:schemeClr>
          </a:solidFill>
        </p:spPr>
        <p:txBody>
          <a:bodyPr wrap="none">
            <a:spAutoFit/>
          </a:bodyPr>
          <a:lstStyle/>
          <a:p>
            <a:pPr algn="ctr"/>
            <a:r>
              <a:rPr lang="en-US" sz="2000" dirty="0">
                <a:cs typeface="SABIC Typeface Text Light" panose="020B0303060202020204" pitchFamily="34" charset="0"/>
              </a:rPr>
              <a:t>Furnace casing plate –ruptured </a:t>
            </a:r>
          </a:p>
        </p:txBody>
      </p:sp>
      <p:pic>
        <p:nvPicPr>
          <p:cNvPr id="16" name="Picture 15">
            <a:extLst>
              <a:ext uri="{FF2B5EF4-FFF2-40B4-BE49-F238E27FC236}">
                <a16:creationId xmlns:a16="http://schemas.microsoft.com/office/drawing/2014/main" id="{1784CA66-40F6-CCAE-6F05-932BB3341D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529214" y="5895208"/>
            <a:ext cx="3263171" cy="2252130"/>
          </a:xfrm>
          <a:prstGeom prst="rect">
            <a:avLst/>
          </a:prstGeom>
          <a:solidFill>
            <a:schemeClr val="accent2"/>
          </a:solidFill>
        </p:spPr>
      </p:pic>
      <p:cxnSp>
        <p:nvCxnSpPr>
          <p:cNvPr id="4" name="Straight Connector 3">
            <a:extLst>
              <a:ext uri="{FF2B5EF4-FFF2-40B4-BE49-F238E27FC236}">
                <a16:creationId xmlns:a16="http://schemas.microsoft.com/office/drawing/2014/main" id="{30AA0FDC-0C77-2D02-5413-99F3947FD37E}"/>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1" descr="http://intranet.sabic.com/PublishingImages/sabic_logo.jpg">
            <a:extLst>
              <a:ext uri="{FF2B5EF4-FFF2-40B4-BE49-F238E27FC236}">
                <a16:creationId xmlns:a16="http://schemas.microsoft.com/office/drawing/2014/main" id="{3523EA52-9255-DAE4-1138-E360995F75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1">
            <a:extLst>
              <a:ext uri="{FF2B5EF4-FFF2-40B4-BE49-F238E27FC236}">
                <a16:creationId xmlns:a16="http://schemas.microsoft.com/office/drawing/2014/main" id="{5884DE69-0E2B-883E-9ABE-260EA47E678C}"/>
              </a:ext>
            </a:extLst>
          </p:cNvPr>
          <p:cNvSpPr txBox="1">
            <a:spLocks/>
          </p:cNvSpPr>
          <p:nvPr/>
        </p:nvSpPr>
        <p:spPr>
          <a:xfrm>
            <a:off x="3925970" y="3238500"/>
            <a:ext cx="10436060" cy="16459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FLUE-GAS DEW POINT  </a:t>
            </a:r>
          </a:p>
          <a:p>
            <a:r>
              <a:rPr lang="en-US" dirty="0"/>
              <a:t>&amp; </a:t>
            </a:r>
          </a:p>
          <a:p>
            <a:r>
              <a:rPr lang="en-US" dirty="0"/>
              <a:t>ACIDIC CONDENSATION</a:t>
            </a:r>
            <a:br>
              <a:rPr lang="en-US" dirty="0"/>
            </a:br>
            <a:endParaRPr lang="en-US" dirty="0"/>
          </a:p>
        </p:txBody>
      </p:sp>
      <p:pic>
        <p:nvPicPr>
          <p:cNvPr id="5" name="Picture 1" descr="http://intranet.sabic.com/PublishingImages/sabic_logo.jpg">
            <a:extLst>
              <a:ext uri="{FF2B5EF4-FFF2-40B4-BE49-F238E27FC236}">
                <a16:creationId xmlns:a16="http://schemas.microsoft.com/office/drawing/2014/main" id="{718E6422-2CF4-46E5-1B33-8C05AC2688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62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itle 4">
            <a:extLst>
              <a:ext uri="{FF2B5EF4-FFF2-40B4-BE49-F238E27FC236}">
                <a16:creationId xmlns:a16="http://schemas.microsoft.com/office/drawing/2014/main" id="{0B14065C-0306-9B7C-7D94-E8F0F4882AB8}"/>
              </a:ext>
            </a:extLst>
          </p:cNvPr>
          <p:cNvSpPr txBox="1">
            <a:spLocks/>
          </p:cNvSpPr>
          <p:nvPr/>
        </p:nvSpPr>
        <p:spPr bwMode="auto">
          <a:xfrm>
            <a:off x="685800" y="614221"/>
            <a:ext cx="9942654"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0" cap="all" spc="0" normalizeH="0" baseline="0" noProof="0" dirty="0">
                <a:ln>
                  <a:noFill/>
                </a:ln>
                <a:solidFill>
                  <a:srgbClr val="4D4D4D"/>
                </a:solidFill>
                <a:effectLst/>
                <a:uLnTx/>
                <a:uFillTx/>
                <a:ea typeface="+mj-ea"/>
                <a:cs typeface="SABIC Typeface Text Light"/>
              </a:rPr>
              <a:t>Flue gas acid dew point condensation </a:t>
            </a:r>
          </a:p>
        </p:txBody>
      </p:sp>
      <p:sp>
        <p:nvSpPr>
          <p:cNvPr id="14" name="TextBox 9">
            <a:extLst>
              <a:ext uri="{FF2B5EF4-FFF2-40B4-BE49-F238E27FC236}">
                <a16:creationId xmlns:a16="http://schemas.microsoft.com/office/drawing/2014/main" id="{687EBEC8-EFBF-BF93-3254-1A0674971FAF}"/>
              </a:ext>
            </a:extLst>
          </p:cNvPr>
          <p:cNvSpPr txBox="1">
            <a:spLocks noChangeArrowheads="1"/>
          </p:cNvSpPr>
          <p:nvPr/>
        </p:nvSpPr>
        <p:spPr bwMode="auto">
          <a:xfrm>
            <a:off x="685798" y="1725787"/>
            <a:ext cx="7543802" cy="4186980"/>
          </a:xfrm>
          <a:prstGeom prst="rect">
            <a:avLst/>
          </a:prstGeom>
          <a:solidFill>
            <a:schemeClr val="bg1"/>
          </a:solidFill>
          <a:ln w="9525">
            <a:solidFill>
              <a:schemeClr val="tx1">
                <a:lumMod val="50000"/>
                <a:lumOff val="50000"/>
              </a:schemeClr>
            </a:solidFill>
            <a:miter lim="800000"/>
            <a:headEnd/>
            <a:tailEnd/>
          </a:ln>
        </p:spPr>
        <p:txBody>
          <a:bodyPr vert="horz" wrap="square" lIns="0" tIns="0" rIns="0" bIns="0" rtlCol="0">
            <a:spAutoFit/>
          </a:bodyPr>
          <a:lstStyle>
            <a:lvl1pPr marL="0" indent="0" algn="l" rtl="0" eaLnBrk="1" fontAlgn="base" hangingPunct="1">
              <a:lnSpc>
                <a:spcPct val="120000"/>
              </a:lnSpc>
              <a:spcBef>
                <a:spcPts val="0"/>
              </a:spcBef>
              <a:spcAft>
                <a:spcPct val="0"/>
              </a:spcAft>
              <a:buClr>
                <a:schemeClr val="tx1"/>
              </a:buClr>
              <a:buFont typeface="Arial" pitchFamily="34" charset="0"/>
              <a:buNone/>
              <a:defRPr sz="2400" b="0">
                <a:solidFill>
                  <a:schemeClr val="tx1"/>
                </a:solidFill>
                <a:latin typeface="+mn-lt"/>
                <a:ea typeface="+mn-ea"/>
                <a:cs typeface="+mn-cs"/>
              </a:defRPr>
            </a:lvl1pPr>
            <a:lvl2pPr marL="41148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2pPr>
            <a:lvl3pPr marL="82296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3pPr>
            <a:lvl4pPr marL="123444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4pPr>
            <a:lvl5pPr marL="1645920" indent="-411480" algn="l" rtl="0" eaLnBrk="1" fontAlgn="base" hangingPunct="1">
              <a:lnSpc>
                <a:spcPct val="120000"/>
              </a:lnSpc>
              <a:spcBef>
                <a:spcPts val="0"/>
              </a:spcBef>
              <a:spcAft>
                <a:spcPct val="0"/>
              </a:spcAft>
              <a:buClr>
                <a:schemeClr val="tx1"/>
              </a:buClr>
              <a:buChar char="•"/>
              <a:defRPr sz="2400">
                <a:solidFill>
                  <a:schemeClr val="tx1"/>
                </a:solidFill>
                <a:latin typeface="+mn-lt"/>
              </a:defRPr>
            </a:lvl5pPr>
            <a:lvl6pPr marL="2962772" indent="-362789" algn="l" rtl="0" eaLnBrk="1" fontAlgn="base" hangingPunct="1">
              <a:spcBef>
                <a:spcPct val="30000"/>
              </a:spcBef>
              <a:spcAft>
                <a:spcPct val="0"/>
              </a:spcAft>
              <a:buChar char="•"/>
              <a:defRPr>
                <a:solidFill>
                  <a:srgbClr val="808080"/>
                </a:solidFill>
                <a:latin typeface="+mn-lt"/>
              </a:defRPr>
            </a:lvl6pPr>
            <a:lvl7pPr marL="3833465" indent="-362789" algn="l" rtl="0" eaLnBrk="1" fontAlgn="base" hangingPunct="1">
              <a:spcBef>
                <a:spcPct val="30000"/>
              </a:spcBef>
              <a:spcAft>
                <a:spcPct val="0"/>
              </a:spcAft>
              <a:buChar char="•"/>
              <a:defRPr>
                <a:solidFill>
                  <a:srgbClr val="808080"/>
                </a:solidFill>
                <a:latin typeface="+mn-lt"/>
              </a:defRPr>
            </a:lvl7pPr>
            <a:lvl8pPr marL="4704156" indent="-362789" algn="l" rtl="0" eaLnBrk="1" fontAlgn="base" hangingPunct="1">
              <a:spcBef>
                <a:spcPct val="30000"/>
              </a:spcBef>
              <a:spcAft>
                <a:spcPct val="0"/>
              </a:spcAft>
              <a:buChar char="•"/>
              <a:defRPr>
                <a:solidFill>
                  <a:srgbClr val="808080"/>
                </a:solidFill>
                <a:latin typeface="+mn-lt"/>
              </a:defRPr>
            </a:lvl8pPr>
            <a:lvl9pPr marL="5574849" indent="-362789" algn="l" rtl="0" eaLnBrk="1" fontAlgn="base" hangingPunct="1">
              <a:spcBef>
                <a:spcPct val="30000"/>
              </a:spcBef>
              <a:spcAft>
                <a:spcPct val="0"/>
              </a:spcAft>
              <a:buChar char="•"/>
              <a:defRPr>
                <a:solidFill>
                  <a:srgbClr val="808080"/>
                </a:solidFill>
                <a:latin typeface="+mn-lt"/>
              </a:defRPr>
            </a:lvl9pPr>
          </a:lstStyle>
          <a:p>
            <a:pPr marL="428625" marR="0" lvl="0" indent="-428625" algn="l" defTabSz="914400" rtl="0" eaLnBrk="0" fontAlgn="base" latinLnBrk="0" hangingPunct="0">
              <a:lnSpc>
                <a:spcPct val="120000"/>
              </a:lnSpc>
              <a:spcBef>
                <a:spcPts val="0"/>
              </a:spcBef>
              <a:spcAft>
                <a:spcPct val="0"/>
              </a:spcAft>
              <a:buClr>
                <a:srgbClr val="4D4D4D"/>
              </a:buClr>
              <a:buSzTx/>
              <a:buFont typeface="Arial" panose="020B0604020202020204" pitchFamily="34" charset="0"/>
              <a:buChar char="•"/>
              <a:tabLst/>
              <a:defRPr/>
            </a:pPr>
            <a:r>
              <a:rPr kumimoji="0" lang="en-US" sz="2100" b="0" i="0" u="none" strike="noStrike" kern="0" cap="none" spc="0" normalizeH="0" baseline="0" noProof="0" dirty="0">
                <a:ln>
                  <a:noFill/>
                </a:ln>
                <a:solidFill>
                  <a:schemeClr val="tx1">
                    <a:lumMod val="85000"/>
                    <a:lumOff val="15000"/>
                  </a:schemeClr>
                </a:solidFill>
                <a:effectLst/>
                <a:uLnTx/>
                <a:uFillTx/>
                <a:ea typeface="+mn-ea"/>
                <a:cs typeface="SABIC Typeface Text Light"/>
              </a:rPr>
              <a:t>Oil </a:t>
            </a:r>
          </a:p>
          <a:p>
            <a:pPr marL="428625" marR="0" lvl="0" indent="-428625" algn="l" defTabSz="914400" rtl="0" eaLnBrk="0" fontAlgn="base" latinLnBrk="0" hangingPunct="0">
              <a:lnSpc>
                <a:spcPct val="120000"/>
              </a:lnSpc>
              <a:spcBef>
                <a:spcPts val="0"/>
              </a:spcBef>
              <a:spcAft>
                <a:spcPct val="0"/>
              </a:spcAft>
              <a:buClr>
                <a:srgbClr val="4D4D4D"/>
              </a:buClr>
              <a:buSzTx/>
              <a:buFont typeface="Arial" panose="020B0604020202020204" pitchFamily="34" charset="0"/>
              <a:buChar char="•"/>
              <a:tabLst/>
              <a:defRPr/>
            </a:pPr>
            <a:r>
              <a:rPr kumimoji="0" lang="en-US" sz="2100" b="0" i="0" u="none" strike="noStrike" kern="0" cap="none" spc="0" normalizeH="0" baseline="0" noProof="0" dirty="0">
                <a:ln>
                  <a:noFill/>
                </a:ln>
                <a:solidFill>
                  <a:schemeClr val="tx1">
                    <a:lumMod val="85000"/>
                    <a:lumOff val="15000"/>
                  </a:schemeClr>
                </a:solidFill>
                <a:effectLst/>
                <a:uLnTx/>
                <a:uFillTx/>
                <a:ea typeface="+mn-ea"/>
                <a:cs typeface="SABIC Typeface Text Light"/>
              </a:rPr>
              <a:t>Gas: Natural gases, Process  off  &amp;  waste gases, sour natural gas, sour refinery gas, </a:t>
            </a:r>
            <a:endParaRPr kumimoji="0" lang="en-US" sz="2700" b="1" i="0" u="none" strike="noStrike" kern="0" cap="none" spc="0" normalizeH="0" baseline="0" noProof="0" dirty="0">
              <a:ln>
                <a:noFill/>
              </a:ln>
              <a:solidFill>
                <a:schemeClr val="tx1">
                  <a:lumMod val="85000"/>
                  <a:lumOff val="15000"/>
                </a:schemeClr>
              </a:solidFill>
              <a:effectLst/>
              <a:uLnTx/>
              <a:uFillTx/>
              <a:ea typeface="+mn-ea"/>
              <a:cs typeface="SABIC Typeface Text Light"/>
            </a:endParaRPr>
          </a:p>
          <a:p>
            <a:pPr marR="0" lvl="0" algn="l" defTabSz="914400" rtl="0" eaLnBrk="0" fontAlgn="base" latinLnBrk="0" hangingPunct="0">
              <a:lnSpc>
                <a:spcPct val="120000"/>
              </a:lnSpc>
              <a:spcBef>
                <a:spcPts val="0"/>
              </a:spcBef>
              <a:spcAft>
                <a:spcPct val="0"/>
              </a:spcAft>
              <a:buClr>
                <a:srgbClr val="4D4D4D"/>
              </a:buClr>
              <a:buSzTx/>
              <a:tabLst/>
              <a:defRPr/>
            </a:pPr>
            <a:endParaRPr kumimoji="0" lang="en-US" sz="2400" b="1" i="0" u="none" strike="noStrike" kern="0" cap="none" spc="0" normalizeH="0" baseline="0" noProof="0" dirty="0">
              <a:ln>
                <a:noFill/>
              </a:ln>
              <a:solidFill>
                <a:srgbClr val="E35205"/>
              </a:solidFill>
              <a:effectLst/>
              <a:uLnTx/>
              <a:uFillTx/>
              <a:ea typeface="+mn-ea"/>
              <a:cs typeface="SABIC Typeface Text Light"/>
            </a:endParaRPr>
          </a:p>
          <a:p>
            <a:pPr marR="0" lvl="0" algn="l" defTabSz="914400" rtl="0" eaLnBrk="0" fontAlgn="base" latinLnBrk="0" hangingPunct="0">
              <a:lnSpc>
                <a:spcPct val="120000"/>
              </a:lnSpc>
              <a:spcBef>
                <a:spcPts val="0"/>
              </a:spcBef>
              <a:spcAft>
                <a:spcPct val="0"/>
              </a:spcAft>
              <a:buClr>
                <a:srgbClr val="4D4D4D"/>
              </a:buClr>
              <a:buSzTx/>
              <a:tabLst/>
              <a:defRPr/>
            </a:pPr>
            <a:r>
              <a:rPr kumimoji="0" lang="en-US" sz="2400" b="1" i="0" u="none" strike="noStrike" kern="0" cap="none" spc="0" normalizeH="0" baseline="0" noProof="0" dirty="0">
                <a:ln>
                  <a:noFill/>
                </a:ln>
                <a:solidFill>
                  <a:srgbClr val="E35205"/>
                </a:solidFill>
                <a:effectLst/>
                <a:uLnTx/>
                <a:uFillTx/>
                <a:ea typeface="+mn-ea"/>
                <a:cs typeface="SABIC Typeface Text Light"/>
              </a:rPr>
              <a:t>Impurities in Fuels</a:t>
            </a:r>
          </a:p>
          <a:p>
            <a:pPr marL="1234440" marR="0" lvl="0" indent="-685800" algn="l" defTabSz="914400" rtl="0" eaLnBrk="0" fontAlgn="base" latinLnBrk="0" hangingPunct="0">
              <a:lnSpc>
                <a:spcPct val="120000"/>
              </a:lnSpc>
              <a:spcBef>
                <a:spcPts val="0"/>
              </a:spcBef>
              <a:spcAft>
                <a:spcPct val="0"/>
              </a:spcAft>
              <a:buClr>
                <a:srgbClr val="4D4D4D"/>
              </a:buClr>
              <a:buSzTx/>
              <a:buFont typeface="Wingdings" panose="05000000000000000000" pitchFamily="2" charset="2"/>
              <a:buChar char="ü"/>
              <a:tabLst/>
              <a:defRPr/>
            </a:pPr>
            <a:r>
              <a:rPr kumimoji="0" lang="en-US" sz="2000" b="0" i="0" u="none" strike="noStrike" kern="0" cap="none" spc="0" normalizeH="0" baseline="0" noProof="0" dirty="0">
                <a:ln>
                  <a:noFill/>
                </a:ln>
                <a:solidFill>
                  <a:srgbClr val="00B0F0"/>
                </a:solidFill>
                <a:effectLst/>
                <a:uLnTx/>
                <a:uFillTx/>
                <a:ea typeface="+mn-ea"/>
                <a:cs typeface="SABIC Typeface Text Light"/>
              </a:rPr>
              <a:t>Fuels contain acidic compounds </a:t>
            </a:r>
            <a:r>
              <a:rPr kumimoji="0" 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(e.g., Sulfur, Cl)</a:t>
            </a:r>
          </a:p>
          <a:p>
            <a:pPr marL="1234440" marR="0" lvl="0" indent="-685800" algn="l" defTabSz="914400" rtl="0" eaLnBrk="0" fontAlgn="base" latinLnBrk="0" hangingPunct="0">
              <a:lnSpc>
                <a:spcPct val="120000"/>
              </a:lnSpc>
              <a:spcBef>
                <a:spcPts val="0"/>
              </a:spcBef>
              <a:spcAft>
                <a:spcPct val="0"/>
              </a:spcAft>
              <a:buClr>
                <a:srgbClr val="4D4D4D"/>
              </a:buClr>
              <a:buSzTx/>
              <a:buFont typeface="Wingdings" panose="05000000000000000000" pitchFamily="2" charset="2"/>
              <a:buChar char="ü"/>
              <a:tabLst/>
              <a:defRPr/>
            </a:pPr>
            <a:r>
              <a:rPr kumimoji="0" 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Oil (S ~ 0.3  to 5.0%)</a:t>
            </a:r>
          </a:p>
          <a:p>
            <a:pPr marL="1234440" marR="0" lvl="0" indent="-685800" algn="l" defTabSz="914400" rtl="0" eaLnBrk="0" fontAlgn="base" latinLnBrk="0" hangingPunct="0">
              <a:lnSpc>
                <a:spcPct val="120000"/>
              </a:lnSpc>
              <a:spcBef>
                <a:spcPts val="0"/>
              </a:spcBef>
              <a:spcAft>
                <a:spcPct val="0"/>
              </a:spcAft>
              <a:buClr>
                <a:srgbClr val="4D4D4D"/>
              </a:buClr>
              <a:buSzTx/>
              <a:buFont typeface="Wingdings" panose="05000000000000000000" pitchFamily="2" charset="2"/>
              <a:buChar char="ü"/>
              <a:tabLst/>
              <a:defRPr/>
            </a:pPr>
            <a:r>
              <a:rPr kumimoji="0" 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Gas ( H</a:t>
            </a:r>
            <a:r>
              <a:rPr kumimoji="0" lang="en-US" sz="2000" b="0" i="0" u="none" strike="noStrike" kern="0" cap="none" spc="0" normalizeH="0" baseline="-25000" noProof="0" dirty="0">
                <a:ln>
                  <a:noFill/>
                </a:ln>
                <a:solidFill>
                  <a:schemeClr val="tx1">
                    <a:lumMod val="85000"/>
                    <a:lumOff val="15000"/>
                  </a:schemeClr>
                </a:solidFill>
                <a:effectLst/>
                <a:uLnTx/>
                <a:uFillTx/>
                <a:ea typeface="+mn-ea"/>
                <a:cs typeface="SABIC Typeface Text Light"/>
              </a:rPr>
              <a:t>2</a:t>
            </a:r>
            <a:r>
              <a:rPr kumimoji="0" lang="en-US" sz="2000" b="0" i="0" u="none" strike="noStrike" kern="0" cap="none" spc="0" normalizeH="0" baseline="0" noProof="0" dirty="0">
                <a:ln>
                  <a:noFill/>
                </a:ln>
                <a:solidFill>
                  <a:schemeClr val="tx1">
                    <a:lumMod val="85000"/>
                    <a:lumOff val="15000"/>
                  </a:schemeClr>
                </a:solidFill>
                <a:effectLst/>
                <a:uLnTx/>
                <a:uFillTx/>
                <a:ea typeface="+mn-ea"/>
                <a:cs typeface="SABIC Typeface Text Light"/>
              </a:rPr>
              <a:t>S in PPM level)  </a:t>
            </a:r>
          </a:p>
          <a:p>
            <a:pPr marL="1234440" indent="-685800" eaLnBrk="0" hangingPunct="0">
              <a:lnSpc>
                <a:spcPct val="100000"/>
              </a:lnSpc>
              <a:buClr>
                <a:srgbClr val="4D4D4D"/>
              </a:buClr>
              <a:buFont typeface="Wingdings" panose="05000000000000000000" pitchFamily="2" charset="2"/>
              <a:buChar char="ü"/>
              <a:defRPr/>
            </a:pP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Combustion of S-containing fuels produces flue gases that contain acid gases ( HCl, SO</a:t>
            </a:r>
            <a:r>
              <a:rPr kumimoji="0" lang="en-US" sz="2000" b="0" i="0" u="none" strike="noStrike" kern="0" cap="none" spc="0" normalizeH="0" baseline="-25000" noProof="0" dirty="0">
                <a:ln>
                  <a:noFill/>
                </a:ln>
                <a:solidFill>
                  <a:schemeClr val="tx1">
                    <a:lumMod val="85000"/>
                    <a:lumOff val="15000"/>
                  </a:schemeClr>
                </a:solidFill>
                <a:effectLst/>
                <a:uLnTx/>
                <a:uFillTx/>
                <a:cs typeface="SABIC Typeface Text Light"/>
              </a:rPr>
              <a:t>X</a:t>
            </a: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 ) and water vapor.</a:t>
            </a:r>
          </a:p>
          <a:p>
            <a:pPr marL="1234440" marR="0" lvl="0" indent="-685800" algn="l" defTabSz="914400" rtl="0" eaLnBrk="0" fontAlgn="base" latinLnBrk="0" hangingPunct="0">
              <a:lnSpc>
                <a:spcPct val="120000"/>
              </a:lnSpc>
              <a:spcBef>
                <a:spcPts val="0"/>
              </a:spcBef>
              <a:spcAft>
                <a:spcPct val="0"/>
              </a:spcAft>
              <a:buClr>
                <a:srgbClr val="4D4D4D"/>
              </a:buClr>
              <a:buSzTx/>
              <a:buFont typeface="Wingdings" panose="05000000000000000000" pitchFamily="2" charset="2"/>
              <a:buChar char="ü"/>
              <a:tabLst/>
              <a:defRPr/>
            </a:pPr>
            <a:endParaRPr kumimoji="0" lang="en-US" sz="2400" b="0" i="0" u="none" strike="noStrike" kern="0" cap="none" spc="0" normalizeH="0" baseline="0" noProof="0" dirty="0">
              <a:ln>
                <a:noFill/>
              </a:ln>
              <a:solidFill>
                <a:srgbClr val="4D4D4D"/>
              </a:solidFill>
              <a:effectLst/>
              <a:uLnTx/>
              <a:uFillTx/>
              <a:ea typeface="+mn-ea"/>
              <a:cs typeface="SABIC Typeface Text Light"/>
            </a:endParaRPr>
          </a:p>
        </p:txBody>
      </p:sp>
      <p:sp>
        <p:nvSpPr>
          <p:cNvPr id="15" name="Rectangle 14">
            <a:extLst>
              <a:ext uri="{FF2B5EF4-FFF2-40B4-BE49-F238E27FC236}">
                <a16:creationId xmlns:a16="http://schemas.microsoft.com/office/drawing/2014/main" id="{15E58110-C997-F2D0-2A76-683B190C97BA}"/>
              </a:ext>
            </a:extLst>
          </p:cNvPr>
          <p:cNvSpPr/>
          <p:nvPr/>
        </p:nvSpPr>
        <p:spPr bwMode="auto">
          <a:xfrm>
            <a:off x="12829717" y="2464435"/>
            <a:ext cx="4556477" cy="1724902"/>
          </a:xfrm>
          <a:prstGeom prst="rect">
            <a:avLst/>
          </a:prstGeom>
          <a:solidFill>
            <a:schemeClr val="accent6">
              <a:lumMod val="20000"/>
              <a:lumOff val="80000"/>
            </a:schemeClr>
          </a:solidFill>
          <a:ln w="9525" cap="flat" cmpd="sng" algn="ctr">
            <a:solidFill>
              <a:srgbClr val="FFFFFF">
                <a:lumMod val="95000"/>
              </a:srgbClr>
            </a:solidFill>
            <a:prstDash val="solid"/>
            <a:round/>
            <a:headEnd type="none" w="med" len="med"/>
            <a:tailEnd type="none" w="med" len="med"/>
          </a:ln>
          <a:effectLst/>
        </p:spPr>
        <p:txBody>
          <a:bodyPr/>
          <a:lstStyle/>
          <a:p>
            <a:pPr marL="0" marR="0" lvl="0" indent="0" defTabSz="1371600" eaLnBrk="0" fontAlgn="auto" latinLnBrk="0" hangingPunct="0">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rgbClr val="00B0F0"/>
                </a:solidFill>
                <a:effectLst/>
                <a:uLnTx/>
                <a:uFillTx/>
                <a:cs typeface="SABIC Typeface Text Light"/>
              </a:rPr>
              <a:t>Flue gas constituents:</a:t>
            </a:r>
          </a:p>
          <a:p>
            <a:pPr marL="428625" marR="0" lvl="0" indent="-428625" defTabSz="13716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CO</a:t>
            </a:r>
            <a:r>
              <a:rPr kumimoji="0" lang="en-US" sz="2000" b="0" i="0" u="none" strike="noStrike" kern="0" cap="none" spc="0" normalizeH="0" baseline="-25000" noProof="0" dirty="0">
                <a:ln>
                  <a:noFill/>
                </a:ln>
                <a:solidFill>
                  <a:schemeClr val="tx1">
                    <a:lumMod val="85000"/>
                    <a:lumOff val="15000"/>
                  </a:schemeClr>
                </a:solidFill>
                <a:effectLst/>
                <a:uLnTx/>
                <a:uFillTx/>
                <a:cs typeface="SABIC Typeface Text Light"/>
                <a:sym typeface="Wingdings" pitchFamily="2" charset="2"/>
              </a:rPr>
              <a:t>2 </a:t>
            </a: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 CO, N</a:t>
            </a:r>
            <a:r>
              <a:rPr kumimoji="0" lang="en-US" sz="2000" b="0" i="0" u="none" strike="noStrike" kern="0" cap="none" spc="0" normalizeH="0" baseline="-25000" noProof="0" dirty="0">
                <a:ln>
                  <a:noFill/>
                </a:ln>
                <a:solidFill>
                  <a:schemeClr val="tx1">
                    <a:lumMod val="85000"/>
                    <a:lumOff val="15000"/>
                  </a:schemeClr>
                </a:solidFill>
                <a:effectLst/>
                <a:uLnTx/>
                <a:uFillTx/>
                <a:cs typeface="SABIC Typeface Text Light"/>
                <a:sym typeface="Wingdings" pitchFamily="2" charset="2"/>
              </a:rPr>
              <a:t>2 </a:t>
            </a: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 (Gases)</a:t>
            </a:r>
          </a:p>
          <a:p>
            <a:pPr marL="428625" marR="0" lvl="0" indent="-428625" defTabSz="13716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H</a:t>
            </a:r>
            <a:r>
              <a:rPr kumimoji="0" lang="en-US" sz="2000" b="0" i="0" u="none" strike="noStrike" kern="0" cap="none" spc="0" normalizeH="0" baseline="-25000" noProof="0" dirty="0">
                <a:ln>
                  <a:noFill/>
                </a:ln>
                <a:solidFill>
                  <a:schemeClr val="tx1">
                    <a:lumMod val="85000"/>
                    <a:lumOff val="15000"/>
                  </a:schemeClr>
                </a:solidFill>
                <a:effectLst/>
                <a:uLnTx/>
                <a:uFillTx/>
                <a:cs typeface="SABIC Typeface Text Light"/>
                <a:sym typeface="Wingdings" pitchFamily="2" charset="2"/>
              </a:rPr>
              <a:t>2</a:t>
            </a: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O (Steam),</a:t>
            </a:r>
          </a:p>
          <a:p>
            <a:pPr marL="428625" marR="0" lvl="0" indent="-428625" defTabSz="13716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0000"/>
                </a:solidFill>
                <a:effectLst/>
                <a:uLnTx/>
                <a:uFillTx/>
                <a:cs typeface="SABIC Typeface Text Light"/>
              </a:rPr>
              <a:t>S</a:t>
            </a:r>
            <a:r>
              <a:rPr kumimoji="0" lang="en-US" sz="2000" b="0" i="0" u="none" strike="noStrike" kern="0" cap="none" spc="0" normalizeH="0" baseline="0" noProof="0" dirty="0">
                <a:ln>
                  <a:noFill/>
                </a:ln>
                <a:solidFill>
                  <a:srgbClr val="FF0000"/>
                </a:solidFill>
                <a:effectLst/>
                <a:uLnTx/>
                <a:uFillTx/>
                <a:cs typeface="SABIC Typeface Text Light"/>
                <a:sym typeface="Wingdings" pitchFamily="2" charset="2"/>
              </a:rPr>
              <a:t>O</a:t>
            </a:r>
            <a:r>
              <a:rPr kumimoji="0" lang="en-US" sz="2000" b="0" i="0" u="none" strike="noStrike" kern="0" cap="none" spc="0" normalizeH="0" baseline="-25000" noProof="0" dirty="0">
                <a:ln>
                  <a:noFill/>
                </a:ln>
                <a:solidFill>
                  <a:srgbClr val="FF0000"/>
                </a:solidFill>
                <a:effectLst/>
                <a:uLnTx/>
                <a:uFillTx/>
                <a:cs typeface="SABIC Typeface Text Light"/>
                <a:sym typeface="Wingdings" pitchFamily="2" charset="2"/>
              </a:rPr>
              <a:t>2 </a:t>
            </a:r>
            <a:r>
              <a:rPr kumimoji="0" lang="en-US" sz="2000" b="0" i="0" u="none" strike="noStrike" kern="0" cap="none" spc="0" normalizeH="0" baseline="0" noProof="0" dirty="0">
                <a:ln>
                  <a:noFill/>
                </a:ln>
                <a:solidFill>
                  <a:srgbClr val="FF0000"/>
                </a:solidFill>
                <a:effectLst/>
                <a:uLnTx/>
                <a:uFillTx/>
                <a:cs typeface="SABIC Typeface Text Light"/>
              </a:rPr>
              <a:t> &amp;  </a:t>
            </a:r>
            <a:r>
              <a:rPr kumimoji="0" lang="en-US" sz="2000" b="0" i="0" u="none" strike="noStrike" kern="0" cap="none" spc="0" normalizeH="0" baseline="0" noProof="0" dirty="0">
                <a:ln>
                  <a:noFill/>
                </a:ln>
                <a:solidFill>
                  <a:srgbClr val="FF0000"/>
                </a:solidFill>
                <a:effectLst/>
                <a:uLnTx/>
                <a:uFillTx/>
                <a:cs typeface="SABIC Typeface Text Light"/>
                <a:sym typeface="Wingdings" pitchFamily="2" charset="2"/>
              </a:rPr>
              <a:t>SO</a:t>
            </a:r>
            <a:r>
              <a:rPr kumimoji="0" lang="en-US" sz="2000" b="0" i="0" u="none" strike="noStrike" kern="0" cap="none" spc="0" normalizeH="0" baseline="-25000" noProof="0" dirty="0">
                <a:ln>
                  <a:noFill/>
                </a:ln>
                <a:solidFill>
                  <a:srgbClr val="FF0000"/>
                </a:solidFill>
                <a:effectLst/>
                <a:uLnTx/>
                <a:uFillTx/>
                <a:cs typeface="SABIC Typeface Text Light"/>
                <a:sym typeface="Wingdings" pitchFamily="2" charset="2"/>
              </a:rPr>
              <a:t>3</a:t>
            </a:r>
            <a:r>
              <a:rPr kumimoji="0" lang="en-US" sz="2000" b="0" i="0" u="none" strike="noStrike" kern="0" cap="none" spc="0" normalizeH="0" baseline="0" noProof="0" dirty="0">
                <a:ln>
                  <a:noFill/>
                </a:ln>
                <a:solidFill>
                  <a:srgbClr val="FF0000"/>
                </a:solidFill>
                <a:effectLst/>
                <a:uLnTx/>
                <a:uFillTx/>
                <a:cs typeface="SABIC Typeface Text Light"/>
              </a:rPr>
              <a:t>  , NO</a:t>
            </a:r>
            <a:r>
              <a:rPr kumimoji="0" lang="en-US" sz="2000" b="0" i="0" u="none" strike="noStrike" kern="0" cap="none" spc="0" normalizeH="0" baseline="-25000" noProof="0" dirty="0">
                <a:ln>
                  <a:noFill/>
                </a:ln>
                <a:solidFill>
                  <a:srgbClr val="FF0000"/>
                </a:solidFill>
                <a:effectLst/>
                <a:uLnTx/>
                <a:uFillTx/>
                <a:cs typeface="SABIC Typeface Text Light"/>
                <a:sym typeface="Wingdings" pitchFamily="2" charset="2"/>
              </a:rPr>
              <a:t>x</a:t>
            </a:r>
            <a:r>
              <a:rPr kumimoji="0" lang="en-US" sz="2000" b="0" i="0" u="none" strike="noStrike" kern="0" cap="none" spc="0" normalizeH="0" baseline="0" noProof="0" dirty="0">
                <a:ln>
                  <a:noFill/>
                </a:ln>
                <a:solidFill>
                  <a:srgbClr val="FF0000"/>
                </a:solidFill>
                <a:effectLst/>
                <a:uLnTx/>
                <a:uFillTx/>
                <a:cs typeface="SABIC Typeface Text Light"/>
              </a:rPr>
              <a:t> , Cl (Gases</a:t>
            </a:r>
            <a:r>
              <a:rPr kumimoji="0" lang="en-US" sz="2000" b="0" i="0" u="none" strike="noStrike" kern="0" cap="none" spc="0" normalizeH="0" baseline="0" noProof="0" dirty="0">
                <a:ln>
                  <a:noFill/>
                </a:ln>
                <a:solidFill>
                  <a:schemeClr val="tx1">
                    <a:lumMod val="85000"/>
                    <a:lumOff val="15000"/>
                  </a:schemeClr>
                </a:solidFill>
                <a:effectLst/>
                <a:uLnTx/>
                <a:uFillTx/>
                <a:cs typeface="SABIC Typeface Text Light"/>
              </a:rPr>
              <a:t>)</a:t>
            </a:r>
          </a:p>
          <a:p>
            <a:pPr marL="428625" marR="0" lvl="0" indent="-428625" defTabSz="13716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tx1">
                    <a:lumMod val="85000"/>
                    <a:lumOff val="15000"/>
                  </a:schemeClr>
                </a:solidFill>
                <a:effectLst/>
                <a:uLnTx/>
                <a:uFillTx/>
                <a:cs typeface="SABIC Typeface Text Light"/>
              </a:rPr>
              <a:t>Compounds of Na, V, Ash etc.</a:t>
            </a:r>
          </a:p>
        </p:txBody>
      </p:sp>
      <p:pic>
        <p:nvPicPr>
          <p:cNvPr id="16" name="Picture 15">
            <a:extLst>
              <a:ext uri="{FF2B5EF4-FFF2-40B4-BE49-F238E27FC236}">
                <a16:creationId xmlns:a16="http://schemas.microsoft.com/office/drawing/2014/main" id="{72FE9E53-9283-E3C4-A144-CC10C7CFBE15}"/>
              </a:ext>
            </a:extLst>
          </p:cNvPr>
          <p:cNvPicPr>
            <a:picLocks noChangeAspect="1"/>
          </p:cNvPicPr>
          <p:nvPr/>
        </p:nvPicPr>
        <p:blipFill>
          <a:blip r:embed="rId6"/>
          <a:stretch>
            <a:fillRect/>
          </a:stretch>
        </p:blipFill>
        <p:spPr>
          <a:xfrm>
            <a:off x="10408027" y="2527180"/>
            <a:ext cx="243264" cy="827618"/>
          </a:xfrm>
          <a:prstGeom prst="rect">
            <a:avLst/>
          </a:prstGeom>
        </p:spPr>
      </p:pic>
      <p:sp>
        <p:nvSpPr>
          <p:cNvPr id="17" name="Arrow: Right 16">
            <a:extLst>
              <a:ext uri="{FF2B5EF4-FFF2-40B4-BE49-F238E27FC236}">
                <a16:creationId xmlns:a16="http://schemas.microsoft.com/office/drawing/2014/main" id="{156C6270-1C2D-147C-7B12-26757481D732}"/>
              </a:ext>
            </a:extLst>
          </p:cNvPr>
          <p:cNvSpPr/>
          <p:nvPr/>
        </p:nvSpPr>
        <p:spPr bwMode="auto">
          <a:xfrm>
            <a:off x="8775768" y="2943109"/>
            <a:ext cx="4053949" cy="827616"/>
          </a:xfrm>
          <a:prstGeom prst="rightArrow">
            <a:avLst/>
          </a:prstGeom>
          <a:solidFill>
            <a:srgbClr val="FF0000"/>
          </a:solidFill>
          <a:ln w="9525" cap="flat" cmpd="sng" algn="ctr">
            <a:solidFill>
              <a:srgbClr val="4D4D4D"/>
            </a:solid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bodyPr>
          <a:lstStyle/>
          <a:p>
            <a:pPr marL="0" marR="0" lvl="0" indent="0" algn="ctr" defTabSz="13716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bg1"/>
                </a:solidFill>
                <a:effectLst/>
                <a:uLnTx/>
                <a:uFillTx/>
                <a:cs typeface="SABIC Typeface Text Light"/>
              </a:rPr>
              <a:t>Fuel Combustion &gt; 500</a:t>
            </a:r>
            <a:r>
              <a:rPr kumimoji="0" lang="en-US" sz="2000" b="0" i="0" u="none" strike="noStrike" kern="0" cap="none" spc="0" normalizeH="0" baseline="30000" noProof="0" dirty="0">
                <a:ln>
                  <a:noFill/>
                </a:ln>
                <a:solidFill>
                  <a:schemeClr val="bg1"/>
                </a:solidFill>
                <a:effectLst/>
                <a:uLnTx/>
                <a:uFillTx/>
                <a:cs typeface="SABIC Typeface Text Light"/>
              </a:rPr>
              <a:t>0</a:t>
            </a:r>
            <a:r>
              <a:rPr kumimoji="0" lang="en-US" sz="2000" b="0" i="0" u="none" strike="noStrike" kern="0" cap="none" spc="0" normalizeH="0" baseline="0" noProof="0" dirty="0">
                <a:ln>
                  <a:noFill/>
                </a:ln>
                <a:solidFill>
                  <a:schemeClr val="bg1"/>
                </a:solidFill>
                <a:effectLst/>
                <a:uLnTx/>
                <a:uFillTx/>
                <a:cs typeface="SABIC Typeface Text Light"/>
              </a:rPr>
              <a:t> C</a:t>
            </a:r>
          </a:p>
        </p:txBody>
      </p:sp>
      <p:sp>
        <p:nvSpPr>
          <p:cNvPr id="18" name="Rectangle 17">
            <a:extLst>
              <a:ext uri="{FF2B5EF4-FFF2-40B4-BE49-F238E27FC236}">
                <a16:creationId xmlns:a16="http://schemas.microsoft.com/office/drawing/2014/main" id="{BAF9F2A9-8B11-8924-E0CB-249F7EC8B458}"/>
              </a:ext>
            </a:extLst>
          </p:cNvPr>
          <p:cNvSpPr/>
          <p:nvPr/>
        </p:nvSpPr>
        <p:spPr>
          <a:xfrm>
            <a:off x="8671948" y="1286017"/>
            <a:ext cx="8693096" cy="1046440"/>
          </a:xfrm>
          <a:prstGeom prst="rect">
            <a:avLst/>
          </a:prstGeom>
          <a:solidFill>
            <a:schemeClr val="bg1"/>
          </a:solidFill>
          <a:ln>
            <a:solidFill>
              <a:schemeClr val="tx1">
                <a:lumMod val="50000"/>
                <a:lumOff val="50000"/>
              </a:schemeClr>
            </a:solidFill>
          </a:ln>
        </p:spPr>
        <p:txBody>
          <a:bodyPr wrap="square">
            <a:spAutoFit/>
          </a:bodyPr>
          <a:lstStyle/>
          <a:p>
            <a:pPr defTabSz="1371600"/>
            <a:r>
              <a:rPr lang="en-US" sz="2000" b="1" kern="0" dirty="0">
                <a:solidFill>
                  <a:srgbClr val="00B0F0"/>
                </a:solidFill>
                <a:ea typeface="ヒラギノ角ゴ Pro W3"/>
                <a:cs typeface="SABIC Typeface Text Light"/>
                <a:sym typeface="Wingdings" pitchFamily="2" charset="2"/>
              </a:rPr>
              <a:t>Fuel combustion:</a:t>
            </a:r>
          </a:p>
          <a:p>
            <a:pPr marL="428625" indent="-428625" defTabSz="1371600">
              <a:buFont typeface="Arial" panose="020B0604020202020204" pitchFamily="34" charset="0"/>
              <a:buChar char="•"/>
            </a:pPr>
            <a:r>
              <a:rPr lang="en-US" sz="2000" kern="0" dirty="0">
                <a:solidFill>
                  <a:schemeClr val="tx1">
                    <a:lumMod val="85000"/>
                    <a:lumOff val="15000"/>
                  </a:schemeClr>
                </a:solidFill>
                <a:ea typeface="ヒラギノ角ゴ Pro W3"/>
                <a:cs typeface="SABIC Typeface Text Light"/>
                <a:sym typeface="Wingdings" pitchFamily="2" charset="2"/>
              </a:rPr>
              <a:t>CH</a:t>
            </a:r>
            <a:r>
              <a:rPr lang="en-US" sz="2000" kern="0" baseline="-25000" dirty="0">
                <a:solidFill>
                  <a:schemeClr val="tx1">
                    <a:lumMod val="85000"/>
                    <a:lumOff val="15000"/>
                  </a:schemeClr>
                </a:solidFill>
                <a:ea typeface="ヒラギノ角ゴ Pro W3"/>
                <a:cs typeface="SABIC Typeface Text Light"/>
                <a:sym typeface="Wingdings" pitchFamily="2" charset="2"/>
              </a:rPr>
              <a:t>4 </a:t>
            </a:r>
            <a:r>
              <a:rPr lang="en-US" sz="2000" kern="0" dirty="0">
                <a:solidFill>
                  <a:schemeClr val="tx1">
                    <a:lumMod val="85000"/>
                    <a:lumOff val="15000"/>
                  </a:schemeClr>
                </a:solidFill>
                <a:ea typeface="ヒラギノ角ゴ Pro W3"/>
                <a:cs typeface="SABIC Typeface Text Light"/>
              </a:rPr>
              <a:t>+ O</a:t>
            </a:r>
            <a:r>
              <a:rPr lang="en-US" sz="2000" kern="0" baseline="-25000" dirty="0">
                <a:solidFill>
                  <a:schemeClr val="tx1">
                    <a:lumMod val="85000"/>
                    <a:lumOff val="15000"/>
                  </a:schemeClr>
                </a:solidFill>
                <a:ea typeface="ヒラギノ角ゴ Pro W3"/>
                <a:cs typeface="SABIC Typeface Text Light"/>
                <a:sym typeface="Wingdings" pitchFamily="2" charset="2"/>
              </a:rPr>
              <a:t>2</a:t>
            </a:r>
            <a:r>
              <a:rPr lang="en-US" sz="2000" kern="0" dirty="0">
                <a:solidFill>
                  <a:schemeClr val="tx1">
                    <a:lumMod val="85000"/>
                    <a:lumOff val="15000"/>
                  </a:schemeClr>
                </a:solidFill>
                <a:ea typeface="ヒラギノ角ゴ Pro W3"/>
                <a:cs typeface="SABIC Typeface Text Light"/>
              </a:rPr>
              <a:t>   </a:t>
            </a:r>
            <a:r>
              <a:rPr lang="en-US" sz="2000" kern="0" dirty="0">
                <a:solidFill>
                  <a:schemeClr val="tx1">
                    <a:lumMod val="85000"/>
                    <a:lumOff val="15000"/>
                  </a:schemeClr>
                </a:solidFill>
                <a:ea typeface="ヒラギノ角ゴ Pro W3"/>
                <a:cs typeface="SABIC Typeface Text Light"/>
                <a:sym typeface="Wingdings" panose="05000000000000000000" pitchFamily="2" charset="2"/>
              </a:rPr>
              <a:t></a:t>
            </a:r>
            <a:r>
              <a:rPr lang="en-US" sz="2000" kern="0" dirty="0">
                <a:solidFill>
                  <a:schemeClr val="tx1">
                    <a:lumMod val="85000"/>
                    <a:lumOff val="15000"/>
                  </a:schemeClr>
                </a:solidFill>
                <a:ea typeface="ヒラギノ角ゴ Pro W3"/>
                <a:cs typeface="SABIC Typeface Text Light"/>
              </a:rPr>
              <a:t> CO</a:t>
            </a:r>
            <a:r>
              <a:rPr lang="en-US" sz="2000" kern="0" baseline="-25000" dirty="0">
                <a:solidFill>
                  <a:schemeClr val="tx1">
                    <a:lumMod val="85000"/>
                    <a:lumOff val="15000"/>
                  </a:schemeClr>
                </a:solidFill>
                <a:ea typeface="ヒラギノ角ゴ Pro W3"/>
                <a:cs typeface="SABIC Typeface Text Light"/>
                <a:sym typeface="Wingdings" pitchFamily="2" charset="2"/>
              </a:rPr>
              <a:t>2</a:t>
            </a:r>
            <a:r>
              <a:rPr lang="en-US" sz="2000" kern="0" dirty="0">
                <a:solidFill>
                  <a:schemeClr val="tx1">
                    <a:lumMod val="85000"/>
                    <a:lumOff val="15000"/>
                  </a:schemeClr>
                </a:solidFill>
                <a:ea typeface="ヒラギノ角ゴ Pro W3"/>
                <a:cs typeface="SABIC Typeface Text Light"/>
              </a:rPr>
              <a:t> + H</a:t>
            </a:r>
            <a:r>
              <a:rPr lang="en-US" sz="2000" kern="0" baseline="-25000" dirty="0">
                <a:solidFill>
                  <a:schemeClr val="tx1">
                    <a:lumMod val="85000"/>
                    <a:lumOff val="15000"/>
                  </a:schemeClr>
                </a:solidFill>
                <a:ea typeface="ヒラギノ角ゴ Pro W3"/>
                <a:cs typeface="SABIC Typeface Text Light"/>
                <a:sym typeface="Wingdings" pitchFamily="2" charset="2"/>
              </a:rPr>
              <a:t>2</a:t>
            </a:r>
            <a:r>
              <a:rPr lang="en-US" sz="2000" kern="0" dirty="0">
                <a:solidFill>
                  <a:schemeClr val="tx1">
                    <a:lumMod val="85000"/>
                    <a:lumOff val="15000"/>
                  </a:schemeClr>
                </a:solidFill>
                <a:ea typeface="ヒラギノ角ゴ Pro W3"/>
                <a:cs typeface="SABIC Typeface Text Light"/>
              </a:rPr>
              <a:t>O (Steam) +</a:t>
            </a:r>
            <a:r>
              <a:rPr lang="en-US" sz="2000" kern="0" dirty="0">
                <a:solidFill>
                  <a:schemeClr val="tx1">
                    <a:lumMod val="85000"/>
                    <a:lumOff val="15000"/>
                  </a:schemeClr>
                </a:solidFill>
                <a:ea typeface="ヒラギノ角ゴ ProN W3" charset="-128"/>
                <a:cs typeface="SABIC Typeface Text Light"/>
                <a:sym typeface="Arial" charset="0"/>
              </a:rPr>
              <a:t> N</a:t>
            </a:r>
            <a:r>
              <a:rPr lang="en-US" sz="2000" kern="0" baseline="-25000" dirty="0">
                <a:solidFill>
                  <a:schemeClr val="tx1">
                    <a:lumMod val="85000"/>
                    <a:lumOff val="15000"/>
                  </a:schemeClr>
                </a:solidFill>
                <a:ea typeface="ヒラギノ角ゴ ProN W3" charset="-128"/>
                <a:cs typeface="SABIC Typeface Text Light"/>
                <a:sym typeface="Wingdings" pitchFamily="2" charset="2"/>
              </a:rPr>
              <a:t>2 </a:t>
            </a:r>
            <a:r>
              <a:rPr lang="en-US" sz="2000" kern="0" dirty="0">
                <a:solidFill>
                  <a:schemeClr val="tx1">
                    <a:lumMod val="85000"/>
                    <a:lumOff val="15000"/>
                  </a:schemeClr>
                </a:solidFill>
                <a:ea typeface="ヒラギノ角ゴ ProN W3" charset="-128"/>
                <a:cs typeface="SABIC Typeface Text Light"/>
                <a:sym typeface="Arial" charset="0"/>
              </a:rPr>
              <a:t>+ NO</a:t>
            </a:r>
            <a:r>
              <a:rPr lang="en-US" sz="2000" kern="0" baseline="-25000" dirty="0">
                <a:solidFill>
                  <a:schemeClr val="tx1">
                    <a:lumMod val="85000"/>
                    <a:lumOff val="15000"/>
                  </a:schemeClr>
                </a:solidFill>
                <a:ea typeface="ヒラギノ角ゴ ProN W3" charset="-128"/>
                <a:cs typeface="SABIC Typeface Text Light"/>
                <a:sym typeface="Wingdings" pitchFamily="2" charset="2"/>
              </a:rPr>
              <a:t>x</a:t>
            </a:r>
            <a:r>
              <a:rPr lang="en-US" sz="2000" kern="0" dirty="0">
                <a:solidFill>
                  <a:schemeClr val="tx1">
                    <a:lumMod val="85000"/>
                    <a:lumOff val="15000"/>
                  </a:schemeClr>
                </a:solidFill>
                <a:ea typeface="ヒラギノ角ゴ ProN W3" charset="-128"/>
                <a:cs typeface="SABIC Typeface Text Light"/>
                <a:sym typeface="Arial" charset="0"/>
              </a:rPr>
              <a:t> (gas)</a:t>
            </a:r>
            <a:endParaRPr lang="en-US" sz="2000" kern="0" dirty="0">
              <a:solidFill>
                <a:schemeClr val="tx1">
                  <a:lumMod val="85000"/>
                  <a:lumOff val="15000"/>
                </a:schemeClr>
              </a:solidFill>
              <a:ea typeface="ヒラギノ角ゴ Pro W3"/>
              <a:cs typeface="SABIC Typeface Text Light"/>
            </a:endParaRPr>
          </a:p>
          <a:p>
            <a:pPr marL="428625" indent="-428625" defTabSz="1371600">
              <a:buFont typeface="Arial" panose="020B0604020202020204" pitchFamily="34" charset="0"/>
              <a:buChar char="•"/>
            </a:pPr>
            <a:r>
              <a:rPr lang="en-US" sz="2000" kern="0" dirty="0">
                <a:solidFill>
                  <a:srgbClr val="FF0000"/>
                </a:solidFill>
                <a:ea typeface="ヒラギノ角ゴ ProN W3" charset="-128"/>
                <a:cs typeface="SABIC Typeface Text Light"/>
                <a:sym typeface="Arial" charset="0"/>
              </a:rPr>
              <a:t>Impurities </a:t>
            </a:r>
            <a:r>
              <a:rPr lang="en-US" sz="2000" kern="0" dirty="0">
                <a:solidFill>
                  <a:srgbClr val="FF0000"/>
                </a:solidFill>
                <a:ea typeface="ヒラギノ角ゴ ProN W3" charset="-128"/>
                <a:cs typeface="SABIC Typeface Text Light"/>
                <a:sym typeface="Wingdings" panose="05000000000000000000" pitchFamily="2" charset="2"/>
              </a:rPr>
              <a:t> </a:t>
            </a:r>
            <a:r>
              <a:rPr lang="en-US" sz="2000" kern="0" dirty="0">
                <a:solidFill>
                  <a:srgbClr val="FF0000"/>
                </a:solidFill>
                <a:ea typeface="ヒラギノ角ゴ ProN W3" charset="-128"/>
                <a:cs typeface="SABIC Typeface Text Light"/>
                <a:sym typeface="Arial" charset="0"/>
              </a:rPr>
              <a:t>S</a:t>
            </a:r>
            <a:r>
              <a:rPr lang="en-US" sz="2000" kern="0" dirty="0">
                <a:solidFill>
                  <a:srgbClr val="FF0000"/>
                </a:solidFill>
                <a:ea typeface="ヒラギノ角ゴ ProN W3" charset="-128"/>
                <a:cs typeface="SABIC Typeface Text Light"/>
                <a:sym typeface="Wingdings" pitchFamily="2" charset="2"/>
              </a:rPr>
              <a:t>O</a:t>
            </a:r>
            <a:r>
              <a:rPr lang="en-US" sz="2000" kern="0" baseline="-25000" dirty="0">
                <a:solidFill>
                  <a:srgbClr val="FF0000"/>
                </a:solidFill>
                <a:ea typeface="ヒラギノ角ゴ ProN W3" charset="-128"/>
                <a:cs typeface="SABIC Typeface Text Light"/>
                <a:sym typeface="Wingdings" pitchFamily="2" charset="2"/>
              </a:rPr>
              <a:t>2 </a:t>
            </a:r>
            <a:r>
              <a:rPr lang="en-US" sz="2000" kern="0" dirty="0">
                <a:solidFill>
                  <a:srgbClr val="FF0000"/>
                </a:solidFill>
                <a:ea typeface="ヒラギノ角ゴ ProN W3" charset="-128"/>
                <a:cs typeface="SABIC Typeface Text Light"/>
                <a:sym typeface="Arial" charset="0"/>
              </a:rPr>
              <a:t>, </a:t>
            </a:r>
            <a:r>
              <a:rPr lang="en-US" sz="2000" kern="0" dirty="0">
                <a:solidFill>
                  <a:srgbClr val="FF0000"/>
                </a:solidFill>
                <a:ea typeface="ヒラギノ角ゴ ProN W3" charset="-128"/>
                <a:cs typeface="SABIC Typeface Text Light"/>
                <a:sym typeface="Wingdings" pitchFamily="2" charset="2"/>
              </a:rPr>
              <a:t>SO</a:t>
            </a:r>
            <a:r>
              <a:rPr lang="en-US" sz="2000" kern="0" baseline="-25000" dirty="0">
                <a:solidFill>
                  <a:srgbClr val="FF0000"/>
                </a:solidFill>
                <a:ea typeface="ヒラギノ角ゴ ProN W3" charset="-128"/>
                <a:cs typeface="SABIC Typeface Text Light"/>
                <a:sym typeface="Wingdings" pitchFamily="2" charset="2"/>
              </a:rPr>
              <a:t>3</a:t>
            </a:r>
            <a:r>
              <a:rPr lang="en-US" sz="2000" kern="0" dirty="0">
                <a:solidFill>
                  <a:srgbClr val="FF0000"/>
                </a:solidFill>
                <a:ea typeface="ヒラギノ角ゴ ProN W3" charset="-128"/>
                <a:cs typeface="SABIC Typeface Text Light"/>
                <a:sym typeface="Arial" charset="0"/>
              </a:rPr>
              <a:t>, Cl.. (gaseous / vapor constituents): </a:t>
            </a:r>
            <a:endParaRPr lang="en-US" sz="2000" dirty="0">
              <a:solidFill>
                <a:srgbClr val="FF0000"/>
              </a:solidFill>
              <a:cs typeface="SABIC Typeface Text Light"/>
            </a:endParaRPr>
          </a:p>
        </p:txBody>
      </p:sp>
      <p:sp>
        <p:nvSpPr>
          <p:cNvPr id="19" name="Rectangle 18">
            <a:extLst>
              <a:ext uri="{FF2B5EF4-FFF2-40B4-BE49-F238E27FC236}">
                <a16:creationId xmlns:a16="http://schemas.microsoft.com/office/drawing/2014/main" id="{B6AD0A5B-EDDD-295D-0DE8-B3E3703E2AE1}"/>
              </a:ext>
            </a:extLst>
          </p:cNvPr>
          <p:cNvSpPr/>
          <p:nvPr/>
        </p:nvSpPr>
        <p:spPr>
          <a:xfrm>
            <a:off x="685800" y="1264122"/>
            <a:ext cx="7543800" cy="461665"/>
          </a:xfrm>
          <a:prstGeom prst="rect">
            <a:avLst/>
          </a:prstGeom>
          <a:solidFill>
            <a:srgbClr val="FFCD00"/>
          </a:solidFill>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4D4D4D"/>
                </a:solidFill>
                <a:effectLst/>
                <a:uLnTx/>
                <a:uFillTx/>
                <a:latin typeface="+mj-lt"/>
                <a:cs typeface="SABIC Typeface Text Light"/>
              </a:rPr>
              <a:t>Fuels used in Heaters &amp; furnaces </a:t>
            </a:r>
          </a:p>
        </p:txBody>
      </p:sp>
      <p:sp>
        <p:nvSpPr>
          <p:cNvPr id="20" name="Rectangle 19">
            <a:extLst>
              <a:ext uri="{FF2B5EF4-FFF2-40B4-BE49-F238E27FC236}">
                <a16:creationId xmlns:a16="http://schemas.microsoft.com/office/drawing/2014/main" id="{B38CD326-5BCA-1A8E-38B8-01C3E0B2317A}"/>
              </a:ext>
            </a:extLst>
          </p:cNvPr>
          <p:cNvSpPr/>
          <p:nvPr/>
        </p:nvSpPr>
        <p:spPr bwMode="auto">
          <a:xfrm>
            <a:off x="8693098" y="8753056"/>
            <a:ext cx="8693095" cy="789558"/>
          </a:xfrm>
          <a:prstGeom prst="rect">
            <a:avLst/>
          </a:prstGeom>
          <a:solidFill>
            <a:srgbClr val="FFCD00"/>
          </a:solidFill>
          <a:ln w="9525" cap="flat" cmpd="sng" algn="ctr">
            <a:solidFill>
              <a:srgbClr val="4D4D4D">
                <a:lumMod val="60000"/>
                <a:lumOff val="40000"/>
              </a:srgbClr>
            </a:solidFill>
            <a:prstDash val="solid"/>
            <a:round/>
            <a:headEnd type="none" w="med" len="med"/>
            <a:tailEnd type="none" w="med" len="med"/>
          </a:ln>
          <a:effectLst/>
        </p:spPr>
        <p:txBody>
          <a:bodyPr/>
          <a:lstStyle/>
          <a:p>
            <a:pPr marL="0" marR="0" lvl="0" indent="0" defTabSz="1371600" eaLnBrk="0" fontAlgn="auto" latinLnBrk="0" hangingPunct="0">
              <a:lnSpc>
                <a:spcPct val="100000"/>
              </a:lnSpc>
              <a:spcBef>
                <a:spcPts val="0"/>
              </a:spcBef>
              <a:spcAft>
                <a:spcPts val="0"/>
              </a:spcAft>
              <a:buClrTx/>
              <a:buSzTx/>
              <a:buFontTx/>
              <a:buNone/>
              <a:tabLst/>
              <a:defRPr/>
            </a:pPr>
            <a:r>
              <a:rPr kumimoji="0" lang="en-US" sz="2100" b="1" i="0" u="sng" strike="noStrike" kern="0" cap="none" spc="0" normalizeH="0" baseline="0" noProof="0" dirty="0">
                <a:ln>
                  <a:noFill/>
                </a:ln>
                <a:solidFill>
                  <a:srgbClr val="FF0000"/>
                </a:solidFill>
                <a:effectLst/>
                <a:uLnTx/>
                <a:uFillTx/>
                <a:cs typeface="SABIC Typeface Text Light"/>
              </a:rPr>
              <a:t>Dew  Point (T</a:t>
            </a:r>
            <a:r>
              <a:rPr kumimoji="0" lang="en-US" sz="2100" b="1" i="0" u="none" strike="noStrike" kern="0" cap="none" spc="0" normalizeH="0" baseline="-25000" noProof="0" dirty="0">
                <a:ln>
                  <a:noFill/>
                </a:ln>
                <a:solidFill>
                  <a:srgbClr val="FF0000"/>
                </a:solidFill>
                <a:effectLst/>
                <a:uLnTx/>
                <a:uFillTx/>
                <a:cs typeface="SABIC Typeface Text Light"/>
                <a:sym typeface="Wingdings" pitchFamily="2" charset="2"/>
              </a:rPr>
              <a:t>d</a:t>
            </a:r>
            <a:r>
              <a:rPr kumimoji="0" lang="en-US" sz="2100" b="1" i="0" u="sng" strike="noStrike" kern="0" cap="none" spc="0" normalizeH="0" baseline="0" noProof="0" dirty="0">
                <a:ln>
                  <a:noFill/>
                </a:ln>
                <a:solidFill>
                  <a:srgbClr val="FF0000"/>
                </a:solidFill>
                <a:effectLst/>
                <a:uLnTx/>
                <a:uFillTx/>
                <a:cs typeface="SABIC Typeface Text Light"/>
              </a:rPr>
              <a:t> ): </a:t>
            </a:r>
            <a:r>
              <a:rPr kumimoji="0" lang="en-US" sz="2100" b="0" i="0" u="none" strike="noStrike" kern="0" cap="none" spc="0" normalizeH="0" baseline="0" noProof="0" dirty="0">
                <a:ln>
                  <a:noFill/>
                </a:ln>
                <a:solidFill>
                  <a:srgbClr val="939598">
                    <a:lumMod val="50000"/>
                  </a:srgbClr>
                </a:solidFill>
                <a:effectLst/>
                <a:uLnTx/>
                <a:uFillTx/>
                <a:cs typeface="SABIC Typeface Text Light"/>
              </a:rPr>
              <a:t>Dew point is the temperature at which the first liquid starts to condense from the gas phase.</a:t>
            </a:r>
          </a:p>
          <a:p>
            <a:pPr marL="0" marR="0" lvl="0" indent="0" defTabSz="1371600" eaLnBrk="0" fontAlgn="auto" latinLnBrk="0" hangingPunct="0">
              <a:lnSpc>
                <a:spcPct val="100000"/>
              </a:lnSpc>
              <a:spcBef>
                <a:spcPts val="0"/>
              </a:spcBef>
              <a:spcAft>
                <a:spcPts val="0"/>
              </a:spcAft>
              <a:buClrTx/>
              <a:buSzTx/>
              <a:buFontTx/>
              <a:buNone/>
              <a:tabLst/>
              <a:defRPr/>
            </a:pPr>
            <a:endParaRPr kumimoji="0" lang="en-US" sz="2100" b="1" i="0" u="sng" strike="noStrike" kern="0" cap="none" spc="0" normalizeH="0" baseline="0" noProof="0" dirty="0">
              <a:ln>
                <a:noFill/>
              </a:ln>
              <a:solidFill>
                <a:srgbClr val="E35205">
                  <a:lumMod val="90000"/>
                  <a:lumOff val="10000"/>
                </a:srgbClr>
              </a:solidFill>
              <a:effectLst/>
              <a:uLnTx/>
              <a:uFillTx/>
              <a:cs typeface="SABIC Typeface Text Light"/>
            </a:endParaRPr>
          </a:p>
        </p:txBody>
      </p:sp>
      <p:sp>
        <p:nvSpPr>
          <p:cNvPr id="21" name="Rectangle 20">
            <a:extLst>
              <a:ext uri="{FF2B5EF4-FFF2-40B4-BE49-F238E27FC236}">
                <a16:creationId xmlns:a16="http://schemas.microsoft.com/office/drawing/2014/main" id="{8CF8839A-DD21-04A3-6AA8-E3CDEEBFAD1D}"/>
              </a:ext>
            </a:extLst>
          </p:cNvPr>
          <p:cNvSpPr/>
          <p:nvPr/>
        </p:nvSpPr>
        <p:spPr>
          <a:xfrm>
            <a:off x="8700521" y="4728235"/>
            <a:ext cx="8685673" cy="720065"/>
          </a:xfrm>
          <a:prstGeom prst="rect">
            <a:avLst/>
          </a:prstGeom>
          <a:solidFill>
            <a:srgbClr val="FFFFFF"/>
          </a:solidFill>
          <a:ln w="9525" cap="flat" cmpd="sng" algn="ctr">
            <a:solidFill>
              <a:srgbClr val="4D4D4D">
                <a:lumMod val="60000"/>
                <a:lumOff val="40000"/>
              </a:srgbClr>
            </a:solidFill>
            <a:prstDash val="solid"/>
            <a:round/>
            <a:headEnd type="none" w="med" len="med"/>
            <a:tailEnd type="none" w="med" len="med"/>
          </a:ln>
          <a:effectLst/>
        </p:spPr>
        <p:txBody>
          <a:bodyPr/>
          <a:lstStyle/>
          <a:p>
            <a:pPr defTabSz="1371600" eaLnBrk="0" hangingPunct="0">
              <a:defRPr/>
            </a:pPr>
            <a:r>
              <a:rPr lang="en-US" sz="2000" dirty="0">
                <a:cs typeface="Arial" panose="020B0604020202020204" pitchFamily="34" charset="0"/>
              </a:rPr>
              <a:t>When flue gas temperature drops below a certain temperature, acidic gases and water vapor condense to form Acids </a:t>
            </a:r>
            <a:r>
              <a:rPr kumimoji="0" lang="en-US" sz="2000" b="0" i="0" u="none" strike="noStrike" kern="0" cap="none" spc="0" normalizeH="0" baseline="0" noProof="0" dirty="0">
                <a:ln>
                  <a:noFill/>
                </a:ln>
                <a:solidFill>
                  <a:srgbClr val="4D4D4D"/>
                </a:solidFill>
                <a:effectLst/>
                <a:uLnTx/>
                <a:uFillTx/>
                <a:cs typeface="SABIC Typeface Text Light"/>
              </a:rPr>
              <a:t>(</a:t>
            </a:r>
            <a:r>
              <a:rPr lang="en-US" sz="2000" dirty="0">
                <a:cs typeface="Arial" panose="020B0604020202020204" pitchFamily="34" charset="0"/>
              </a:rPr>
              <a:t>H</a:t>
            </a:r>
            <a:r>
              <a:rPr lang="en-US" sz="2000" baseline="-25000" dirty="0">
                <a:cs typeface="Arial" panose="020B0604020202020204" pitchFamily="34" charset="0"/>
              </a:rPr>
              <a:t>2</a:t>
            </a:r>
            <a:r>
              <a:rPr lang="en-US" sz="2000" dirty="0">
                <a:cs typeface="Arial" panose="020B0604020202020204" pitchFamily="34" charset="0"/>
              </a:rPr>
              <a:t>SO</a:t>
            </a:r>
            <a:r>
              <a:rPr lang="en-US" sz="2000" baseline="-25000" dirty="0">
                <a:cs typeface="Arial" panose="020B0604020202020204" pitchFamily="34" charset="0"/>
              </a:rPr>
              <a:t>4</a:t>
            </a:r>
            <a:r>
              <a:rPr lang="en-US" sz="2000" dirty="0">
                <a:cs typeface="Arial" panose="020B0604020202020204" pitchFamily="34" charset="0"/>
              </a:rPr>
              <a:t>, H</a:t>
            </a:r>
            <a:r>
              <a:rPr lang="en-US" sz="2000" baseline="-25000" dirty="0">
                <a:cs typeface="Arial" panose="020B0604020202020204" pitchFamily="34" charset="0"/>
              </a:rPr>
              <a:t>2</a:t>
            </a:r>
            <a:r>
              <a:rPr lang="en-US" sz="2000" dirty="0">
                <a:cs typeface="Arial" panose="020B0604020202020204" pitchFamily="34" charset="0"/>
              </a:rPr>
              <a:t>SO</a:t>
            </a:r>
            <a:r>
              <a:rPr lang="en-US" sz="2000" baseline="-25000" dirty="0">
                <a:cs typeface="Arial" panose="020B0604020202020204" pitchFamily="34" charset="0"/>
              </a:rPr>
              <a:t>3</a:t>
            </a:r>
            <a:r>
              <a:rPr lang="en-US" sz="2000" dirty="0">
                <a:cs typeface="Arial" panose="020B0604020202020204" pitchFamily="34" charset="0"/>
              </a:rPr>
              <a:t>, H</a:t>
            </a:r>
            <a:r>
              <a:rPr lang="en-US" sz="2000" baseline="-25000" dirty="0">
                <a:cs typeface="Arial" panose="020B0604020202020204" pitchFamily="34" charset="0"/>
              </a:rPr>
              <a:t>2</a:t>
            </a:r>
            <a:r>
              <a:rPr lang="en-US" sz="2000" dirty="0">
                <a:cs typeface="Arial" panose="020B0604020202020204" pitchFamily="34" charset="0"/>
              </a:rPr>
              <a:t>CO</a:t>
            </a:r>
            <a:r>
              <a:rPr lang="en-US" sz="2000" baseline="-25000" dirty="0">
                <a:cs typeface="Arial" panose="020B0604020202020204" pitchFamily="34" charset="0"/>
              </a:rPr>
              <a:t>3</a:t>
            </a:r>
            <a:r>
              <a:rPr lang="en-US" sz="2000" dirty="0">
                <a:cs typeface="Arial" panose="020B0604020202020204" pitchFamily="34" charset="0"/>
              </a:rPr>
              <a:t>, HNO</a:t>
            </a:r>
            <a:r>
              <a:rPr lang="en-US" sz="2000" baseline="-25000" dirty="0">
                <a:cs typeface="Arial" panose="020B0604020202020204" pitchFamily="34" charset="0"/>
              </a:rPr>
              <a:t>3</a:t>
            </a:r>
            <a:r>
              <a:rPr lang="en-US" sz="2000" dirty="0">
                <a:cs typeface="Arial" panose="020B0604020202020204" pitchFamily="34" charset="0"/>
              </a:rPr>
              <a:t>, HCl) </a:t>
            </a:r>
            <a:endParaRPr kumimoji="0" lang="en-US" sz="2000" b="0" i="0" u="none" strike="noStrike" kern="0" cap="none" spc="0" normalizeH="0" baseline="0" noProof="0" dirty="0">
              <a:ln>
                <a:noFill/>
              </a:ln>
              <a:solidFill>
                <a:srgbClr val="4D4D4D">
                  <a:lumMod val="75000"/>
                </a:srgbClr>
              </a:solidFill>
              <a:effectLst/>
              <a:uLnTx/>
              <a:uFillTx/>
              <a:cs typeface="SABIC Typeface Text Light"/>
            </a:endParaRPr>
          </a:p>
        </p:txBody>
      </p:sp>
      <p:cxnSp>
        <p:nvCxnSpPr>
          <p:cNvPr id="5" name="Straight Connector 4">
            <a:extLst>
              <a:ext uri="{FF2B5EF4-FFF2-40B4-BE49-F238E27FC236}">
                <a16:creationId xmlns:a16="http://schemas.microsoft.com/office/drawing/2014/main" id="{54ADB987-7583-099D-6389-49011B6D1467}"/>
              </a:ext>
            </a:extLst>
          </p:cNvPr>
          <p:cNvCxnSpPr>
            <a:cxnSpLocks/>
          </p:cNvCxnSpPr>
          <p:nvPr/>
        </p:nvCxnSpPr>
        <p:spPr>
          <a:xfrm>
            <a:off x="685800" y="1181100"/>
            <a:ext cx="15341272"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Rectangle 5">
            <a:extLst>
              <a:ext uri="{FF2B5EF4-FFF2-40B4-BE49-F238E27FC236}">
                <a16:creationId xmlns:a16="http://schemas.microsoft.com/office/drawing/2014/main" id="{F5F56849-CCAC-0782-D565-2441E924DBB1}"/>
              </a:ext>
            </a:extLst>
          </p:cNvPr>
          <p:cNvSpPr/>
          <p:nvPr/>
        </p:nvSpPr>
        <p:spPr>
          <a:xfrm>
            <a:off x="8693098" y="4266570"/>
            <a:ext cx="8693096" cy="461665"/>
          </a:xfrm>
          <a:prstGeom prst="rect">
            <a:avLst/>
          </a:prstGeom>
          <a:solidFill>
            <a:srgbClr val="FFCD00"/>
          </a:solidFill>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4D4D4D"/>
                </a:solidFill>
                <a:effectLst/>
                <a:uLnTx/>
                <a:uFillTx/>
                <a:latin typeface="+mj-lt"/>
                <a:cs typeface="SABIC Typeface Text Light"/>
              </a:rPr>
              <a:t>Flue Gas Acid Dew Point  (FGADP) Condensation in Heaters</a:t>
            </a:r>
          </a:p>
        </p:txBody>
      </p:sp>
      <p:graphicFrame>
        <p:nvGraphicFramePr>
          <p:cNvPr id="8" name="Table 6">
            <a:extLst>
              <a:ext uri="{FF2B5EF4-FFF2-40B4-BE49-F238E27FC236}">
                <a16:creationId xmlns:a16="http://schemas.microsoft.com/office/drawing/2014/main" id="{4256E212-AD3F-AB0B-C58B-0FF70D6347CA}"/>
              </a:ext>
            </a:extLst>
          </p:cNvPr>
          <p:cNvGraphicFramePr>
            <a:graphicFrameLocks noGrp="1"/>
          </p:cNvGraphicFramePr>
          <p:nvPr>
            <p:extLst>
              <p:ext uri="{D42A27DB-BD31-4B8C-83A1-F6EECF244321}">
                <p14:modId xmlns:p14="http://schemas.microsoft.com/office/powerpoint/2010/main" val="400047028"/>
              </p:ext>
            </p:extLst>
          </p:nvPr>
        </p:nvGraphicFramePr>
        <p:xfrm>
          <a:off x="8700522" y="5448300"/>
          <a:ext cx="8685676" cy="3108960"/>
        </p:xfrm>
        <a:graphic>
          <a:graphicData uri="http://schemas.openxmlformats.org/drawingml/2006/table">
            <a:tbl>
              <a:tblPr firstRow="1" bandRow="1">
                <a:tableStyleId>{16D9F66E-5EB9-4882-86FB-DCBF35E3C3E4}</a:tableStyleId>
              </a:tblPr>
              <a:tblGrid>
                <a:gridCol w="1125920">
                  <a:extLst>
                    <a:ext uri="{9D8B030D-6E8A-4147-A177-3AD203B41FA5}">
                      <a16:colId xmlns:a16="http://schemas.microsoft.com/office/drawing/2014/main" val="1185187357"/>
                    </a:ext>
                  </a:extLst>
                </a:gridCol>
                <a:gridCol w="1608458">
                  <a:extLst>
                    <a:ext uri="{9D8B030D-6E8A-4147-A177-3AD203B41FA5}">
                      <a16:colId xmlns:a16="http://schemas.microsoft.com/office/drawing/2014/main" val="2224717443"/>
                    </a:ext>
                  </a:extLst>
                </a:gridCol>
                <a:gridCol w="2046109">
                  <a:extLst>
                    <a:ext uri="{9D8B030D-6E8A-4147-A177-3AD203B41FA5}">
                      <a16:colId xmlns:a16="http://schemas.microsoft.com/office/drawing/2014/main" val="575638180"/>
                    </a:ext>
                  </a:extLst>
                </a:gridCol>
                <a:gridCol w="3905189">
                  <a:extLst>
                    <a:ext uri="{9D8B030D-6E8A-4147-A177-3AD203B41FA5}">
                      <a16:colId xmlns:a16="http://schemas.microsoft.com/office/drawing/2014/main" val="2653412081"/>
                    </a:ext>
                  </a:extLst>
                </a:gridCol>
              </a:tblGrid>
              <a:tr h="607483">
                <a:tc>
                  <a:txBody>
                    <a:bodyPr/>
                    <a:lstStyle/>
                    <a:p>
                      <a:pPr algn="ctr"/>
                      <a:r>
                        <a:rPr lang="en-US" dirty="0">
                          <a:solidFill>
                            <a:schemeClr val="bg1"/>
                          </a:solidFill>
                        </a:rPr>
                        <a:t>Fuel / Air elements</a:t>
                      </a:r>
                    </a:p>
                  </a:txBody>
                  <a:tcPr>
                    <a:solidFill>
                      <a:srgbClr val="00B0F0"/>
                    </a:solidFill>
                  </a:tcPr>
                </a:tc>
                <a:tc>
                  <a:txBody>
                    <a:bodyPr/>
                    <a:lstStyle/>
                    <a:p>
                      <a:pPr algn="ctr"/>
                      <a:r>
                        <a:rPr lang="en-US" dirty="0">
                          <a:solidFill>
                            <a:schemeClr val="bg1"/>
                          </a:solidFill>
                        </a:rPr>
                        <a:t>Combustion Yields -gases</a:t>
                      </a:r>
                    </a:p>
                  </a:txBody>
                  <a:tcPr>
                    <a:solidFill>
                      <a:srgbClr val="00B0F0"/>
                    </a:solidFill>
                  </a:tcPr>
                </a:tc>
                <a:tc>
                  <a:txBody>
                    <a:bodyPr/>
                    <a:lstStyle/>
                    <a:p>
                      <a:pPr algn="ctr"/>
                      <a:r>
                        <a:rPr lang="en-US" dirty="0">
                          <a:solidFill>
                            <a:schemeClr val="bg1"/>
                          </a:solidFill>
                        </a:rPr>
                        <a:t>Condensates / Acidic Compounds</a:t>
                      </a:r>
                    </a:p>
                  </a:txBody>
                  <a:tcPr>
                    <a:solidFill>
                      <a:srgbClr val="00B0F0"/>
                    </a:solidFill>
                  </a:tcPr>
                </a:tc>
                <a:tc>
                  <a:txBody>
                    <a:bodyPr/>
                    <a:lstStyle/>
                    <a:p>
                      <a:pPr algn="ctr"/>
                      <a:r>
                        <a:rPr lang="en-US" dirty="0">
                          <a:solidFill>
                            <a:schemeClr val="bg1"/>
                          </a:solidFill>
                        </a:rPr>
                        <a:t>FGADP temperatures </a:t>
                      </a:r>
                    </a:p>
                  </a:txBody>
                  <a:tcPr>
                    <a:solidFill>
                      <a:srgbClr val="00B0F0"/>
                    </a:solidFill>
                  </a:tcPr>
                </a:tc>
                <a:extLst>
                  <a:ext uri="{0D108BD9-81ED-4DB2-BD59-A6C34878D82A}">
                    <a16:rowId xmlns:a16="http://schemas.microsoft.com/office/drawing/2014/main" val="488267674"/>
                  </a:ext>
                </a:extLst>
              </a:tr>
              <a:tr h="351955">
                <a:tc>
                  <a:txBody>
                    <a:bodyPr/>
                    <a:lstStyle/>
                    <a:p>
                      <a:pPr algn="ctr"/>
                      <a:r>
                        <a:rPr lang="en-US" dirty="0"/>
                        <a:t>H</a:t>
                      </a:r>
                      <a:r>
                        <a:rPr lang="en-US" baseline="-25000" dirty="0"/>
                        <a:t>2</a:t>
                      </a:r>
                    </a:p>
                  </a:txBody>
                  <a:tcPr/>
                </a:tc>
                <a:tc>
                  <a:txBody>
                    <a:bodyPr/>
                    <a:lstStyle/>
                    <a:p>
                      <a:r>
                        <a:rPr lang="en-US" dirty="0"/>
                        <a:t>H</a:t>
                      </a:r>
                      <a:r>
                        <a:rPr lang="en-US" sz="1800" kern="1200" baseline="-25000" dirty="0">
                          <a:solidFill>
                            <a:schemeClr val="dk1"/>
                          </a:solidFill>
                        </a:rPr>
                        <a:t>2</a:t>
                      </a:r>
                      <a:r>
                        <a:rPr lang="en-US" dirty="0"/>
                        <a:t>O (steam)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
                      </a:r>
                      <a:r>
                        <a:rPr lang="en-US" sz="1800" kern="1200" baseline="-25000" dirty="0">
                          <a:solidFill>
                            <a:schemeClr val="dk1"/>
                          </a:solidFill>
                        </a:rPr>
                        <a:t>2</a:t>
                      </a:r>
                      <a:r>
                        <a:rPr lang="en-US" dirty="0"/>
                        <a:t>O (water)</a:t>
                      </a:r>
                    </a:p>
                  </a:txBody>
                  <a:tcPr/>
                </a:tc>
                <a:tc rowSpan="5">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FGADP temperatures increase as concentration of gas phases increases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S concentrations of 5 to 5000 ppm typically produce FGADP temperatures of approx. 90°C to 150°C. </a:t>
                      </a:r>
                    </a:p>
                    <a:p>
                      <a:pPr marL="0" indent="0">
                        <a:buFont typeface="Arial" panose="020B0604020202020204" pitchFamily="34" charset="0"/>
                        <a:buNone/>
                      </a:pPr>
                      <a:r>
                        <a:rPr lang="en-US" sz="1200" dirty="0">
                          <a:solidFill>
                            <a:srgbClr val="00B0F0"/>
                          </a:solidFill>
                        </a:rPr>
                        <a:t>Source: API  560:Fired Heaters For General Refinery Service</a:t>
                      </a:r>
                    </a:p>
                  </a:txBody>
                  <a:tcPr/>
                </a:tc>
                <a:extLst>
                  <a:ext uri="{0D108BD9-81ED-4DB2-BD59-A6C34878D82A}">
                    <a16:rowId xmlns:a16="http://schemas.microsoft.com/office/drawing/2014/main" val="4294046472"/>
                  </a:ext>
                </a:extLst>
              </a:tr>
              <a:tr h="351955">
                <a:tc>
                  <a:txBody>
                    <a:bodyPr/>
                    <a:lstStyle/>
                    <a:p>
                      <a:pPr algn="ctr"/>
                      <a:r>
                        <a:rPr lang="en-US" dirty="0"/>
                        <a:t>C</a:t>
                      </a:r>
                    </a:p>
                  </a:txBody>
                  <a:tcPr/>
                </a:tc>
                <a:tc>
                  <a:txBody>
                    <a:bodyPr/>
                    <a:lstStyle/>
                    <a:p>
                      <a:r>
                        <a:rPr lang="en-US" dirty="0"/>
                        <a:t>CO and CO</a:t>
                      </a:r>
                      <a:r>
                        <a:rPr lang="en-US" sz="1800" kern="1200" baseline="-25000" dirty="0">
                          <a:solidFill>
                            <a:schemeClr val="dk1"/>
                          </a:solidFill>
                        </a:rPr>
                        <a:t>2</a:t>
                      </a:r>
                      <a:endParaRPr lang="en-US" sz="1800" kern="1200" baseline="-25000" dirty="0">
                        <a:solidFill>
                          <a:schemeClr val="dk1"/>
                        </a:solidFill>
                        <a:latin typeface="+mn-lt"/>
                        <a:ea typeface="+mn-ea"/>
                        <a:cs typeface="+mn-cs"/>
                      </a:endParaRPr>
                    </a:p>
                  </a:txBody>
                  <a:tcPr/>
                </a:tc>
                <a:tc>
                  <a:txBody>
                    <a:bodyPr/>
                    <a:lstStyle/>
                    <a:p>
                      <a:r>
                        <a:rPr lang="en-US" b="0" u="none" strike="noStrike" baseline="0" dirty="0"/>
                        <a:t>H</a:t>
                      </a:r>
                      <a:r>
                        <a:rPr lang="en-US" baseline="-25000" dirty="0"/>
                        <a:t>2</a:t>
                      </a:r>
                      <a:r>
                        <a:rPr lang="en-US" b="0" u="none" strike="noStrike" baseline="0" dirty="0"/>
                        <a:t>CO</a:t>
                      </a:r>
                      <a:r>
                        <a:rPr lang="en-US" baseline="-25000" dirty="0"/>
                        <a:t>3</a:t>
                      </a:r>
                      <a:endParaRPr lang="en-US" dirty="0"/>
                    </a:p>
                  </a:txBody>
                  <a:tcPr/>
                </a:tc>
                <a:tc vMerge="1">
                  <a:txBody>
                    <a:bodyPr/>
                    <a:lstStyle/>
                    <a:p>
                      <a:endParaRPr lang="en-US"/>
                    </a:p>
                  </a:txBody>
                  <a:tcPr/>
                </a:tc>
                <a:extLst>
                  <a:ext uri="{0D108BD9-81ED-4DB2-BD59-A6C34878D82A}">
                    <a16:rowId xmlns:a16="http://schemas.microsoft.com/office/drawing/2014/main" val="3438142057"/>
                  </a:ext>
                </a:extLst>
              </a:tr>
              <a:tr h="351955">
                <a:tc>
                  <a:txBody>
                    <a:bodyPr/>
                    <a:lstStyle/>
                    <a:p>
                      <a:pPr algn="ctr"/>
                      <a:r>
                        <a:rPr lang="en-US" dirty="0">
                          <a:solidFill>
                            <a:srgbClr val="FF0000"/>
                          </a:solidFill>
                        </a:rPr>
                        <a:t>S</a:t>
                      </a:r>
                    </a:p>
                  </a:txBody>
                  <a:tcPr/>
                </a:tc>
                <a:tc>
                  <a:txBody>
                    <a:bodyPr/>
                    <a:lstStyle/>
                    <a:p>
                      <a:r>
                        <a:rPr lang="en-US" dirty="0">
                          <a:solidFill>
                            <a:srgbClr val="FF0000"/>
                          </a:solidFill>
                        </a:rPr>
                        <a:t>SO</a:t>
                      </a:r>
                      <a:r>
                        <a:rPr lang="en-US" sz="1800" kern="1200" baseline="-25000" dirty="0">
                          <a:solidFill>
                            <a:srgbClr val="FF0000"/>
                          </a:solidFill>
                        </a:rPr>
                        <a:t>2</a:t>
                      </a:r>
                      <a:r>
                        <a:rPr lang="en-US" dirty="0">
                          <a:solidFill>
                            <a:srgbClr val="FF0000"/>
                          </a:solidFill>
                        </a:rPr>
                        <a:t> &amp;  SO</a:t>
                      </a:r>
                      <a:r>
                        <a:rPr lang="en-US" sz="1800" kern="1200" baseline="-25000" dirty="0">
                          <a:solidFill>
                            <a:srgbClr val="FF0000"/>
                          </a:solidFill>
                        </a:rPr>
                        <a:t>3</a:t>
                      </a:r>
                      <a:endParaRPr lang="en-US" sz="1800" kern="1200" baseline="-25000" dirty="0">
                        <a:solidFill>
                          <a:srgbClr val="FF0000"/>
                        </a:solidFill>
                        <a:latin typeface="+mn-lt"/>
                        <a:ea typeface="+mn-ea"/>
                        <a:cs typeface="+mn-cs"/>
                      </a:endParaRPr>
                    </a:p>
                  </a:txBody>
                  <a:tcPr/>
                </a:tc>
                <a:tc>
                  <a:txBody>
                    <a:bodyPr/>
                    <a:lstStyle/>
                    <a:p>
                      <a:r>
                        <a:rPr lang="en-US" sz="1800" b="0" u="none" strike="noStrike" baseline="0" dirty="0">
                          <a:solidFill>
                            <a:srgbClr val="FF0000"/>
                          </a:solidFill>
                        </a:rPr>
                        <a:t>H</a:t>
                      </a:r>
                      <a:r>
                        <a:rPr lang="en-US" baseline="-25000" dirty="0">
                          <a:solidFill>
                            <a:srgbClr val="FF0000"/>
                          </a:solidFill>
                        </a:rPr>
                        <a:t>2</a:t>
                      </a:r>
                      <a:r>
                        <a:rPr lang="en-US" sz="1800" b="0" u="none" strike="noStrike" baseline="0" dirty="0">
                          <a:solidFill>
                            <a:srgbClr val="FF0000"/>
                          </a:solidFill>
                        </a:rPr>
                        <a:t>SO</a:t>
                      </a:r>
                      <a:r>
                        <a:rPr lang="en-US" baseline="-25000" dirty="0">
                          <a:solidFill>
                            <a:srgbClr val="FF0000"/>
                          </a:solidFill>
                        </a:rPr>
                        <a:t>4</a:t>
                      </a:r>
                      <a:r>
                        <a:rPr lang="en-US" dirty="0">
                          <a:solidFill>
                            <a:srgbClr val="FF0000"/>
                          </a:solidFill>
                        </a:rPr>
                        <a:t>  / </a:t>
                      </a:r>
                      <a:r>
                        <a:rPr lang="en-US" sz="1800" b="0" u="none" strike="noStrike" baseline="0" dirty="0">
                          <a:solidFill>
                            <a:srgbClr val="FF0000"/>
                          </a:solidFill>
                        </a:rPr>
                        <a:t>H</a:t>
                      </a:r>
                      <a:r>
                        <a:rPr lang="en-US" baseline="-25000" dirty="0">
                          <a:solidFill>
                            <a:srgbClr val="FF0000"/>
                          </a:solidFill>
                        </a:rPr>
                        <a:t>2</a:t>
                      </a:r>
                      <a:r>
                        <a:rPr lang="en-US" sz="1800" b="0" u="none" strike="noStrike" baseline="0" dirty="0">
                          <a:solidFill>
                            <a:srgbClr val="FF0000"/>
                          </a:solidFill>
                        </a:rPr>
                        <a:t>SO</a:t>
                      </a:r>
                      <a:r>
                        <a:rPr lang="en-US" baseline="-25000" dirty="0">
                          <a:solidFill>
                            <a:srgbClr val="FF0000"/>
                          </a:solidFill>
                        </a:rPr>
                        <a:t>3</a:t>
                      </a:r>
                      <a:endParaRPr lang="en-US" dirty="0">
                        <a:solidFill>
                          <a:srgbClr val="FF0000"/>
                        </a:solidFill>
                      </a:endParaRPr>
                    </a:p>
                  </a:txBody>
                  <a:tcPr/>
                </a:tc>
                <a:tc vMerge="1">
                  <a:txBody>
                    <a:bodyPr/>
                    <a:lstStyle/>
                    <a:p>
                      <a:endParaRPr lang="en-US"/>
                    </a:p>
                  </a:txBody>
                  <a:tcPr/>
                </a:tc>
                <a:extLst>
                  <a:ext uri="{0D108BD9-81ED-4DB2-BD59-A6C34878D82A}">
                    <a16:rowId xmlns:a16="http://schemas.microsoft.com/office/drawing/2014/main" val="935829460"/>
                  </a:ext>
                </a:extLst>
              </a:tr>
              <a:tr h="351955">
                <a:tc>
                  <a:txBody>
                    <a:bodyPr/>
                    <a:lstStyle/>
                    <a:p>
                      <a:pPr algn="ctr"/>
                      <a:r>
                        <a:rPr lang="en-US" dirty="0"/>
                        <a:t>N</a:t>
                      </a:r>
                      <a:r>
                        <a:rPr lang="en-US" sz="1800" kern="1200" baseline="-25000" dirty="0">
                          <a:solidFill>
                            <a:schemeClr val="dk1"/>
                          </a:solidFill>
                          <a:latin typeface="+mn-lt"/>
                          <a:ea typeface="+mn-ea"/>
                          <a:cs typeface="+mn-cs"/>
                        </a:rPr>
                        <a:t>2</a:t>
                      </a:r>
                    </a:p>
                  </a:txBody>
                  <a:tcPr/>
                </a:tc>
                <a:tc>
                  <a:txBody>
                    <a:bodyPr/>
                    <a:lstStyle/>
                    <a:p>
                      <a:r>
                        <a:rPr lang="en-US" dirty="0"/>
                        <a:t>NO  &amp;  NO</a:t>
                      </a:r>
                      <a:r>
                        <a:rPr lang="en-US" sz="1800" kern="1200" baseline="-25000" dirty="0">
                          <a:solidFill>
                            <a:schemeClr val="dk1"/>
                          </a:solidFill>
                        </a:rPr>
                        <a:t>2</a:t>
                      </a:r>
                      <a:endParaRPr lang="en-US" sz="1800" kern="1200" baseline="-25000" dirty="0">
                        <a:solidFill>
                          <a:schemeClr val="dk1"/>
                        </a:solidFill>
                        <a:latin typeface="+mn-lt"/>
                        <a:ea typeface="+mn-ea"/>
                        <a:cs typeface="+mn-cs"/>
                      </a:endParaRPr>
                    </a:p>
                  </a:txBody>
                  <a:tcPr/>
                </a:tc>
                <a:tc>
                  <a:txBody>
                    <a:bodyPr/>
                    <a:lstStyle/>
                    <a:p>
                      <a:r>
                        <a:rPr lang="en-US" b="0" u="none" strike="noStrike" baseline="0" dirty="0"/>
                        <a:t>HNO</a:t>
                      </a:r>
                      <a:r>
                        <a:rPr lang="en-US" b="0" u="none" strike="noStrike" baseline="-25000" dirty="0"/>
                        <a:t>3</a:t>
                      </a:r>
                      <a:endParaRPr lang="en-US" dirty="0"/>
                    </a:p>
                  </a:txBody>
                  <a:tcPr/>
                </a:tc>
                <a:tc vMerge="1">
                  <a:txBody>
                    <a:bodyPr/>
                    <a:lstStyle/>
                    <a:p>
                      <a:endParaRPr lang="en-US" dirty="0"/>
                    </a:p>
                  </a:txBody>
                  <a:tcPr/>
                </a:tc>
                <a:extLst>
                  <a:ext uri="{0D108BD9-81ED-4DB2-BD59-A6C34878D82A}">
                    <a16:rowId xmlns:a16="http://schemas.microsoft.com/office/drawing/2014/main" val="1922663139"/>
                  </a:ext>
                </a:extLst>
              </a:tr>
              <a:tr h="351955">
                <a:tc>
                  <a:txBody>
                    <a:bodyPr/>
                    <a:lstStyle/>
                    <a:p>
                      <a:pPr algn="ctr"/>
                      <a:r>
                        <a:rPr lang="en-US" dirty="0"/>
                        <a:t>Cl</a:t>
                      </a:r>
                    </a:p>
                  </a:txBody>
                  <a:tcPr/>
                </a:tc>
                <a:tc>
                  <a:txBody>
                    <a:bodyPr/>
                    <a:lstStyle/>
                    <a:p>
                      <a:r>
                        <a:rPr lang="en-US" dirty="0"/>
                        <a:t>Cl</a:t>
                      </a:r>
                      <a:r>
                        <a:rPr lang="en-US" baseline="-25000" dirty="0"/>
                        <a:t>2</a:t>
                      </a:r>
                      <a:r>
                        <a:rPr lang="en-US" dirty="0"/>
                        <a:t>  &amp; HCl</a:t>
                      </a:r>
                    </a:p>
                  </a:txBody>
                  <a:tcPr/>
                </a:tc>
                <a:tc>
                  <a:txBody>
                    <a:bodyPr/>
                    <a:lstStyle/>
                    <a:p>
                      <a:r>
                        <a:rPr lang="en-US" dirty="0"/>
                        <a:t>HCl</a:t>
                      </a:r>
                    </a:p>
                  </a:txBody>
                  <a:tcPr/>
                </a:tc>
                <a:tc vMerge="1">
                  <a:txBody>
                    <a:bodyPr/>
                    <a:lstStyle/>
                    <a:p>
                      <a:endParaRPr lang="en-US" dirty="0"/>
                    </a:p>
                  </a:txBody>
                  <a:tcPr/>
                </a:tc>
                <a:extLst>
                  <a:ext uri="{0D108BD9-81ED-4DB2-BD59-A6C34878D82A}">
                    <a16:rowId xmlns:a16="http://schemas.microsoft.com/office/drawing/2014/main" val="2552468737"/>
                  </a:ext>
                </a:extLst>
              </a:tr>
            </a:tbl>
          </a:graphicData>
        </a:graphic>
      </p:graphicFrame>
      <p:pic>
        <p:nvPicPr>
          <p:cNvPr id="7" name="Picture 1" descr="http://intranet.sabic.com/PublishingImages/sabic_logo.jpg">
            <a:extLst>
              <a:ext uri="{FF2B5EF4-FFF2-40B4-BE49-F238E27FC236}">
                <a16:creationId xmlns:a16="http://schemas.microsoft.com/office/drawing/2014/main" id="{15553116-F47E-6EA0-90E9-364B4E3AC8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717" t="14285" r="10513" b="15715"/>
          <a:stretch>
            <a:fillRect/>
          </a:stretch>
        </p:blipFill>
        <p:spPr bwMode="auto">
          <a:xfrm>
            <a:off x="16705005" y="361950"/>
            <a:ext cx="847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1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0" grpId="0" animBg="1"/>
      <p:bldP spid="21"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BIC Theme">
  <a:themeElements>
    <a:clrScheme name="SABIC COLORS">
      <a:dk1>
        <a:srgbClr val="4D4D4D"/>
      </a:dk1>
      <a:lt1>
        <a:srgbClr val="FFFFFF"/>
      </a:lt1>
      <a:dk2>
        <a:srgbClr val="4D4D4D"/>
      </a:dk2>
      <a:lt2>
        <a:srgbClr val="FFFFFF"/>
      </a:lt2>
      <a:accent1>
        <a:srgbClr val="009FDF"/>
      </a:accent1>
      <a:accent2>
        <a:srgbClr val="FFCD00"/>
      </a:accent2>
      <a:accent3>
        <a:srgbClr val="041E42"/>
      </a:accent3>
      <a:accent4>
        <a:srgbClr val="E35205"/>
      </a:accent4>
      <a:accent5>
        <a:srgbClr val="939598"/>
      </a:accent5>
      <a:accent6>
        <a:srgbClr val="4D4D4D"/>
      </a:accent6>
      <a:hlink>
        <a:srgbClr val="009FDF"/>
      </a:hlink>
      <a:folHlink>
        <a:srgbClr val="041E42"/>
      </a:folHlink>
    </a:clrScheme>
    <a:fontScheme name="SABIC Typeface">
      <a:majorFont>
        <a:latin typeface="SABIC Typeface Headline Light"/>
        <a:ea typeface=""/>
        <a:cs typeface="SABIC Typeface Text Light"/>
      </a:majorFont>
      <a:minorFont>
        <a:latin typeface="SABIC Typeface Text Light"/>
        <a:ea typeface=""/>
        <a:cs typeface="SABIC Typeface Text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pitchFamily="2" charset="2"/>
          <a:buNone/>
          <a:tabLst/>
          <a:defRPr kumimoji="0" sz="1600" b="0" i="0" u="none" strike="noStrike" cap="none" normalizeH="0" baseline="0" dirty="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pitchFamily="2" charset="2"/>
          <a:buNone/>
          <a:tabLst/>
          <a:defRPr kumimoji="0" lang="de-DE" sz="1600" b="0" i="0" u="none" strike="noStrike" cap="none" normalizeH="0" baseline="0" smtClean="0">
            <a:ln>
              <a:noFill/>
            </a:ln>
            <a:solidFill>
              <a:schemeClr val="tx1"/>
            </a:solidFill>
            <a:effectLst/>
            <a:latin typeface="Arial"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algn="l">
          <a:defRPr sz="1600" kern="0" dirty="0" smtClean="0">
            <a:solidFill>
              <a:schemeClr val="accent6"/>
            </a:solidFill>
          </a:defRPr>
        </a:defPPr>
      </a:lstStyle>
    </a:txDef>
  </a:objectDefaults>
  <a:extraClrSchemeLst/>
  <a:extLst>
    <a:ext uri="{05A4C25C-085E-4340-85A3-A5531E510DB2}">
      <thm15:themeFamily xmlns:thm15="http://schemas.microsoft.com/office/thememl/2012/main" name="SABIC PPT Template EN 16-9 (SABIC Typeface) V.4.01.pptx" id="{EB846F5D-6B69-4B17-A0D7-D628A6907B95}" vid="{1C414A51-E821-4772-BB4D-585045D86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2936</Words>
  <Application>Microsoft Office PowerPoint</Application>
  <PresentationFormat>Custom</PresentationFormat>
  <Paragraphs>388</Paragraphs>
  <Slides>24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SABIC Typeface Headline Light</vt:lpstr>
      <vt:lpstr>Arial</vt:lpstr>
      <vt:lpstr>Glacial Indifference Bold</vt:lpstr>
      <vt:lpstr>SABIC Typeface Text Light</vt:lpstr>
      <vt:lpstr>SABIC Typeface Headline</vt:lpstr>
      <vt:lpstr>Canva Sans Bold</vt:lpstr>
      <vt:lpstr>Wingdings</vt:lpstr>
      <vt:lpstr>Canva Sans</vt:lpstr>
      <vt:lpstr>Codec Pro ExtraBold</vt:lpstr>
      <vt:lpstr>Calibri</vt:lpstr>
      <vt:lpstr>Tabarra Sans</vt:lpstr>
      <vt:lpstr>Tabarra Sans Heavy</vt:lpstr>
      <vt:lpstr>Office Theme</vt:lpstr>
      <vt:lpstr>SABIC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Maity, Manabendra K.</dc:creator>
  <cp:lastModifiedBy>Maity, Manabendra K.</cp:lastModifiedBy>
  <cp:revision>74</cp:revision>
  <dcterms:created xsi:type="dcterms:W3CDTF">2006-08-16T00:00:00Z</dcterms:created>
  <dcterms:modified xsi:type="dcterms:W3CDTF">2024-08-04T05:43:48Z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413353-fbc6-4217-b595-7e32a2176cdb_Enabled">
    <vt:lpwstr>true</vt:lpwstr>
  </property>
  <property fmtid="{D5CDD505-2E9C-101B-9397-08002B2CF9AE}" pid="3" name="MSIP_Label_99413353-fbc6-4217-b595-7e32a2176cdb_SetDate">
    <vt:lpwstr>2024-07-14T04:33:05Z</vt:lpwstr>
  </property>
  <property fmtid="{D5CDD505-2E9C-101B-9397-08002B2CF9AE}" pid="4" name="MSIP_Label_99413353-fbc6-4217-b595-7e32a2176cdb_Method">
    <vt:lpwstr>Privileged</vt:lpwstr>
  </property>
  <property fmtid="{D5CDD505-2E9C-101B-9397-08002B2CF9AE}" pid="5" name="MSIP_Label_99413353-fbc6-4217-b595-7e32a2176cdb_Name">
    <vt:lpwstr>99413353-fbc6-4217-b595-7e32a2176cdb</vt:lpwstr>
  </property>
  <property fmtid="{D5CDD505-2E9C-101B-9397-08002B2CF9AE}" pid="6" name="MSIP_Label_99413353-fbc6-4217-b595-7e32a2176cdb_SiteId">
    <vt:lpwstr>a77c517c-e95e-435b-bbb4-cb17e462491f</vt:lpwstr>
  </property>
  <property fmtid="{D5CDD505-2E9C-101B-9397-08002B2CF9AE}" pid="7" name="MSIP_Label_99413353-fbc6-4217-b595-7e32a2176cdb_ActionId">
    <vt:lpwstr>baf69b3c-6a31-411b-8198-d0507434b443</vt:lpwstr>
  </property>
  <property fmtid="{D5CDD505-2E9C-101B-9397-08002B2CF9AE}" pid="8" name="MSIP_Label_99413353-fbc6-4217-b595-7e32a2176cdb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Classification: Confidential</vt:lpwstr>
  </property>
</Properties>
</file>